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8" r:id="rId5"/>
    <p:sldId id="262" r:id="rId6"/>
    <p:sldId id="263" r:id="rId7"/>
    <p:sldId id="260" r:id="rId8"/>
    <p:sldId id="261" r:id="rId9"/>
    <p:sldId id="264" r:id="rId10"/>
    <p:sldId id="266" r:id="rId11"/>
    <p:sldId id="265" r:id="rId12"/>
    <p:sldId id="26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Surrealismus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5.2.18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18.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Česká meziválečná poezie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Žák vysvětlí směry uplatňované v tomto období.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informace  o surrealismu v českých zemích mezi světovými válkami.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</a:t>
                      </a:r>
                      <a:r>
                        <a:rPr lang="cs-CZ" sz="800" baseline="0" dirty="0" smtClean="0">
                          <a:effectLst/>
                        </a:rPr>
                        <a:t> Žáci ji využívali i pro přípravu na jednotlivé hodiny.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Surrealismus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 Čech na počátku 30. let 20. století</a:t>
            </a:r>
          </a:p>
          <a:p>
            <a:r>
              <a:rPr lang="cs-CZ" dirty="0" smtClean="0"/>
              <a:t>vznik ve 20. letech 20. století</a:t>
            </a:r>
          </a:p>
          <a:p>
            <a:r>
              <a:rPr lang="cs-CZ" dirty="0" smtClean="0"/>
              <a:t>vznik ve Francii</a:t>
            </a:r>
          </a:p>
          <a:p>
            <a:r>
              <a:rPr lang="cs-CZ" dirty="0" smtClean="0"/>
              <a:t>jeden z posledních avantgardních směrů</a:t>
            </a:r>
          </a:p>
          <a:p>
            <a:r>
              <a:rPr lang="cs-CZ" dirty="0" smtClean="0"/>
              <a:t>první dílo – próza Magnetická pole (1920) – </a:t>
            </a:r>
          </a:p>
          <a:p>
            <a:pPr>
              <a:buNone/>
            </a:pPr>
            <a:r>
              <a:rPr lang="cs-CZ" dirty="0" smtClean="0"/>
              <a:t>	P. </a:t>
            </a:r>
            <a:r>
              <a:rPr lang="cs-CZ" dirty="0" err="1" smtClean="0"/>
              <a:t>Soupault</a:t>
            </a:r>
            <a:r>
              <a:rPr lang="cs-CZ" dirty="0" smtClean="0"/>
              <a:t> a </a:t>
            </a:r>
            <a:r>
              <a:rPr lang="cs-CZ" dirty="0" err="1" smtClean="0"/>
              <a:t>A.</a:t>
            </a:r>
            <a:r>
              <a:rPr lang="cs-CZ" dirty="0" smtClean="0"/>
              <a:t> Breton (první kniha napsaná technikou automatického psaní)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Avantgarda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 fr. </a:t>
            </a:r>
            <a:r>
              <a:rPr lang="cs-CZ" dirty="0" err="1" smtClean="0"/>
              <a:t>ľavantgarde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en-US" dirty="0" err="1" smtClean="0"/>
              <a:t>lavang</a:t>
            </a:r>
            <a:r>
              <a:rPr lang="cs-CZ" dirty="0" err="1" smtClean="0"/>
              <a:t>árd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předvoj, přední hlídka</a:t>
            </a:r>
          </a:p>
          <a:p>
            <a:r>
              <a:rPr lang="cs-CZ" dirty="0" smtClean="0"/>
              <a:t>skupina, jednotlivec, ti, kteří jdou v čele uměleckého nebo politického hnutí</a:t>
            </a:r>
          </a:p>
          <a:p>
            <a:r>
              <a:rPr lang="cs-CZ" dirty="0" smtClean="0"/>
              <a:t>v literatuře tzv. </a:t>
            </a:r>
            <a:r>
              <a:rPr lang="cs-CZ" b="1" dirty="0" smtClean="0"/>
              <a:t>meziválečná avantgarda </a:t>
            </a:r>
            <a:r>
              <a:rPr lang="cs-CZ" dirty="0" smtClean="0"/>
              <a:t>= moderní směry mezi dvěma světovými válkami</a:t>
            </a:r>
          </a:p>
          <a:p>
            <a:r>
              <a:rPr lang="cs-CZ" dirty="0" smtClean="0"/>
              <a:t>významné svým novátorstvím v umění i ve společenském životě</a:t>
            </a:r>
          </a:p>
          <a:p>
            <a:r>
              <a:rPr lang="cs-CZ" smtClean="0"/>
              <a:t>tedy </a:t>
            </a:r>
            <a:r>
              <a:rPr lang="cs-CZ" dirty="0" smtClean="0"/>
              <a:t>kubismus, dadaismus, surrealismus, poetismus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surrealismus = nadrealismus</a:t>
            </a:r>
          </a:p>
          <a:p>
            <a:r>
              <a:rPr lang="cs-CZ" dirty="0" smtClean="0"/>
              <a:t>pojem poprvé G. Apollinaire</a:t>
            </a:r>
          </a:p>
          <a:p>
            <a:r>
              <a:rPr lang="cs-CZ" dirty="0" smtClean="0"/>
              <a:t>umělecký a literární směr</a:t>
            </a:r>
          </a:p>
          <a:p>
            <a:r>
              <a:rPr lang="cs-CZ" dirty="0" smtClean="0"/>
              <a:t>založen na snaze spontánně, bez rozumové kontroly zachytit dění v lidském podvědomí </a:t>
            </a:r>
          </a:p>
          <a:p>
            <a:r>
              <a:rPr lang="cs-CZ" dirty="0" smtClean="0"/>
              <a:t>vznik tzv. </a:t>
            </a:r>
            <a:r>
              <a:rPr lang="cs-CZ" b="1" dirty="0" smtClean="0"/>
              <a:t>automatického textu </a:t>
            </a:r>
            <a:r>
              <a:rPr lang="cs-CZ" dirty="0" smtClean="0"/>
              <a:t>– bezprostřední záznam představ a snů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odmítání logiky v umění</a:t>
            </a:r>
          </a:p>
          <a:p>
            <a:r>
              <a:rPr lang="cs-CZ" dirty="0" smtClean="0"/>
              <a:t>odmítání všech pravidel poezie  </a:t>
            </a:r>
          </a:p>
          <a:p>
            <a:r>
              <a:rPr lang="cs-CZ" dirty="0" smtClean="0"/>
              <a:t>umělcova fantazie zcela nezávislá na vnější realitě</a:t>
            </a:r>
          </a:p>
          <a:p>
            <a:r>
              <a:rPr lang="cs-CZ" dirty="0" smtClean="0"/>
              <a:t>snaha osvobodit lidskou fantazii</a:t>
            </a:r>
          </a:p>
          <a:p>
            <a:r>
              <a:rPr lang="cs-CZ" dirty="0" smtClean="0"/>
              <a:t>důraz na náhodu</a:t>
            </a:r>
          </a:p>
          <a:p>
            <a:r>
              <a:rPr lang="cs-CZ" dirty="0" smtClean="0"/>
              <a:t>využívání snů</a:t>
            </a:r>
          </a:p>
          <a:p>
            <a:r>
              <a:rPr lang="cs-CZ" dirty="0" smtClean="0"/>
              <a:t>inspirace psychoanalýzou S. </a:t>
            </a:r>
            <a:r>
              <a:rPr lang="cs-CZ" dirty="0" err="1" smtClean="0"/>
              <a:t>Freuda</a:t>
            </a:r>
            <a:endParaRPr lang="cs-CZ" dirty="0" smtClean="0"/>
          </a:p>
          <a:p>
            <a:r>
              <a:rPr lang="cs-CZ" dirty="0" smtClean="0"/>
              <a:t>ovlivnění uměním tzv. primitivních kultur </a:t>
            </a:r>
          </a:p>
          <a:p>
            <a:r>
              <a:rPr lang="cs-CZ" dirty="0" smtClean="0"/>
              <a:t>uplatnění i ve filmu – Andaluský pes (1928)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Manifest surrealismu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roku 1924 vydán Manifest surrealismu – André Breton</a:t>
            </a:r>
          </a:p>
          <a:p>
            <a:r>
              <a:rPr lang="cs-CZ" dirty="0" smtClean="0"/>
              <a:t>roku 1929 Druhý manifest surrealismu – příklon k levici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André Breton </a:t>
            </a:r>
            <a:r>
              <a:rPr lang="cs-CZ" dirty="0" smtClean="0"/>
              <a:t>(1896 – 1966) – fr. básník a </a:t>
            </a:r>
          </a:p>
          <a:p>
            <a:pPr>
              <a:buNone/>
            </a:pPr>
            <a:r>
              <a:rPr lang="cs-CZ" dirty="0" smtClean="0"/>
              <a:t>umělecký teoretik</a:t>
            </a:r>
          </a:p>
          <a:p>
            <a:pPr>
              <a:buNone/>
            </a:pPr>
            <a:r>
              <a:rPr lang="cs-CZ" dirty="0" smtClean="0"/>
              <a:t>Magnetická pole, Bělovlasý revolver, Bláznivá </a:t>
            </a:r>
          </a:p>
          <a:p>
            <a:pPr>
              <a:buNone/>
            </a:pPr>
            <a:r>
              <a:rPr lang="cs-CZ" dirty="0" smtClean="0"/>
              <a:t>láska</a:t>
            </a:r>
          </a:p>
          <a:p>
            <a:pPr>
              <a:buNone/>
            </a:pPr>
            <a:r>
              <a:rPr lang="cs-CZ" b="1" dirty="0" smtClean="0"/>
              <a:t>Paul </a:t>
            </a:r>
            <a:r>
              <a:rPr lang="cs-CZ" b="1" dirty="0" err="1" smtClean="0"/>
              <a:t>Eluard</a:t>
            </a:r>
            <a:r>
              <a:rPr lang="cs-CZ" b="1" dirty="0" smtClean="0"/>
              <a:t> </a:t>
            </a:r>
            <a:r>
              <a:rPr lang="cs-CZ" dirty="0" smtClean="0"/>
              <a:t>(1895 – 1952) fr. básník, nejprve</a:t>
            </a:r>
          </a:p>
          <a:p>
            <a:pPr>
              <a:buNone/>
            </a:pPr>
            <a:r>
              <a:rPr lang="cs-CZ" dirty="0" smtClean="0"/>
              <a:t>dadaista </a:t>
            </a:r>
          </a:p>
          <a:p>
            <a:pPr>
              <a:buNone/>
            </a:pPr>
            <a:r>
              <a:rPr lang="cs-CZ" dirty="0" smtClean="0"/>
              <a:t>dílo Veřejná růže (1934)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Surrealismus v Čechách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11. 5. 1934 vznik Skupiny surrealistů v ČSR (též Surrealistická skupina)</a:t>
            </a:r>
          </a:p>
          <a:p>
            <a:r>
              <a:rPr lang="cs-CZ" dirty="0" smtClean="0"/>
              <a:t>deklarováno jako vyústění poetismu v surrealismus</a:t>
            </a:r>
          </a:p>
          <a:p>
            <a:r>
              <a:rPr lang="cs-CZ" dirty="0" smtClean="0"/>
              <a:t>signatáři V. Nezval, K. </a:t>
            </a:r>
            <a:r>
              <a:rPr lang="cs-CZ" dirty="0" err="1" smtClean="0"/>
              <a:t>Teige</a:t>
            </a:r>
            <a:r>
              <a:rPr lang="cs-CZ" dirty="0" smtClean="0"/>
              <a:t>, K. </a:t>
            </a:r>
            <a:r>
              <a:rPr lang="cs-CZ" dirty="0" err="1" smtClean="0"/>
              <a:t>Biebel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	J. Štýrský, </a:t>
            </a:r>
            <a:r>
              <a:rPr lang="cs-CZ" dirty="0" err="1" smtClean="0"/>
              <a:t>Toyen</a:t>
            </a:r>
            <a:r>
              <a:rPr lang="cs-CZ" dirty="0" smtClean="0"/>
              <a:t>, J. </a:t>
            </a:r>
            <a:r>
              <a:rPr lang="cs-CZ" dirty="0" err="1" smtClean="0"/>
              <a:t>Honzl</a:t>
            </a:r>
            <a:r>
              <a:rPr lang="cs-CZ" dirty="0" smtClean="0"/>
              <a:t>, J. Ježek</a:t>
            </a:r>
          </a:p>
          <a:p>
            <a:r>
              <a:rPr lang="cs-CZ" dirty="0" smtClean="0"/>
              <a:t>sborník Surrealismus, sborník k výročí K. H. Máchy (1938)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Surrealismus v dalším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teoretikem po smrti K. </a:t>
            </a:r>
            <a:r>
              <a:rPr lang="cs-CZ" dirty="0" err="1" smtClean="0"/>
              <a:t>Teiga</a:t>
            </a:r>
            <a:r>
              <a:rPr lang="cs-CZ" dirty="0" smtClean="0"/>
              <a:t> Vratislav </a:t>
            </a:r>
            <a:r>
              <a:rPr lang="cs-CZ" dirty="0" err="1" smtClean="0"/>
              <a:t>Effenberger</a:t>
            </a:r>
            <a:endParaRPr lang="cs-CZ" dirty="0" smtClean="0"/>
          </a:p>
          <a:p>
            <a:r>
              <a:rPr lang="cs-CZ" dirty="0" smtClean="0"/>
              <a:t>významným představitelem Záviš </a:t>
            </a:r>
            <a:r>
              <a:rPr lang="cs-CZ" dirty="0" err="1" smtClean="0"/>
              <a:t>Kalandra</a:t>
            </a:r>
            <a:r>
              <a:rPr lang="cs-CZ" dirty="0" smtClean="0"/>
              <a:t> (popraven v procesech s Miladou Horákovou)</a:t>
            </a:r>
          </a:p>
          <a:p>
            <a:r>
              <a:rPr lang="cs-CZ" dirty="0" smtClean="0"/>
              <a:t>k surrealismu se hlásila Skupina </a:t>
            </a:r>
            <a:r>
              <a:rPr lang="cs-CZ" dirty="0" err="1" smtClean="0"/>
              <a:t>Ra</a:t>
            </a:r>
            <a:r>
              <a:rPr lang="cs-CZ" dirty="0" smtClean="0"/>
              <a:t> (1947) – Ludvík Kundera, Oldřich </a:t>
            </a:r>
            <a:r>
              <a:rPr lang="cs-CZ" dirty="0" err="1" smtClean="0"/>
              <a:t>Wenzl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Rozpad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prohlubující se politické rozdíly jednotlivých členů</a:t>
            </a:r>
          </a:p>
          <a:p>
            <a:r>
              <a:rPr lang="cs-CZ" dirty="0" smtClean="0"/>
              <a:t>rozdílné názory na dění v tehdejším Sovětském svazu a na probíhající politické procesy</a:t>
            </a:r>
          </a:p>
          <a:p>
            <a:r>
              <a:rPr lang="cs-CZ" dirty="0" smtClean="0"/>
              <a:t>8. 3. 1938 oznámení V. Nezvala o rozpadu Surrealistické skupiny</a:t>
            </a:r>
          </a:p>
          <a:p>
            <a:r>
              <a:rPr lang="cs-CZ" dirty="0" smtClean="0"/>
              <a:t>činnost i nadále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Vítězslav Nezval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surrealismus ve sbírkách </a:t>
            </a:r>
            <a:r>
              <a:rPr lang="cs-CZ" b="1" dirty="0" smtClean="0"/>
              <a:t>Praha s prsty deště </a:t>
            </a:r>
            <a:r>
              <a:rPr lang="cs-CZ" dirty="0" smtClean="0"/>
              <a:t>(1936), </a:t>
            </a:r>
            <a:r>
              <a:rPr lang="cs-CZ" b="1" dirty="0" smtClean="0"/>
              <a:t>Žena v množném čísle </a:t>
            </a:r>
            <a:r>
              <a:rPr lang="cs-CZ" dirty="0" smtClean="0"/>
              <a:t>(1936), </a:t>
            </a:r>
            <a:r>
              <a:rPr lang="cs-CZ" b="1" dirty="0" smtClean="0"/>
              <a:t>Absolutní hrobař </a:t>
            </a:r>
            <a:r>
              <a:rPr lang="cs-CZ" dirty="0" smtClean="0"/>
              <a:t>(1937) 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smtClean="0"/>
              <a:t>Odmaturuj</a:t>
            </a:r>
            <a:r>
              <a:rPr lang="cs-CZ" sz="2000" i="1" dirty="0" smtClean="0"/>
              <a:t>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336 s. ISBN 80-723-5227-X. </a:t>
            </a:r>
          </a:p>
          <a:p>
            <a:r>
              <a:rPr lang="cs-CZ" sz="2000" dirty="0" smtClean="0"/>
              <a:t>HOFFMANN, Bohuslav. </a:t>
            </a:r>
            <a:r>
              <a:rPr lang="cs-CZ" sz="2000" i="1" dirty="0" smtClean="0"/>
              <a:t>Literatura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1999, 230 s. Učebnice pro střední školy (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). ISBN 80-718-3178-6.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 smtClean="0">
              <a:latin typeface="Calibri" pitchFamily="34" charset="0"/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584</Words>
  <Application>Microsoft Office PowerPoint</Application>
  <PresentationFormat>Předvádění na obrazovce (4:3)</PresentationFormat>
  <Paragraphs>93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Surrealismus </vt:lpstr>
      <vt:lpstr>Charakteristika</vt:lpstr>
      <vt:lpstr>Avantgarda</vt:lpstr>
      <vt:lpstr>Charakteristika</vt:lpstr>
      <vt:lpstr>Znaky</vt:lpstr>
      <vt:lpstr>Manifest surrealismu</vt:lpstr>
      <vt:lpstr>Představitelé</vt:lpstr>
      <vt:lpstr>Surrealismus v Čechách </vt:lpstr>
      <vt:lpstr>Surrealismus v dalším období</vt:lpstr>
      <vt:lpstr>Rozpad skupiny</vt:lpstr>
      <vt:lpstr>Vítězslav Nezval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13</cp:revision>
  <dcterms:created xsi:type="dcterms:W3CDTF">2012-12-23T08:55:19Z</dcterms:created>
  <dcterms:modified xsi:type="dcterms:W3CDTF">2013-08-09T17:33:35Z</dcterms:modified>
</cp:coreProperties>
</file>