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92" autoAdjust="0"/>
    <p:restoredTop sz="74809" autoAdjust="0"/>
  </p:normalViewPr>
  <p:slideViewPr>
    <p:cSldViewPr>
      <p:cViewPr varScale="1">
        <p:scale>
          <a:sx n="87" d="100"/>
          <a:sy n="87" d="100"/>
        </p:scale>
        <p:origin x="-3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1C063-0116-4B72-B0FC-115471646E1F}" type="datetimeFigureOut">
              <a:rPr lang="cs-CZ" smtClean="0"/>
              <a:t>6.10.2013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7D99A-72C6-4A68-849E-F793AC226B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149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7D99A-72C6-4A68-849E-F793AC226B29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4646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7D99A-72C6-4A68-849E-F793AC226B29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8114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7D99A-72C6-4A68-849E-F793AC226B29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9454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6.10.2013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43209"/>
              </p:ext>
            </p:extLst>
          </p:nvPr>
        </p:nvGraphicFramePr>
        <p:xfrm>
          <a:off x="971600" y="1988840"/>
          <a:ext cx="7115047" cy="346034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VY_32_INOVACE_mix1_fyz02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fyz02_dynamika.zip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dynamiky hmotného bodu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Dynamika hmotného bodu a soustavy hmotných bodů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1713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dynamiky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síla, izolované těleso, hybnost, setrvačnost, Newtonovy pohybové zákony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16. 10. 2013,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4211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dynamika hmotného bodu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5557754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Dynamika hmotného bodu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Mechanika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r>
              <a:rPr lang="cs-CZ" sz="2800" b="1" dirty="0" smtClean="0"/>
              <a:t>Vzájemné působení těles</a:t>
            </a:r>
          </a:p>
          <a:p>
            <a:r>
              <a:rPr lang="cs-CZ" sz="2800" b="1" dirty="0" smtClean="0"/>
              <a:t>Deformační účinky síly; deformace tělesa</a:t>
            </a:r>
          </a:p>
          <a:p>
            <a:r>
              <a:rPr lang="cs-CZ" sz="2800" b="1" dirty="0" smtClean="0"/>
              <a:t>Pohybové účinky síly; změna pohybového stavu tělesa</a:t>
            </a:r>
          </a:p>
          <a:p>
            <a:r>
              <a:rPr lang="cs-CZ" sz="2800" b="1" dirty="0" smtClean="0"/>
              <a:t>Skládání sil, výslednice sil</a:t>
            </a:r>
          </a:p>
          <a:p>
            <a:r>
              <a:rPr lang="cs-CZ" sz="2800" b="1" dirty="0" smtClean="0"/>
              <a:t>Izolované těleso, izolovaný hmotný bod</a:t>
            </a:r>
          </a:p>
          <a:p>
            <a:r>
              <a:rPr lang="cs-CZ" sz="2800" b="1" dirty="0" smtClean="0"/>
              <a:t>Setrvačnost tělesa</a:t>
            </a:r>
          </a:p>
          <a:p>
            <a:r>
              <a:rPr lang="cs-CZ" sz="2800" b="1" dirty="0" smtClean="0"/>
              <a:t>1. Newtonův pohybový zákon (zákon setrvačnosti)</a:t>
            </a:r>
          </a:p>
          <a:p>
            <a:r>
              <a:rPr lang="cs-CZ" sz="2800" b="1" dirty="0" smtClean="0"/>
              <a:t>2. Newtonův pohybový zákon (zákon síly)</a:t>
            </a:r>
          </a:p>
          <a:p>
            <a:r>
              <a:rPr lang="cs-CZ" sz="2800" b="1" dirty="0" smtClean="0"/>
              <a:t>3. Newtonův pohybový zákon (zákon akce a reakce)</a:t>
            </a:r>
          </a:p>
          <a:p>
            <a:r>
              <a:rPr lang="cs-CZ" sz="2800" b="1" dirty="0" smtClean="0"/>
              <a:t>Zákon zachování hybnosti</a:t>
            </a:r>
          </a:p>
          <a:p>
            <a:r>
              <a:rPr lang="cs-CZ" sz="2800" b="1" dirty="0" smtClean="0"/>
              <a:t>Mechanický (</a:t>
            </a:r>
            <a:r>
              <a:rPr lang="cs-CZ" sz="2800" b="1" dirty="0" err="1" smtClean="0"/>
              <a:t>Galileiho</a:t>
            </a:r>
            <a:r>
              <a:rPr lang="cs-CZ" sz="2800" b="1" dirty="0" smtClean="0"/>
              <a:t>) princip relativity</a:t>
            </a:r>
          </a:p>
          <a:p>
            <a:r>
              <a:rPr lang="cs-CZ" sz="2800" b="1" dirty="0" smtClean="0"/>
              <a:t>Smykové (kinematické) a klidové (statické) tření</a:t>
            </a:r>
          </a:p>
          <a:p>
            <a:r>
              <a:rPr lang="cs-CZ" sz="2800" b="1" dirty="0" smtClean="0"/>
              <a:t>Valivý odpor</a:t>
            </a:r>
          </a:p>
          <a:p>
            <a:r>
              <a:rPr lang="cs-CZ" sz="2800" b="1" dirty="0" smtClean="0"/>
              <a:t>Inerciální a neinerciální vztažné soustavy</a:t>
            </a:r>
          </a:p>
          <a:p>
            <a:endParaRPr lang="cs-CZ" b="1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Síla					</a:t>
            </a:r>
            <a:r>
              <a:rPr lang="cs-CZ" sz="2400" b="1" i="1" dirty="0" smtClean="0"/>
              <a:t>F</a:t>
            </a:r>
            <a:r>
              <a:rPr lang="cs-CZ" sz="2400" i="1" dirty="0" smtClean="0"/>
              <a:t>	</a:t>
            </a:r>
            <a:r>
              <a:rPr lang="cs-CZ" sz="2400" dirty="0" smtClean="0"/>
              <a:t>[</a:t>
            </a:r>
            <a:r>
              <a:rPr lang="cs-CZ" sz="2400" i="1" dirty="0" smtClean="0"/>
              <a:t>F</a:t>
            </a:r>
            <a:r>
              <a:rPr lang="cs-CZ" sz="2400" dirty="0" smtClean="0"/>
              <a:t>] = N</a:t>
            </a:r>
          </a:p>
          <a:p>
            <a:r>
              <a:rPr lang="cs-CZ" sz="2400" b="1" dirty="0" smtClean="0"/>
              <a:t>Hmotnost				</a:t>
            </a:r>
            <a:r>
              <a:rPr lang="cs-CZ" sz="2400" i="1" dirty="0" smtClean="0"/>
              <a:t>m	</a:t>
            </a:r>
            <a:r>
              <a:rPr lang="cs-CZ" sz="2400" dirty="0" smtClean="0"/>
              <a:t>[</a:t>
            </a:r>
            <a:r>
              <a:rPr lang="cs-CZ" sz="2400" i="1" dirty="0" smtClean="0"/>
              <a:t>m</a:t>
            </a:r>
            <a:r>
              <a:rPr lang="cs-CZ" sz="2400" dirty="0" smtClean="0"/>
              <a:t>] = kg</a:t>
            </a:r>
          </a:p>
          <a:p>
            <a:r>
              <a:rPr lang="cs-CZ" sz="2400" b="1" dirty="0" smtClean="0"/>
              <a:t>Hybnost				</a:t>
            </a:r>
            <a:r>
              <a:rPr lang="cs-CZ" sz="2400" b="1" i="1" dirty="0" smtClean="0"/>
              <a:t>p	</a:t>
            </a:r>
            <a:r>
              <a:rPr lang="cs-CZ" sz="2400" dirty="0" smtClean="0"/>
              <a:t>[</a:t>
            </a:r>
            <a:r>
              <a:rPr lang="cs-CZ" sz="2400" i="1" dirty="0" smtClean="0"/>
              <a:t>p</a:t>
            </a:r>
            <a:r>
              <a:rPr lang="cs-CZ" sz="2400" dirty="0" smtClean="0"/>
              <a:t>] = kg.m.s</a:t>
            </a:r>
            <a:r>
              <a:rPr lang="cs-CZ" sz="2400" baseline="30000" dirty="0" smtClean="0"/>
              <a:t>-1</a:t>
            </a:r>
          </a:p>
          <a:p>
            <a:r>
              <a:rPr lang="cs-CZ" sz="2400" b="1" dirty="0" smtClean="0"/>
              <a:t>Impuls síly	</a:t>
            </a:r>
            <a:r>
              <a:rPr lang="cs-CZ" sz="2400" b="1" i="1" dirty="0" smtClean="0"/>
              <a:t>		I	</a:t>
            </a:r>
            <a:r>
              <a:rPr lang="cs-CZ" sz="2400" dirty="0" smtClean="0"/>
              <a:t>[</a:t>
            </a:r>
            <a:r>
              <a:rPr lang="cs-CZ" sz="2400" i="1" dirty="0" smtClean="0"/>
              <a:t>I</a:t>
            </a:r>
            <a:r>
              <a:rPr lang="cs-CZ" sz="2400" dirty="0" smtClean="0"/>
              <a:t>] = </a:t>
            </a:r>
            <a:r>
              <a:rPr lang="cs-CZ" sz="2400" dirty="0" err="1" smtClean="0"/>
              <a:t>N.s</a:t>
            </a:r>
            <a:endParaRPr lang="cs-CZ" sz="2400" b="1" baseline="-25000" dirty="0" smtClean="0"/>
          </a:p>
          <a:p>
            <a:r>
              <a:rPr lang="cs-CZ" sz="2400" b="1" dirty="0" smtClean="0"/>
              <a:t>Tlaková (normálová) síla</a:t>
            </a:r>
            <a:r>
              <a:rPr lang="cs-CZ" sz="2400" dirty="0" smtClean="0"/>
              <a:t>	</a:t>
            </a:r>
            <a:r>
              <a:rPr lang="cs-CZ" sz="2400" b="1" i="1" dirty="0" err="1" smtClean="0"/>
              <a:t>F</a:t>
            </a:r>
            <a:r>
              <a:rPr lang="cs-CZ" sz="2400" b="1" i="1" baseline="-25000" dirty="0" err="1" smtClean="0"/>
              <a:t>n</a:t>
            </a:r>
            <a:endParaRPr lang="cs-CZ" sz="2400" dirty="0" smtClean="0"/>
          </a:p>
          <a:p>
            <a:r>
              <a:rPr lang="cs-CZ" sz="2400" b="1" dirty="0" smtClean="0"/>
              <a:t>Třecí síla</a:t>
            </a:r>
            <a:r>
              <a:rPr lang="cs-CZ" sz="2400" dirty="0" smtClean="0"/>
              <a:t>				</a:t>
            </a:r>
            <a:r>
              <a:rPr lang="cs-CZ" sz="2400" b="1" i="1" dirty="0" err="1" smtClean="0"/>
              <a:t>F</a:t>
            </a:r>
            <a:r>
              <a:rPr lang="cs-CZ" sz="2400" b="1" i="1" baseline="-25000" dirty="0" err="1" smtClean="0"/>
              <a:t>t</a:t>
            </a:r>
            <a:endParaRPr lang="cs-CZ" sz="2400" baseline="30000" dirty="0" smtClean="0"/>
          </a:p>
          <a:p>
            <a:r>
              <a:rPr lang="cs-CZ" sz="2400" b="1" dirty="0" smtClean="0"/>
              <a:t>Součinitel smykového tření	</a:t>
            </a:r>
            <a:r>
              <a:rPr lang="cs-CZ" sz="2400" i="1" dirty="0" smtClean="0"/>
              <a:t>f	</a:t>
            </a:r>
            <a:r>
              <a:rPr lang="cs-CZ" sz="2400" dirty="0" smtClean="0"/>
              <a:t>[f] = 1</a:t>
            </a:r>
          </a:p>
          <a:p>
            <a:r>
              <a:rPr lang="cs-CZ" sz="2400" b="1" dirty="0" smtClean="0"/>
              <a:t>Součinitel klidového tření</a:t>
            </a:r>
            <a:r>
              <a:rPr lang="cs-CZ" sz="2400" b="1" smtClean="0"/>
              <a:t>	</a:t>
            </a:r>
            <a:r>
              <a:rPr lang="cs-CZ" sz="2400" i="1" smtClean="0"/>
              <a:t>f</a:t>
            </a:r>
            <a:r>
              <a:rPr lang="cs-CZ" sz="2400" i="1" baseline="-25000" smtClean="0"/>
              <a:t>0</a:t>
            </a:r>
            <a:endParaRPr lang="cs-CZ" sz="2400" dirty="0" smtClean="0"/>
          </a:p>
          <a:p>
            <a:r>
              <a:rPr lang="cs-CZ" sz="2400" b="1" dirty="0" smtClean="0"/>
              <a:t>Odporová síla	</a:t>
            </a:r>
            <a:r>
              <a:rPr lang="cs-CZ" sz="2400" dirty="0" smtClean="0"/>
              <a:t>		</a:t>
            </a:r>
            <a:r>
              <a:rPr lang="cs-CZ" sz="2400" b="1" i="1" dirty="0" err="1" smtClean="0"/>
              <a:t>F</a:t>
            </a:r>
            <a:r>
              <a:rPr lang="cs-CZ" sz="2400" b="1" i="1" baseline="-25000" dirty="0" err="1" smtClean="0"/>
              <a:t>v</a:t>
            </a:r>
            <a:endParaRPr lang="cs-CZ" sz="2400" i="1" dirty="0" smtClean="0"/>
          </a:p>
          <a:p>
            <a:r>
              <a:rPr lang="cs-CZ" sz="2400" b="1" dirty="0" smtClean="0"/>
              <a:t>Rameno valivého odporu</a:t>
            </a:r>
            <a:r>
              <a:rPr lang="cs-CZ" sz="2400" dirty="0" smtClean="0"/>
              <a:t>	</a:t>
            </a:r>
            <a:r>
              <a:rPr lang="el-GR" sz="2400" i="1" dirty="0" smtClean="0"/>
              <a:t>ξ</a:t>
            </a:r>
            <a:r>
              <a:rPr lang="cs-CZ" sz="2400" i="1" dirty="0" smtClean="0"/>
              <a:t>	</a:t>
            </a:r>
            <a:r>
              <a:rPr lang="cs-CZ" sz="2400" dirty="0" smtClean="0"/>
              <a:t>[</a:t>
            </a:r>
            <a:r>
              <a:rPr lang="el-GR" sz="2400" i="1" dirty="0" smtClean="0"/>
              <a:t>ξ</a:t>
            </a:r>
            <a:r>
              <a:rPr lang="cs-CZ" sz="2400" dirty="0" smtClean="0"/>
              <a:t>] = m</a:t>
            </a:r>
          </a:p>
          <a:p>
            <a:r>
              <a:rPr lang="cs-CZ" sz="2400" b="1" dirty="0" smtClean="0"/>
              <a:t>Dostředivá síla</a:t>
            </a:r>
            <a:r>
              <a:rPr lang="cs-CZ" sz="2400" dirty="0" smtClean="0"/>
              <a:t>			</a:t>
            </a:r>
            <a:r>
              <a:rPr lang="cs-CZ" sz="2400" b="1" i="1" dirty="0" err="1" smtClean="0"/>
              <a:t>F</a:t>
            </a:r>
            <a:r>
              <a:rPr lang="cs-CZ" sz="2400" b="1" i="1" baseline="-25000" dirty="0" err="1" smtClean="0"/>
              <a:t>d</a:t>
            </a:r>
            <a:endParaRPr lang="cs-CZ" sz="2400" dirty="0" smtClean="0"/>
          </a:p>
          <a:p>
            <a:r>
              <a:rPr lang="cs-CZ" sz="2400" b="1" dirty="0" smtClean="0"/>
              <a:t>Setrvačná síla</a:t>
            </a:r>
            <a:r>
              <a:rPr lang="cs-CZ" sz="2400" dirty="0" smtClean="0"/>
              <a:t>			</a:t>
            </a:r>
            <a:r>
              <a:rPr lang="cs-CZ" sz="2400" b="1" i="1" dirty="0" err="1" smtClean="0"/>
              <a:t>F</a:t>
            </a:r>
            <a:r>
              <a:rPr lang="cs-CZ" sz="2400" b="1" i="1" baseline="-25000" dirty="0" err="1" smtClean="0"/>
              <a:t>s</a:t>
            </a:r>
            <a:endParaRPr lang="cs-CZ" sz="24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veličiny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vztahy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987675" y="1341438"/>
          <a:ext cx="161766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Rovnice" r:id="rId4" imgW="1079500" imgH="419100" progId="Equation.3">
                  <p:embed/>
                </p:oleObj>
              </mc:Choice>
              <mc:Fallback>
                <p:oleObj name="Rovnice" r:id="rId4" imgW="1079500" imgH="4191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1341438"/>
                        <a:ext cx="1617663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987675" y="2133600"/>
          <a:ext cx="1714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2" name="Rovnice" r:id="rId6" imgW="1143000" imgH="393700" progId="Equation.3">
                  <p:embed/>
                </p:oleObj>
              </mc:Choice>
              <mc:Fallback>
                <p:oleObj name="Rovnice" r:id="rId6" imgW="1143000" imgH="3937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133600"/>
                        <a:ext cx="17145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987675" y="2852738"/>
          <a:ext cx="13509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3" name="Rovnice" r:id="rId8" imgW="901309" imgH="228501" progId="Equation.3">
                  <p:embed/>
                </p:oleObj>
              </mc:Choice>
              <mc:Fallback>
                <p:oleObj name="Rovnice" r:id="rId8" imgW="901309" imgH="228501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852738"/>
                        <a:ext cx="1350963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480543"/>
              </p:ext>
            </p:extLst>
          </p:nvPr>
        </p:nvGraphicFramePr>
        <p:xfrm>
          <a:off x="2987824" y="3501008"/>
          <a:ext cx="16176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4" name="Rovnice" r:id="rId10" imgW="1079280" imgH="228600" progId="Equation.3">
                  <p:embed/>
                </p:oleObj>
              </mc:Choice>
              <mc:Fallback>
                <p:oleObj name="Rovnice" r:id="rId10" imgW="107928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3501008"/>
                        <a:ext cx="1617663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987675" y="4005263"/>
          <a:ext cx="838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5" name="Rovnice" r:id="rId12" imgW="558558" imgH="393529" progId="Equation.3">
                  <p:embed/>
                </p:oleObj>
              </mc:Choice>
              <mc:Fallback>
                <p:oleObj name="Rovnice" r:id="rId12" imgW="558558" imgH="393529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4005263"/>
                        <a:ext cx="8382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2987675" y="4797425"/>
          <a:ext cx="25892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6" name="Rovnice" r:id="rId14" imgW="1727200" imgH="419100" progId="Equation.3">
                  <p:embed/>
                </p:oleObj>
              </mc:Choice>
              <mc:Fallback>
                <p:oleObj name="Rovnice" r:id="rId14" imgW="1727200" imgH="4191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4797425"/>
                        <a:ext cx="2589213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987675" y="5589588"/>
          <a:ext cx="8953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7" name="Rovnice" r:id="rId16" imgW="596900" imgH="241300" progId="Equation.3">
                  <p:embed/>
                </p:oleObj>
              </mc:Choice>
              <mc:Fallback>
                <p:oleObj name="Rovnice" r:id="rId16" imgW="596900" imgH="2413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589588"/>
                        <a:ext cx="8953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Bednařík, M.; Široká, M.: Fyzika pro gymnázia – Mechanika, </a:t>
            </a:r>
            <a:r>
              <a:rPr lang="cs-CZ" dirty="0" err="1" smtClean="0"/>
              <a:t>Prometheus</a:t>
            </a:r>
            <a:r>
              <a:rPr lang="cs-CZ" dirty="0" smtClean="0"/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</Template>
  <TotalTime>936</TotalTime>
  <Words>302</Words>
  <Application>Microsoft Office PowerPoint</Application>
  <PresentationFormat>Předvádění na obrazovce (4:3)</PresentationFormat>
  <Paragraphs>70</Paragraphs>
  <Slides>6</Slides>
  <Notes>3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Motiv</vt:lpstr>
      <vt:lpstr>Rovnice</vt:lpstr>
      <vt:lpstr>Prezentace aplikace PowerPoint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2013-02-17T13:31:13Z</dcterms:created>
  <dcterms:modified xsi:type="dcterms:W3CDTF">2013-10-06T14:01:10Z</dcterms:modified>
</cp:coreProperties>
</file>