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5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119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94426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52981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28585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2329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21113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85704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21170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79078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69729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48532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08727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16DA5E-9952-4156-BCB5-F5609907E964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21381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500596077"/>
              </p:ext>
            </p:extLst>
          </p:nvPr>
        </p:nvGraphicFramePr>
        <p:xfrm>
          <a:off x="539552" y="1844825"/>
          <a:ext cx="8208912" cy="46805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43816"/>
                <a:gridCol w="5965096"/>
              </a:tblGrid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Škola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Katolické gymnázium Třebíč, Otmarova 22, Třebíč 674 01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Název </a:t>
                      </a:r>
                      <a:r>
                        <a:rPr lang="cs-CZ" sz="800" dirty="0" smtClean="0">
                          <a:effectLst/>
                        </a:rPr>
                        <a:t>projektu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Moderní škola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Číslo projektu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CZ.1.07/1.5.00/34.0464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Šablona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III/2 Inovace a zkvalitnění výuky prostřednictvím ICT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Autor DUM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56765" algn="ctr"/>
                        </a:tabLst>
                      </a:pPr>
                      <a:r>
                        <a:rPr lang="cs-CZ" sz="8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Drahomír</a:t>
                      </a:r>
                      <a:r>
                        <a:rPr lang="cs-CZ" sz="8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Havlíček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Název DUM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 smtClean="0">
                          <a:effectLst/>
                        </a:rPr>
                        <a:t>Surrealismus 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Kód DUM</a:t>
                      </a:r>
                      <a:endParaRPr lang="cs-CZ" sz="8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</a:t>
                      </a:r>
                      <a:r>
                        <a:rPr lang="cs-CZ" sz="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5.2.19</a:t>
                      </a:r>
                      <a:endParaRPr lang="cs-CZ" sz="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Datum vytvoření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20.</a:t>
                      </a:r>
                      <a:r>
                        <a:rPr lang="cs-CZ" sz="8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10. 2012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Předmět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 </a:t>
                      </a:r>
                      <a:r>
                        <a:rPr lang="cs-CZ" sz="800" dirty="0" smtClean="0">
                          <a:effectLst/>
                        </a:rPr>
                        <a:t>Český jazyk a literatura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Tematická oblast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 </a:t>
                      </a:r>
                      <a:r>
                        <a:rPr lang="cs-CZ" sz="800" dirty="0" smtClean="0">
                          <a:effectLst/>
                        </a:rPr>
                        <a:t>Česká meziválečná poezie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Výstup ŠVP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" dirty="0">
                          <a:effectLst/>
                        </a:rPr>
                        <a:t> </a:t>
                      </a:r>
                      <a:r>
                        <a:rPr lang="cs-CZ" sz="800" dirty="0" smtClean="0">
                          <a:effectLst/>
                        </a:rPr>
                        <a:t>Žák vysvětlí umělecké směry uplatňované v tomto období. 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Anotace DUM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" dirty="0">
                          <a:effectLst/>
                        </a:rPr>
                        <a:t> </a:t>
                      </a:r>
                      <a:r>
                        <a:rPr lang="cs-CZ" sz="800" dirty="0" smtClean="0">
                          <a:effectLst/>
                        </a:rPr>
                        <a:t>Prezentace obsahuje základní informace  o katolickém proudu meziválečného období.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Metodický popis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" dirty="0">
                          <a:effectLst/>
                        </a:rPr>
                        <a:t> </a:t>
                      </a:r>
                      <a:r>
                        <a:rPr lang="cs-CZ" sz="800" dirty="0" smtClean="0">
                          <a:effectLst/>
                        </a:rPr>
                        <a:t>Prezentace určená jako podklad pro výklad v hodině. Využitelná pro  samostatné opakování žáků.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Hodnocení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" dirty="0">
                          <a:effectLst/>
                        </a:rPr>
                        <a:t> </a:t>
                      </a:r>
                      <a:r>
                        <a:rPr lang="cs-CZ" sz="800" dirty="0" smtClean="0">
                          <a:effectLst/>
                        </a:rPr>
                        <a:t>Prezentace se osvědčila. </a:t>
                      </a:r>
                      <a:r>
                        <a:rPr lang="cs-CZ" sz="800" baseline="0" dirty="0" smtClean="0">
                          <a:effectLst/>
                        </a:rPr>
                        <a:t> Žáci ji využívali i pro přípravu na jednotlivé hodiny.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88398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Autor prohlašuje, že řádně uvedl všechny použité zdroje. Pokud není uvedeno jinak, použitý materiál je z vlastních zdrojů autora.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6" name="Obrázek 1" descr="http://hilase.cz/wp-content/uploads/2012/12/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4941" y="228600"/>
            <a:ext cx="6634118" cy="1447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3342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Katolický proud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66964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Charakteristika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autoři vycházející z křesťanských tradic</a:t>
            </a:r>
          </a:p>
          <a:p>
            <a:r>
              <a:rPr lang="cs-CZ" dirty="0" smtClean="0"/>
              <a:t>často spjati s Moravou</a:t>
            </a:r>
          </a:p>
          <a:p>
            <a:r>
              <a:rPr lang="cs-CZ" dirty="0" smtClean="0"/>
              <a:t>po roce 1948 problémy s publikováním</a:t>
            </a:r>
          </a:p>
          <a:p>
            <a:r>
              <a:rPr lang="cs-CZ" dirty="0" smtClean="0"/>
              <a:t>někteří po roce 1948 souzeni v politických procesech (i tresty smrti, dlouholetá vězení)</a:t>
            </a:r>
          </a:p>
          <a:p>
            <a:r>
              <a:rPr lang="cs-CZ" dirty="0" smtClean="0"/>
              <a:t>rehabilitováni v </a:t>
            </a:r>
            <a:r>
              <a:rPr lang="cs-CZ" dirty="0" smtClean="0"/>
              <a:t>60. letech, někteří </a:t>
            </a:r>
            <a:r>
              <a:rPr lang="cs-CZ" dirty="0" smtClean="0"/>
              <a:t>až po </a:t>
            </a:r>
            <a:r>
              <a:rPr lang="cs-CZ" dirty="0" smtClean="0"/>
              <a:t>roce 1989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Jan Zahradníček (1905 – 1960)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narozen v </a:t>
            </a:r>
            <a:r>
              <a:rPr lang="cs-CZ" dirty="0" err="1" smtClean="0"/>
              <a:t>Mastníku</a:t>
            </a:r>
            <a:r>
              <a:rPr lang="cs-CZ" dirty="0" smtClean="0"/>
              <a:t> u Třebíče</a:t>
            </a:r>
          </a:p>
          <a:p>
            <a:r>
              <a:rPr lang="cs-CZ" dirty="0" smtClean="0"/>
              <a:t>nedokončil studia na FF KU</a:t>
            </a:r>
          </a:p>
          <a:p>
            <a:r>
              <a:rPr lang="cs-CZ" dirty="0" smtClean="0"/>
              <a:t>povoláním redaktor </a:t>
            </a:r>
          </a:p>
          <a:p>
            <a:r>
              <a:rPr lang="cs-CZ" dirty="0" smtClean="0"/>
              <a:t>roku 1951 zatčen, odsouzen za velezradu </a:t>
            </a:r>
          </a:p>
          <a:p>
            <a:pPr>
              <a:buNone/>
            </a:pPr>
            <a:r>
              <a:rPr lang="cs-CZ" dirty="0" smtClean="0"/>
              <a:t>	(13 let vězení) ve vykonstruovaném procesu</a:t>
            </a:r>
          </a:p>
          <a:p>
            <a:r>
              <a:rPr lang="cs-CZ" dirty="0" smtClean="0"/>
              <a:t>propuštěn roku 1960 na amnestii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poezie prodchnuta neochvějnou katolickou </a:t>
            </a:r>
          </a:p>
          <a:p>
            <a:pPr>
              <a:buNone/>
            </a:pPr>
            <a:r>
              <a:rPr lang="cs-CZ" dirty="0" smtClean="0"/>
              <a:t>vírou</a:t>
            </a:r>
          </a:p>
          <a:p>
            <a:r>
              <a:rPr lang="cs-CZ" dirty="0" smtClean="0"/>
              <a:t>jedinou jistotou mimo čas i prostor Bůh</a:t>
            </a:r>
          </a:p>
          <a:p>
            <a:r>
              <a:rPr lang="cs-CZ" dirty="0" smtClean="0"/>
              <a:t>vliv barokní poezie a poezie O. Březiny</a:t>
            </a:r>
          </a:p>
          <a:p>
            <a:pPr>
              <a:buNone/>
            </a:pPr>
            <a:r>
              <a:rPr lang="cs-CZ" dirty="0" smtClean="0"/>
              <a:t>básnické sbírky </a:t>
            </a:r>
            <a:r>
              <a:rPr lang="cs-CZ" b="1" i="1" dirty="0" smtClean="0"/>
              <a:t>Pokušení smrti</a:t>
            </a:r>
            <a:r>
              <a:rPr lang="cs-CZ" dirty="0" smtClean="0"/>
              <a:t>, </a:t>
            </a:r>
            <a:r>
              <a:rPr lang="cs-CZ" b="1" i="1" dirty="0" smtClean="0"/>
              <a:t>Jeřáby</a:t>
            </a:r>
            <a:r>
              <a:rPr lang="cs-CZ" dirty="0" smtClean="0"/>
              <a:t>, </a:t>
            </a:r>
          </a:p>
          <a:p>
            <a:pPr>
              <a:buNone/>
            </a:pPr>
            <a:r>
              <a:rPr lang="cs-CZ" b="1" dirty="0" smtClean="0"/>
              <a:t>Pozdravení slunci</a:t>
            </a:r>
          </a:p>
          <a:p>
            <a:pPr>
              <a:buNone/>
            </a:pPr>
            <a:r>
              <a:rPr lang="cs-CZ" dirty="0" smtClean="0"/>
              <a:t>skladby </a:t>
            </a:r>
            <a:r>
              <a:rPr lang="cs-CZ" b="1" i="1" dirty="0" smtClean="0"/>
              <a:t>Stará země</a:t>
            </a:r>
            <a:r>
              <a:rPr lang="cs-CZ" dirty="0" smtClean="0"/>
              <a:t>, </a:t>
            </a:r>
            <a:r>
              <a:rPr lang="cs-CZ" b="1" i="1" dirty="0" smtClean="0"/>
              <a:t>La </a:t>
            </a:r>
            <a:r>
              <a:rPr lang="cs-CZ" b="1" i="1" dirty="0" err="1" smtClean="0"/>
              <a:t>Saletta</a:t>
            </a:r>
            <a:r>
              <a:rPr lang="cs-CZ" dirty="0" smtClean="0"/>
              <a:t>, </a:t>
            </a:r>
            <a:r>
              <a:rPr lang="cs-CZ" b="1" i="1" dirty="0" smtClean="0"/>
              <a:t>Znamení moci</a:t>
            </a:r>
          </a:p>
          <a:p>
            <a:pPr>
              <a:buNone/>
            </a:pPr>
            <a:r>
              <a:rPr lang="cs-CZ" dirty="0" smtClean="0"/>
              <a:t>verše z vězení – sbírky </a:t>
            </a:r>
            <a:r>
              <a:rPr lang="cs-CZ" b="1" i="1" dirty="0" smtClean="0"/>
              <a:t>Čtyři léta</a:t>
            </a:r>
            <a:r>
              <a:rPr lang="cs-CZ" dirty="0" smtClean="0"/>
              <a:t>, </a:t>
            </a:r>
            <a:r>
              <a:rPr lang="cs-CZ" b="1" i="1" dirty="0" smtClean="0"/>
              <a:t>Dům strach</a:t>
            </a:r>
            <a:endParaRPr lang="cs-CZ" b="1" i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Bohuslav </a:t>
            </a:r>
            <a:r>
              <a:rPr lang="cs-CZ" dirty="0" err="1" smtClean="0"/>
              <a:t>Reynek</a:t>
            </a:r>
            <a:r>
              <a:rPr lang="cs-CZ" dirty="0" smtClean="0"/>
              <a:t> (1892 – 1971)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básník, grafik, překladatel</a:t>
            </a:r>
          </a:p>
          <a:p>
            <a:r>
              <a:rPr lang="cs-CZ" dirty="0" smtClean="0"/>
              <a:t>narozen v </a:t>
            </a:r>
            <a:r>
              <a:rPr lang="cs-CZ" dirty="0" err="1" smtClean="0"/>
              <a:t>Petrkově</a:t>
            </a:r>
            <a:r>
              <a:rPr lang="cs-CZ" dirty="0" smtClean="0"/>
              <a:t> u Havlíčkova Brodu</a:t>
            </a:r>
          </a:p>
          <a:p>
            <a:r>
              <a:rPr lang="cs-CZ" dirty="0" smtClean="0"/>
              <a:t>nedokončil studia vysoké školy zemědělské (pocházel ze statkářské rodiny)</a:t>
            </a:r>
          </a:p>
          <a:p>
            <a:r>
              <a:rPr lang="cs-CZ" dirty="0" smtClean="0"/>
              <a:t>celoživotní přátelství s Josefem Florianem ze Staré Říše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inspirace symbolismem a tvorbou K. J. Erbena</a:t>
            </a:r>
          </a:p>
          <a:p>
            <a:r>
              <a:rPr lang="cs-CZ" dirty="0" smtClean="0"/>
              <a:t>převážně přírodní poezie inspirována rodným</a:t>
            </a:r>
          </a:p>
          <a:p>
            <a:pPr>
              <a:buNone/>
            </a:pPr>
            <a:r>
              <a:rPr lang="cs-CZ" dirty="0" err="1" smtClean="0"/>
              <a:t>Petrkovem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sbírky básní </a:t>
            </a:r>
            <a:r>
              <a:rPr lang="cs-CZ" b="1" i="1" dirty="0" smtClean="0"/>
              <a:t>Smutek země</a:t>
            </a:r>
            <a:r>
              <a:rPr lang="cs-CZ" dirty="0" smtClean="0"/>
              <a:t>, </a:t>
            </a:r>
            <a:r>
              <a:rPr lang="cs-CZ" b="1" i="1" dirty="0" smtClean="0"/>
              <a:t>Rybí šupiny</a:t>
            </a:r>
            <a:r>
              <a:rPr lang="cs-CZ" dirty="0" smtClean="0"/>
              <a:t>, </a:t>
            </a:r>
            <a:r>
              <a:rPr lang="cs-CZ" b="1" i="1" dirty="0" smtClean="0"/>
              <a:t>Pieta</a:t>
            </a:r>
            <a:r>
              <a:rPr lang="cs-CZ" dirty="0" smtClean="0"/>
              <a:t>, </a:t>
            </a:r>
          </a:p>
          <a:p>
            <a:pPr>
              <a:buNone/>
            </a:pPr>
            <a:r>
              <a:rPr lang="cs-CZ" b="1" i="1" dirty="0" smtClean="0"/>
              <a:t>Podzimní motýli</a:t>
            </a:r>
            <a:r>
              <a:rPr lang="cs-CZ" dirty="0" smtClean="0"/>
              <a:t>, </a:t>
            </a:r>
            <a:r>
              <a:rPr lang="cs-CZ" b="1" i="1" dirty="0" smtClean="0"/>
              <a:t>Sníh na zapraží</a:t>
            </a:r>
            <a:endParaRPr lang="cs-CZ" b="1" i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Václav Renč (1911 – 1973)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básník, dramatik, překladatel</a:t>
            </a:r>
          </a:p>
          <a:p>
            <a:r>
              <a:rPr lang="cs-CZ" dirty="0" smtClean="0"/>
              <a:t>absolvent FF UK</a:t>
            </a:r>
          </a:p>
          <a:p>
            <a:r>
              <a:rPr lang="cs-CZ" dirty="0" smtClean="0"/>
              <a:t>redaktor</a:t>
            </a:r>
          </a:p>
          <a:p>
            <a:r>
              <a:rPr lang="cs-CZ" dirty="0" smtClean="0"/>
              <a:t>před 2. světovou válkou vystupoval proti politice T. G. Masaryka a K. Čapkovi</a:t>
            </a:r>
          </a:p>
          <a:p>
            <a:r>
              <a:rPr lang="cs-CZ" dirty="0" smtClean="0"/>
              <a:t>roku 1951 zatčen a ve vykonstruovaném procesu odsouzen k 25 letům vězení</a:t>
            </a:r>
          </a:p>
          <a:p>
            <a:r>
              <a:rPr lang="cs-CZ" dirty="0" smtClean="0"/>
              <a:t>propuštěn roku 1962, rehabilitován až roku 1990  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autor formálně dokonalé spirituální lyriky</a:t>
            </a:r>
          </a:p>
          <a:p>
            <a:pPr>
              <a:buNone/>
            </a:pPr>
            <a:r>
              <a:rPr lang="cs-CZ" b="1" i="1" dirty="0" smtClean="0"/>
              <a:t>Jitření</a:t>
            </a:r>
            <a:r>
              <a:rPr lang="cs-CZ" dirty="0" smtClean="0"/>
              <a:t>, </a:t>
            </a:r>
            <a:r>
              <a:rPr lang="cs-CZ" b="1" i="1" dirty="0" smtClean="0"/>
              <a:t>Studánky</a:t>
            </a:r>
            <a:r>
              <a:rPr lang="cs-CZ" dirty="0" smtClean="0"/>
              <a:t>, </a:t>
            </a:r>
            <a:r>
              <a:rPr lang="cs-CZ" b="1" i="1" dirty="0" smtClean="0"/>
              <a:t>Vinný lis</a:t>
            </a:r>
            <a:r>
              <a:rPr lang="cs-CZ" dirty="0" smtClean="0"/>
              <a:t>,</a:t>
            </a:r>
            <a:r>
              <a:rPr lang="cs-CZ" b="1" i="1" dirty="0" smtClean="0"/>
              <a:t> Skřivánčí věž</a:t>
            </a:r>
            <a:r>
              <a:rPr lang="cs-CZ" dirty="0" smtClean="0"/>
              <a:t>,</a:t>
            </a:r>
          </a:p>
          <a:p>
            <a:pPr>
              <a:buNone/>
            </a:pPr>
            <a:r>
              <a:rPr lang="cs-CZ" b="1" i="1" dirty="0" smtClean="0"/>
              <a:t>Setkání s Minotaurem</a:t>
            </a:r>
            <a:endParaRPr lang="cs-CZ" b="1" i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Zdeněk Rotrekl (1920 – 1913)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básník, prozaik, esejista, kritik</a:t>
            </a:r>
          </a:p>
          <a:p>
            <a:r>
              <a:rPr lang="cs-CZ" dirty="0" smtClean="0"/>
              <a:t>vyloučen ze studií na filozofické fakultě, </a:t>
            </a:r>
          </a:p>
          <a:p>
            <a:pPr>
              <a:buNone/>
            </a:pPr>
            <a:r>
              <a:rPr lang="cs-CZ" dirty="0" smtClean="0"/>
              <a:t>roku 1949 zatčen a ve vykonstruovaném procesu</a:t>
            </a:r>
          </a:p>
          <a:p>
            <a:pPr>
              <a:buNone/>
            </a:pPr>
            <a:r>
              <a:rPr lang="cs-CZ" dirty="0" smtClean="0"/>
              <a:t>odsouzen k trestu smrti, poté změněn na </a:t>
            </a:r>
          </a:p>
          <a:p>
            <a:pPr>
              <a:buNone/>
            </a:pPr>
            <a:r>
              <a:rPr lang="cs-CZ" dirty="0" smtClean="0"/>
              <a:t>doživotí</a:t>
            </a:r>
          </a:p>
          <a:p>
            <a:r>
              <a:rPr lang="cs-CZ" dirty="0" smtClean="0"/>
              <a:t>propuštěn roku 1962, rehabilitován roku 1968</a:t>
            </a:r>
          </a:p>
          <a:p>
            <a:r>
              <a:rPr lang="cs-CZ" dirty="0" smtClean="0"/>
              <a:t>disident, spolupodílel se na vydávání </a:t>
            </a:r>
          </a:p>
          <a:p>
            <a:pPr>
              <a:buNone/>
            </a:pPr>
            <a:r>
              <a:rPr lang="cs-CZ" dirty="0" smtClean="0"/>
              <a:t>samizdatu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vydáváno převážně v exilu a samizdatu</a:t>
            </a:r>
          </a:p>
          <a:p>
            <a:r>
              <a:rPr lang="cs-CZ" dirty="0" smtClean="0"/>
              <a:t>expresivní poezie plná biblických motivů,</a:t>
            </a:r>
          </a:p>
          <a:p>
            <a:pPr>
              <a:buNone/>
            </a:pPr>
            <a:r>
              <a:rPr lang="cs-CZ" dirty="0" smtClean="0"/>
              <a:t>prvky surrealistické imaginace</a:t>
            </a:r>
          </a:p>
          <a:p>
            <a:pPr>
              <a:buNone/>
            </a:pPr>
            <a:r>
              <a:rPr lang="cs-CZ" b="1" i="1" dirty="0" smtClean="0"/>
              <a:t>Kyvadlo duše</a:t>
            </a:r>
            <a:r>
              <a:rPr lang="en-US" dirty="0" smtClean="0"/>
              <a:t>;</a:t>
            </a:r>
            <a:r>
              <a:rPr lang="cs-CZ" dirty="0" smtClean="0"/>
              <a:t> </a:t>
            </a:r>
            <a:r>
              <a:rPr lang="cs-CZ" b="1" i="1" dirty="0" smtClean="0"/>
              <a:t>Kamenný erb</a:t>
            </a:r>
            <a:r>
              <a:rPr lang="en-US" dirty="0" smtClean="0"/>
              <a:t>; </a:t>
            </a:r>
            <a:r>
              <a:rPr lang="cs-CZ" b="1" dirty="0" smtClean="0"/>
              <a:t>Stromy, ptáci, </a:t>
            </a:r>
          </a:p>
          <a:p>
            <a:pPr>
              <a:buNone/>
            </a:pPr>
            <a:r>
              <a:rPr lang="cs-CZ" b="1" i="1" dirty="0" smtClean="0"/>
              <a:t>zvířata a podobní lidé</a:t>
            </a:r>
            <a:r>
              <a:rPr lang="en-US" dirty="0" smtClean="0"/>
              <a:t>; </a:t>
            </a:r>
            <a:r>
              <a:rPr lang="cs-CZ" b="1" i="1" dirty="0" smtClean="0"/>
              <a:t>Kniha apokryfů, kouzel a</a:t>
            </a:r>
          </a:p>
          <a:p>
            <a:pPr>
              <a:buNone/>
            </a:pPr>
            <a:r>
              <a:rPr lang="cs-CZ" b="1" i="1" dirty="0" smtClean="0"/>
              <a:t>zaříkávání</a:t>
            </a:r>
          </a:p>
          <a:p>
            <a:pPr>
              <a:buNone/>
            </a:pPr>
            <a:r>
              <a:rPr lang="cs-CZ" dirty="0" smtClean="0"/>
              <a:t>teoretická práce </a:t>
            </a:r>
            <a:r>
              <a:rPr lang="cs-CZ" b="1" dirty="0" smtClean="0"/>
              <a:t>Skrytá tvář české literatury </a:t>
            </a:r>
          </a:p>
          <a:p>
            <a:pPr>
              <a:buNone/>
            </a:pPr>
            <a:r>
              <a:rPr lang="cs-CZ" dirty="0" smtClean="0"/>
              <a:t>– medailony českých autorů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představitelé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Josef Kostohryz (1907 – 1987)</a:t>
            </a:r>
          </a:p>
          <a:p>
            <a:r>
              <a:rPr lang="cs-CZ" dirty="0" smtClean="0"/>
              <a:t>Vladimír Vokolek (1913 – 1988)</a:t>
            </a:r>
          </a:p>
          <a:p>
            <a:r>
              <a:rPr lang="cs-CZ" dirty="0" smtClean="0"/>
              <a:t>František Lazecký (1905 – 1984)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/>
              <a:t>Seznam použitých zdrojů: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544616"/>
          </a:xfrm>
        </p:spPr>
        <p:txBody>
          <a:bodyPr>
            <a:normAutofit/>
          </a:bodyPr>
          <a:lstStyle/>
          <a:p>
            <a:r>
              <a:rPr lang="cs-CZ" sz="2000" i="1" dirty="0" smtClean="0"/>
              <a:t>Odmaturuj! z literatury</a:t>
            </a:r>
            <a:r>
              <a:rPr lang="cs-CZ" sz="2000" dirty="0" smtClean="0"/>
              <a:t>. </a:t>
            </a:r>
            <a:r>
              <a:rPr lang="cs-CZ" sz="2000" dirty="0" err="1" smtClean="0"/>
              <a:t>Vyd</a:t>
            </a:r>
            <a:r>
              <a:rPr lang="cs-CZ" sz="2000" dirty="0" smtClean="0"/>
              <a:t>. 3. </a:t>
            </a:r>
            <a:r>
              <a:rPr lang="cs-CZ" sz="2000" dirty="0" err="1" smtClean="0"/>
              <a:t>rozš</a:t>
            </a:r>
            <a:r>
              <a:rPr lang="cs-CZ" sz="2000" dirty="0" smtClean="0"/>
              <a:t>., dotisk. Editor Eva Hánová. Brno: </a:t>
            </a:r>
            <a:r>
              <a:rPr lang="cs-CZ" sz="2000" dirty="0" err="1" smtClean="0"/>
              <a:t>Didaktis</a:t>
            </a:r>
            <a:r>
              <a:rPr lang="cs-CZ" sz="2000" dirty="0" smtClean="0"/>
              <a:t>, c2004, 208 s. Odmaturuj!. ISBN 80-735-8016-0. </a:t>
            </a:r>
          </a:p>
          <a:p>
            <a:r>
              <a:rPr lang="cs-CZ" sz="2000" dirty="0" smtClean="0"/>
              <a:t>SOUKAL, Josef. </a:t>
            </a:r>
            <a:r>
              <a:rPr lang="cs-CZ" sz="2000" i="1" dirty="0" smtClean="0"/>
              <a:t>Literatura pro III. ročník gymnázií</a:t>
            </a:r>
            <a:r>
              <a:rPr lang="cs-CZ" sz="2000" dirty="0" smtClean="0"/>
              <a:t>. 1. </a:t>
            </a:r>
            <a:r>
              <a:rPr lang="cs-CZ" sz="2000" dirty="0" err="1" smtClean="0"/>
              <a:t>vyd</a:t>
            </a:r>
            <a:r>
              <a:rPr lang="cs-CZ" sz="2000" dirty="0" smtClean="0"/>
              <a:t>. Praha: SPN - pedagogické nakladatelství, 2003, 336 s. ISBN 80-723-5227-X. </a:t>
            </a:r>
          </a:p>
          <a:p>
            <a:r>
              <a:rPr lang="cs-CZ" sz="2000" dirty="0" smtClean="0"/>
              <a:t>HOFFMANN, Bohuslav. </a:t>
            </a:r>
            <a:r>
              <a:rPr lang="cs-CZ" sz="2000" i="1" dirty="0" smtClean="0"/>
              <a:t>Literatura</a:t>
            </a:r>
            <a:r>
              <a:rPr lang="cs-CZ" sz="2000" dirty="0" smtClean="0"/>
              <a:t>. 1. </a:t>
            </a:r>
            <a:r>
              <a:rPr lang="cs-CZ" sz="2000" dirty="0" err="1" smtClean="0"/>
              <a:t>vyd</a:t>
            </a:r>
            <a:r>
              <a:rPr lang="cs-CZ" sz="2000" dirty="0" smtClean="0"/>
              <a:t>. Praha: </a:t>
            </a:r>
            <a:r>
              <a:rPr lang="cs-CZ" sz="2000" dirty="0" err="1" smtClean="0"/>
              <a:t>Scientia</a:t>
            </a:r>
            <a:r>
              <a:rPr lang="cs-CZ" sz="2000" dirty="0" smtClean="0"/>
              <a:t>, 1999, 230 s. Učebnice pro střední školy (</a:t>
            </a:r>
            <a:r>
              <a:rPr lang="cs-CZ" sz="2000" dirty="0" err="1" smtClean="0"/>
              <a:t>Scientia</a:t>
            </a:r>
            <a:r>
              <a:rPr lang="cs-CZ" sz="2000" dirty="0" smtClean="0"/>
              <a:t>). ISBN 80-718-3178-6. </a:t>
            </a:r>
          </a:p>
          <a:p>
            <a:r>
              <a:rPr lang="vi-VN" sz="2000" dirty="0" smtClean="0">
                <a:latin typeface="Calibri" pitchFamily="34" charset="0"/>
              </a:rPr>
              <a:t>KARPATSKÝ, Dušan. </a:t>
            </a:r>
            <a:r>
              <a:rPr lang="vi-VN" sz="2000" i="1" dirty="0" smtClean="0">
                <a:latin typeface="Calibri" pitchFamily="34" charset="0"/>
              </a:rPr>
              <a:t>Malý labyrint literatury</a:t>
            </a:r>
            <a:r>
              <a:rPr lang="vi-VN" sz="2000" dirty="0" smtClean="0">
                <a:latin typeface="Calibri" pitchFamily="34" charset="0"/>
              </a:rPr>
              <a:t>. 2. přepracované vyd. Praha: Albatros, 1997, 573 p. ISBN 80-000-0527-1. </a:t>
            </a:r>
            <a:endParaRPr lang="cs-CZ" sz="2000" smtClean="0">
              <a:latin typeface="Calibri" pitchFamily="34" charset="0"/>
            </a:endParaRPr>
          </a:p>
          <a:p>
            <a:pPr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141830394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</TotalTime>
  <Words>579</Words>
  <Application>Microsoft Office PowerPoint</Application>
  <PresentationFormat>Předvádění na obrazovce (4:3)</PresentationFormat>
  <Paragraphs>101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Snímek 1</vt:lpstr>
      <vt:lpstr>Katolický proud </vt:lpstr>
      <vt:lpstr>Charakteristika</vt:lpstr>
      <vt:lpstr>Jan Zahradníček (1905 – 1960)</vt:lpstr>
      <vt:lpstr>Dílo</vt:lpstr>
      <vt:lpstr>Bohuslav Reynek (1892 – 1971)</vt:lpstr>
      <vt:lpstr>Dílo</vt:lpstr>
      <vt:lpstr>Václav Renč (1911 – 1973)</vt:lpstr>
      <vt:lpstr>Dílo</vt:lpstr>
      <vt:lpstr>Zdeněk Rotrekl (1920 – 1913)</vt:lpstr>
      <vt:lpstr>Dílo</vt:lpstr>
      <vt:lpstr>Další představitelé</vt:lpstr>
      <vt:lpstr>Seznam použitých zdrojů: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Antonín Zelený</dc:creator>
  <cp:lastModifiedBy>Uzivatel</cp:lastModifiedBy>
  <cp:revision>14</cp:revision>
  <dcterms:created xsi:type="dcterms:W3CDTF">2012-12-23T08:55:19Z</dcterms:created>
  <dcterms:modified xsi:type="dcterms:W3CDTF">2013-07-27T06:43:12Z</dcterms:modified>
</cp:coreProperties>
</file>