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</p:sldMasterIdLst>
  <p:sldIdLst>
    <p:sldId id="265" r:id="rId6"/>
    <p:sldId id="26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8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4404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512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6264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9517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91327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1335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58298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01209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95830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188197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43053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52871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81433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606882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164275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686890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90349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44828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609667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909002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2943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02553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7627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8151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477419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92426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626709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011105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871425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3299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0283478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789571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9266192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519287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213052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53767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64937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06025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812642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085930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606413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432569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844265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79403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94552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18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0182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0806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7450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041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6615948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škola Libochovice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VY_32_INOVACE_48_NJ_GERMANISMEN</a:t>
                      </a:r>
                      <a:endParaRPr kumimoji="0" lang="cs-CZ" alt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GERMANISMEN</a:t>
                      </a:r>
                      <a:endParaRPr kumimoji="0" lang="cs-CZ" altLang="cs-CZ" sz="3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973459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Anotace a 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Tento výukový materiál se orientuje na </a:t>
            </a:r>
            <a:r>
              <a:rPr lang="cs-CZ" dirty="0" smtClean="0"/>
              <a:t>GERMANISMY.  </a:t>
            </a:r>
            <a:r>
              <a:rPr lang="cs-CZ" dirty="0" smtClean="0"/>
              <a:t>Je vhodný </a:t>
            </a:r>
            <a:r>
              <a:rPr lang="cs-CZ" dirty="0" smtClean="0"/>
              <a:t>Ke zpestření výuky v </a:t>
            </a:r>
            <a:r>
              <a:rPr lang="cs-CZ" dirty="0" smtClean="0"/>
              <a:t>7</a:t>
            </a:r>
            <a:r>
              <a:rPr lang="cs-CZ" dirty="0" smtClean="0"/>
              <a:t>., 8. či 9. </a:t>
            </a:r>
            <a:r>
              <a:rPr lang="cs-CZ" dirty="0" smtClean="0"/>
              <a:t>ročnících nebo je možné jej využít i v konverzačních hodinách.</a:t>
            </a:r>
          </a:p>
          <a:p>
            <a:endParaRPr lang="cs-CZ" dirty="0"/>
          </a:p>
          <a:p>
            <a:r>
              <a:rPr lang="cs-CZ" dirty="0" smtClean="0"/>
              <a:t>Učitel pouští žákům jednotlivé strany prezentace, žáci si zapamatovávají slovíčka, případně si je přepisují do slovníčků</a:t>
            </a:r>
            <a:r>
              <a:rPr lang="cs-CZ" dirty="0" smtClean="0"/>
              <a:t>. Nakonec překládají věty, v nichž se daná slovní zásoba vyskytuje.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5131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40000"/>
                <a:lumOff val="60000"/>
              </a:schemeClr>
            </a:gs>
            <a:gs pos="82000">
              <a:srgbClr val="D44040"/>
            </a:gs>
            <a:gs pos="26000">
              <a:schemeClr val="accent1">
                <a:tint val="44500"/>
                <a:satMod val="160000"/>
              </a:schemeClr>
            </a:gs>
            <a:gs pos="63000">
              <a:schemeClr val="bg1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lautet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Wort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auf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Tschechisch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Flasche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 algn="ctr">
              <a:buNone/>
            </a:pP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die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Kremrolle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 algn="ctr">
              <a:buNone/>
            </a:pPr>
            <a:r>
              <a:rPr lang="cs-CZ" sz="4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Torte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 algn="ctr">
              <a:buNone/>
            </a:pPr>
            <a:r>
              <a:rPr lang="cs-CZ" sz="4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Bluse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 algn="ctr">
              <a:buNone/>
            </a:pPr>
            <a:r>
              <a:rPr lang="cs-CZ" sz="4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d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ie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Brille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pic>
        <p:nvPicPr>
          <p:cNvPr id="1027" name="Picture 3" descr="C:\Users\Petr\AppData\Local\Microsoft\Windows\Temporary Internet Files\Content.IE5\5K9I43KY\MC9001507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649989"/>
            <a:ext cx="819446" cy="2118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\AppData\Local\Microsoft\Windows\Temporary Internet Files\Content.IE5\2J42SUVW\MC9002329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9021" y="4365104"/>
            <a:ext cx="1958566" cy="1988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\AppData\Local\Microsoft\Windows\Temporary Internet Files\Content.IE5\9MMUY4EC\MC9002521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49989"/>
            <a:ext cx="2596868" cy="11105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etr\AppData\Local\Microsoft\Windows\Temporary Internet Files\Content.IE5\2J42SUVW\MC90039857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501008"/>
            <a:ext cx="1410005" cy="1947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52057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/>
            </a:gs>
            <a:gs pos="82000">
              <a:srgbClr val="8CADD4"/>
            </a:gs>
            <a:gs pos="0">
              <a:schemeClr val="accent1">
                <a:tint val="44500"/>
                <a:satMod val="160000"/>
              </a:schemeClr>
            </a:gs>
            <a:gs pos="49000">
              <a:schemeClr val="bg1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Wie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ist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es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auf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Tschechisch</a:t>
            </a:r>
            <a:r>
              <a:rPr lang="cs-CZ" b="1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b="1" dirty="0">
              <a:solidFill>
                <a:schemeClr val="tx2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der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Koffer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</a:endParaRPr>
          </a:p>
          <a:p>
            <a:pPr marL="0" indent="0" algn="ctr">
              <a:buNone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der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Rucksack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</a:endParaRPr>
          </a:p>
          <a:p>
            <a:pPr marL="0" indent="0" algn="ctr">
              <a:buNone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der </a:t>
            </a:r>
            <a:r>
              <a:rPr lang="cs-CZ" sz="4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T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anz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</a:endParaRPr>
          </a:p>
          <a:p>
            <a:pPr marL="0" indent="0" algn="ctr">
              <a:buNone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der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Zucker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</a:endParaRPr>
          </a:p>
          <a:p>
            <a:pPr marL="0" indent="0" algn="ctr">
              <a:buNone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der 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Strudel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</a:endParaRPr>
          </a:p>
        </p:txBody>
      </p:sp>
      <p:pic>
        <p:nvPicPr>
          <p:cNvPr id="2050" name="Picture 2" descr="C:\Users\Petr\AppData\Local\Microsoft\Windows\Temporary Internet Files\Content.IE5\9MMUY4EC\MC9003346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941168"/>
            <a:ext cx="1201515" cy="1425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\AppData\Local\Microsoft\Windows\Temporary Internet Files\Content.IE5\2J42SUVW\MC9004283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844824"/>
            <a:ext cx="1900142" cy="2280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etr\AppData\Local\Microsoft\Windows\Temporary Internet Files\Content.IE5\5K9I43KY\MC9002909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628800"/>
            <a:ext cx="1410832" cy="1697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etr\AppData\Local\Microsoft\Windows\Temporary Internet Files\Content.IE5\9MMUY4EC\MC9002796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437112"/>
            <a:ext cx="2078644" cy="1595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5009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92D050"/>
            </a:gs>
            <a:gs pos="82000">
              <a:schemeClr val="accent1">
                <a:tint val="44500"/>
                <a:satMod val="160000"/>
              </a:schemeClr>
            </a:gs>
            <a:gs pos="49000">
              <a:schemeClr val="bg1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</a:t>
            </a:r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bedeutet</a:t>
            </a:r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5400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5400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27373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sz="5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Ziel</a:t>
            </a:r>
            <a:endParaRPr lang="cs-CZ" sz="5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5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Kloster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5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Geschäft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5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das</a:t>
            </a:r>
            <a:r>
              <a:rPr lang="cs-CZ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Glück</a:t>
            </a:r>
            <a:endParaRPr lang="cs-CZ" sz="5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C:\Users\Petr\AppData\Local\Microsoft\Windows\Temporary Internet Files\Content.IE5\IO5TLD3O\MC900426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600200"/>
            <a:ext cx="1754308" cy="23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etr\AppData\Local\Microsoft\Windows\Temporary Internet Files\Content.IE5\IO5TLD3O\MC9000892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2229249" cy="1875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etr\AppData\Local\Microsoft\Windows\Temporary Internet Files\Content.IE5\2J42SUVW\MC9002382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758" y="3936164"/>
            <a:ext cx="2006851" cy="2290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0887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4">
                <a:lumMod val="40000"/>
                <a:lumOff val="60000"/>
              </a:schemeClr>
            </a:gs>
            <a:gs pos="93000">
              <a:schemeClr val="accent4">
                <a:lumMod val="75000"/>
              </a:schemeClr>
            </a:gs>
            <a:gs pos="38000">
              <a:schemeClr val="accent1">
                <a:tint val="44500"/>
                <a:satMod val="160000"/>
              </a:schemeClr>
            </a:gs>
            <a:gs pos="63000">
              <a:schemeClr val="bg1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Übersetzt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 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5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büffeln</a:t>
            </a:r>
            <a:endParaRPr lang="cs-CZ" sz="5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</a:endParaRPr>
          </a:p>
          <a:p>
            <a:pPr marL="0" indent="0" algn="ctr">
              <a:buNone/>
            </a:pPr>
            <a:r>
              <a:rPr lang="cs-CZ" sz="5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p</a:t>
            </a:r>
            <a:r>
              <a:rPr lang="cs-CZ" sz="5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acken</a:t>
            </a:r>
            <a:endParaRPr lang="cs-CZ" sz="5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</a:endParaRPr>
          </a:p>
          <a:p>
            <a:pPr marL="0" indent="0" algn="ctr">
              <a:buNone/>
            </a:pPr>
            <a:r>
              <a:rPr lang="cs-CZ" sz="5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s</a:t>
            </a:r>
            <a:r>
              <a:rPr lang="cs-CZ" sz="5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tricken</a:t>
            </a:r>
            <a:endParaRPr lang="cs-CZ" sz="5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</a:endParaRPr>
          </a:p>
          <a:p>
            <a:pPr marL="0" indent="0" algn="ctr">
              <a:buNone/>
            </a:pPr>
            <a:r>
              <a:rPr lang="cs-CZ" sz="5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wechseln</a:t>
            </a:r>
            <a:endParaRPr lang="cs-CZ" sz="5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</a:endParaRPr>
          </a:p>
          <a:p>
            <a:pPr marL="0" indent="0" algn="ctr">
              <a:buNone/>
            </a:pPr>
            <a:r>
              <a:rPr lang="cs-CZ" sz="5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 ESSENCE" panose="02000000000000000000" pitchFamily="2" charset="0"/>
              </a:rPr>
              <a:t>wünschen</a:t>
            </a:r>
            <a:endParaRPr lang="cs-CZ" sz="5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 ESSENCE" panose="02000000000000000000" pitchFamily="2" charset="0"/>
            </a:endParaRPr>
          </a:p>
        </p:txBody>
      </p:sp>
      <p:pic>
        <p:nvPicPr>
          <p:cNvPr id="4098" name="Picture 2" descr="C:\Users\Petr\AppData\Local\Microsoft\Windows\Temporary Internet Files\Content.IE5\2J42SUVW\MC9004154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9303" y="980728"/>
            <a:ext cx="2665931" cy="230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etr\AppData\Local\Microsoft\Windows\Temporary Internet Files\Content.IE5\9MMUY4EC\MC9003380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1463" y="3933056"/>
            <a:ext cx="1797337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etr\AppData\Local\Microsoft\Windows\Temporary Internet Files\Content.IE5\IO5TLD3O\MC9003834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20888"/>
            <a:ext cx="2120562" cy="2798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5893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4000">
              <a:schemeClr val="accent5">
                <a:lumMod val="40000"/>
                <a:lumOff val="60000"/>
              </a:schemeClr>
            </a:gs>
            <a:gs pos="76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smtClean="0"/>
              <a:t>ÜBERSETZT</a:t>
            </a:r>
            <a:r>
              <a:rPr lang="cs-CZ" dirty="0" smtClean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</a:t>
            </a:r>
            <a:r>
              <a:rPr lang="cs-CZ" dirty="0" err="1" smtClean="0"/>
              <a:t>Tschechische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3224" y="1855365"/>
            <a:ext cx="7787208" cy="4525963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b="1" dirty="0" err="1" smtClean="0">
                <a:latin typeface="AR ESSENCE" panose="02000000000000000000" pitchFamily="2" charset="0"/>
              </a:rPr>
              <a:t>Pack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deinen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Koffer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noch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heute</a:t>
            </a:r>
            <a:r>
              <a:rPr lang="cs-CZ" b="1" dirty="0" smtClean="0">
                <a:latin typeface="AR ESSENCE" panose="02000000000000000000" pitchFamily="2" charset="0"/>
              </a:rPr>
              <a:t>.</a:t>
            </a:r>
          </a:p>
          <a:p>
            <a:r>
              <a:rPr lang="cs-CZ" b="1" dirty="0" err="1" smtClean="0">
                <a:latin typeface="AR ESSENCE" panose="02000000000000000000" pitchFamily="2" charset="0"/>
              </a:rPr>
              <a:t>Du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hast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aber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Glück</a:t>
            </a:r>
            <a:r>
              <a:rPr lang="cs-CZ" b="1" dirty="0" smtClean="0">
                <a:latin typeface="AR ESSENCE" panose="02000000000000000000" pitchFamily="2" charset="0"/>
              </a:rPr>
              <a:t>!</a:t>
            </a:r>
          </a:p>
          <a:p>
            <a:r>
              <a:rPr lang="cs-CZ" b="1" dirty="0" err="1" smtClean="0">
                <a:latin typeface="AR ESSENCE" panose="02000000000000000000" pitchFamily="2" charset="0"/>
              </a:rPr>
              <a:t>Dieser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Apfelstrudel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ist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einfach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klasse</a:t>
            </a:r>
            <a:r>
              <a:rPr lang="cs-CZ" b="1" dirty="0" smtClean="0">
                <a:latin typeface="AR ESSENCE" panose="02000000000000000000" pitchFamily="2" charset="0"/>
              </a:rPr>
              <a:t>!</a:t>
            </a:r>
          </a:p>
          <a:p>
            <a:r>
              <a:rPr lang="cs-CZ" b="1" dirty="0" smtClean="0">
                <a:latin typeface="AR ESSENCE" panose="02000000000000000000" pitchFamily="2" charset="0"/>
              </a:rPr>
              <a:t>Kann </a:t>
            </a:r>
            <a:r>
              <a:rPr lang="cs-CZ" b="1" dirty="0" err="1" smtClean="0">
                <a:latin typeface="AR ESSENCE" panose="02000000000000000000" pitchFamily="2" charset="0"/>
              </a:rPr>
              <a:t>ich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noch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Zucker</a:t>
            </a:r>
            <a:r>
              <a:rPr lang="cs-CZ" b="1" dirty="0" smtClean="0">
                <a:latin typeface="AR ESSENCE" panose="02000000000000000000" pitchFamily="2" charset="0"/>
              </a:rPr>
              <a:t> in </a:t>
            </a:r>
            <a:r>
              <a:rPr lang="cs-CZ" b="1" dirty="0" err="1" smtClean="0">
                <a:latin typeface="AR ESSENCE" panose="02000000000000000000" pitchFamily="2" charset="0"/>
              </a:rPr>
              <a:t>meinen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Kaffee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bekommen</a:t>
            </a:r>
            <a:r>
              <a:rPr lang="cs-CZ" b="1" dirty="0" smtClean="0">
                <a:latin typeface="AR ESSENCE" panose="02000000000000000000" pitchFamily="2" charset="0"/>
              </a:rPr>
              <a:t>?</a:t>
            </a:r>
          </a:p>
          <a:p>
            <a:r>
              <a:rPr lang="cs-CZ" b="1" dirty="0" err="1" smtClean="0">
                <a:latin typeface="AR ESSENCE" panose="02000000000000000000" pitchFamily="2" charset="0"/>
              </a:rPr>
              <a:t>Das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Geschäft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ist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noch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zu</a:t>
            </a:r>
            <a:r>
              <a:rPr lang="cs-CZ" b="1" dirty="0" smtClean="0">
                <a:latin typeface="AR ESSENCE" panose="02000000000000000000" pitchFamily="2" charset="0"/>
              </a:rPr>
              <a:t>, </a:t>
            </a:r>
            <a:r>
              <a:rPr lang="cs-CZ" b="1" dirty="0" err="1" smtClean="0">
                <a:latin typeface="AR ESSENCE" panose="02000000000000000000" pitchFamily="2" charset="0"/>
              </a:rPr>
              <a:t>wir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müssen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warten</a:t>
            </a:r>
            <a:r>
              <a:rPr lang="cs-CZ" b="1" dirty="0" smtClean="0">
                <a:latin typeface="AR ESSENCE" panose="02000000000000000000" pitchFamily="2" charset="0"/>
              </a:rPr>
              <a:t>.</a:t>
            </a:r>
          </a:p>
          <a:p>
            <a:r>
              <a:rPr lang="cs-CZ" b="1" dirty="0" err="1" smtClean="0">
                <a:latin typeface="AR ESSENCE" panose="02000000000000000000" pitchFamily="2" charset="0"/>
              </a:rPr>
              <a:t>Morgen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schreiben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wir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eine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schwierige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Klassenarbeit</a:t>
            </a:r>
            <a:r>
              <a:rPr lang="cs-CZ" b="1" dirty="0" smtClean="0">
                <a:latin typeface="AR ESSENCE" panose="02000000000000000000" pitchFamily="2" charset="0"/>
              </a:rPr>
              <a:t>, </a:t>
            </a:r>
            <a:r>
              <a:rPr lang="cs-CZ" b="1" dirty="0" err="1" smtClean="0">
                <a:latin typeface="AR ESSENCE" panose="02000000000000000000" pitchFamily="2" charset="0"/>
              </a:rPr>
              <a:t>ich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muss</a:t>
            </a:r>
            <a:r>
              <a:rPr lang="cs-CZ" b="1" dirty="0" smtClean="0">
                <a:latin typeface="AR ESSENCE" panose="02000000000000000000" pitchFamily="2" charset="0"/>
              </a:rPr>
              <a:t> </a:t>
            </a:r>
            <a:r>
              <a:rPr lang="cs-CZ" b="1" dirty="0" err="1" smtClean="0">
                <a:latin typeface="AR ESSENCE" panose="02000000000000000000" pitchFamily="2" charset="0"/>
              </a:rPr>
              <a:t>büffeln</a:t>
            </a:r>
            <a:r>
              <a:rPr lang="cs-CZ" b="1" dirty="0" smtClean="0">
                <a:latin typeface="AR ESSENCE" panose="02000000000000000000" pitchFamily="2" charset="0"/>
              </a:rPr>
              <a:t>.</a:t>
            </a:r>
            <a:endParaRPr lang="cs-CZ" b="1" dirty="0">
              <a:latin typeface="AR ESSENCE" panose="02000000000000000000" pitchFamily="2" charset="0"/>
            </a:endParaRPr>
          </a:p>
        </p:txBody>
      </p:sp>
      <p:pic>
        <p:nvPicPr>
          <p:cNvPr id="3074" name="Picture 2" descr="C:\Users\Petr\AppData\Local\Microsoft\Windows\Temporary Internet Files\Content.IE5\5K9I43KY\MC90043391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556792"/>
            <a:ext cx="2306538" cy="23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97525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34000">
                <a:schemeClr val="accent5">
                  <a:lumMod val="40000"/>
                  <a:lumOff val="60000"/>
                </a:schemeClr>
              </a:gs>
              <a:gs pos="76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Lösung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78112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Zabal si svůj kufr ještě dnes.</a:t>
            </a:r>
          </a:p>
          <a:p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Ty máš ale štěstí!</a:t>
            </a:r>
          </a:p>
          <a:p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Tento jablečný štrůdl je prostě úžasný (výborný).</a:t>
            </a:r>
          </a:p>
          <a:p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Mohu dostat do kávy ještě cukr?</a:t>
            </a:r>
          </a:p>
          <a:p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Obchod má ještě zavřeno, musíme počkat.</a:t>
            </a:r>
          </a:p>
          <a:p>
            <a:r>
              <a:rPr lang="cs-CZ" dirty="0" smtClean="0">
                <a:latin typeface="Arial Unicode MS" panose="020B0604020202020204" pitchFamily="34" charset="-128"/>
                <a:ea typeface="Arial Unicode MS" panose="020B0604020202020204" pitchFamily="34" charset="-128"/>
                <a:cs typeface="Arial Unicode MS" panose="020B0604020202020204" pitchFamily="34" charset="-128"/>
              </a:rPr>
              <a:t>Zítra píšeme těžkou písemku, musím se to nabiflovat.</a:t>
            </a:r>
            <a:endParaRPr lang="cs-CZ" dirty="0">
              <a:latin typeface="Arial Unicode MS" panose="020B0604020202020204" pitchFamily="34" charset="-128"/>
              <a:ea typeface="Arial Unicode MS" panose="020B0604020202020204" pitchFamily="34" charset="-128"/>
              <a:cs typeface="Arial Unicode MS" panose="020B0604020202020204" pitchFamily="34" charset="-128"/>
            </a:endParaRPr>
          </a:p>
        </p:txBody>
      </p:sp>
      <p:pic>
        <p:nvPicPr>
          <p:cNvPr id="4098" name="Picture 2" descr="C:\Users\Petr\AppData\Local\Microsoft\Windows\Temporary Internet Files\Content.IE5\9MMUY4EC\MC900441704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0567" y="620688"/>
            <a:ext cx="2091680" cy="2091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8118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4000">
              <a:schemeClr val="accent5">
                <a:lumMod val="40000"/>
                <a:lumOff val="60000"/>
              </a:schemeClr>
            </a:gs>
            <a:gs pos="76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  <a:gradFill>
            <a:gsLst>
              <a:gs pos="12000">
                <a:schemeClr val="bg1"/>
              </a:gs>
              <a:gs pos="42000">
                <a:schemeClr val="accent5">
                  <a:lumMod val="40000"/>
                  <a:lumOff val="60000"/>
                </a:schemeClr>
              </a:gs>
              <a:gs pos="60000">
                <a:schemeClr val="accent1">
                  <a:tint val="44500"/>
                  <a:satMod val="160000"/>
                </a:schemeClr>
              </a:gs>
              <a:gs pos="89000">
                <a:schemeClr val="bg1"/>
              </a:gs>
            </a:gsLst>
            <a:lin ang="5400000" scaled="0"/>
          </a:gradFill>
        </p:spPr>
        <p:txBody>
          <a:bodyPr/>
          <a:lstStyle/>
          <a:p>
            <a:r>
              <a:rPr lang="cs-CZ" dirty="0" err="1" smtClean="0"/>
              <a:t>Übersetzt</a:t>
            </a:r>
            <a:r>
              <a:rPr lang="cs-CZ" dirty="0" smtClean="0"/>
              <a:t> </a:t>
            </a:r>
            <a:r>
              <a:rPr lang="cs-CZ" dirty="0" err="1" smtClean="0"/>
              <a:t>ins</a:t>
            </a:r>
            <a:r>
              <a:rPr lang="cs-CZ" dirty="0" smtClean="0"/>
              <a:t> </a:t>
            </a:r>
            <a:r>
              <a:rPr lang="cs-CZ" dirty="0" err="1" smtClean="0"/>
              <a:t>Deutsche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1"/>
            <a:ext cx="8229600" cy="3888431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latin typeface="Bookman Old Style" panose="02050604050505020204" pitchFamily="18" charset="0"/>
              </a:rPr>
              <a:t>Tomáš je už v cíli. </a:t>
            </a:r>
          </a:p>
          <a:p>
            <a:r>
              <a:rPr lang="cs-CZ" sz="4000" dirty="0" smtClean="0">
                <a:latin typeface="Bookman Old Style" panose="02050604050505020204" pitchFamily="18" charset="0"/>
              </a:rPr>
              <a:t>Ve městě je starý klášter.</a:t>
            </a:r>
          </a:p>
          <a:p>
            <a:r>
              <a:rPr lang="cs-CZ" sz="4000" dirty="0" smtClean="0">
                <a:latin typeface="Bookman Old Style" panose="02050604050505020204" pitchFamily="18" charset="0"/>
              </a:rPr>
              <a:t>Moje babička ráda plete.</a:t>
            </a:r>
          </a:p>
          <a:p>
            <a:r>
              <a:rPr lang="cs-CZ" sz="4000" dirty="0" smtClean="0">
                <a:latin typeface="Bookman Old Style" panose="02050604050505020204" pitchFamily="18" charset="0"/>
              </a:rPr>
              <a:t>Co si přeješ k narozeninám?</a:t>
            </a:r>
          </a:p>
          <a:p>
            <a:r>
              <a:rPr lang="cs-CZ" sz="4000" dirty="0" smtClean="0">
                <a:latin typeface="Bookman Old Style" panose="02050604050505020204" pitchFamily="18" charset="0"/>
              </a:rPr>
              <a:t>Musíme ještě proměnit peníze</a:t>
            </a:r>
            <a:r>
              <a:rPr lang="cs-CZ" sz="4400" dirty="0">
                <a:latin typeface="AR HERMANN" panose="02000000000000000000" pitchFamily="2" charset="0"/>
              </a:rPr>
              <a:t>.</a:t>
            </a:r>
          </a:p>
        </p:txBody>
      </p:sp>
      <p:pic>
        <p:nvPicPr>
          <p:cNvPr id="2050" name="Picture 2" descr="C:\Users\Petr\AppData\Local\Microsoft\Windows\Temporary Internet Files\Content.IE5\IO5TLD3O\MC90024056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56792"/>
            <a:ext cx="224788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64208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">
              <a:schemeClr val="bg1"/>
            </a:gs>
            <a:gs pos="58000">
              <a:schemeClr val="accent5">
                <a:lumMod val="40000"/>
                <a:lumOff val="60000"/>
              </a:schemeClr>
            </a:gs>
            <a:gs pos="88000">
              <a:schemeClr val="accent1">
                <a:tint val="44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85800"/>
            <a:ext cx="8229600" cy="1143000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Lösung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lgerian" panose="04020705040A020607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348880"/>
            <a:ext cx="8496944" cy="36004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anose="02050604050505020204" pitchFamily="18" charset="0"/>
              </a:rPr>
              <a:t>Thomas </a:t>
            </a:r>
            <a:r>
              <a:rPr lang="cs-CZ" b="1" dirty="0" err="1" smtClean="0">
                <a:latin typeface="Bookman Old Style" panose="02050604050505020204" pitchFamily="18" charset="0"/>
              </a:rPr>
              <a:t>ist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schon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im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Ziel</a:t>
            </a:r>
            <a:r>
              <a:rPr lang="cs-CZ" b="1" dirty="0" smtClean="0">
                <a:latin typeface="Bookman Old Style" panose="02050604050505020204" pitchFamily="18" charset="0"/>
              </a:rPr>
              <a:t>.</a:t>
            </a:r>
          </a:p>
          <a:p>
            <a:r>
              <a:rPr lang="cs-CZ" b="1" dirty="0" smtClean="0">
                <a:latin typeface="Bookman Old Style" panose="02050604050505020204" pitchFamily="18" charset="0"/>
              </a:rPr>
              <a:t>In der </a:t>
            </a:r>
            <a:r>
              <a:rPr lang="cs-CZ" b="1" dirty="0" err="1" smtClean="0">
                <a:latin typeface="Bookman Old Style" panose="02050604050505020204" pitchFamily="18" charset="0"/>
              </a:rPr>
              <a:t>Stadt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gibt</a:t>
            </a:r>
            <a:r>
              <a:rPr lang="cs-CZ" b="1" dirty="0" smtClean="0">
                <a:latin typeface="Bookman Old Style" panose="02050604050505020204" pitchFamily="18" charset="0"/>
              </a:rPr>
              <a:t> es </a:t>
            </a:r>
            <a:r>
              <a:rPr lang="cs-CZ" b="1" dirty="0" err="1" smtClean="0">
                <a:latin typeface="Bookman Old Style" panose="02050604050505020204" pitchFamily="18" charset="0"/>
              </a:rPr>
              <a:t>ein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altes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Kloster</a:t>
            </a:r>
            <a:r>
              <a:rPr lang="cs-CZ" b="1" dirty="0" smtClean="0">
                <a:latin typeface="Bookman Old Style" panose="02050604050505020204" pitchFamily="18" charset="0"/>
              </a:rPr>
              <a:t>.</a:t>
            </a:r>
          </a:p>
          <a:p>
            <a:r>
              <a:rPr lang="cs-CZ" b="1" dirty="0" err="1" smtClean="0">
                <a:latin typeface="Bookman Old Style" panose="02050604050505020204" pitchFamily="18" charset="0"/>
              </a:rPr>
              <a:t>Meine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Oma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strick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gern</a:t>
            </a:r>
            <a:r>
              <a:rPr lang="cs-CZ" b="1" dirty="0">
                <a:latin typeface="Bookman Old Style" panose="02050604050505020204" pitchFamily="18" charset="0"/>
              </a:rPr>
              <a:t>(</a:t>
            </a:r>
            <a:r>
              <a:rPr lang="cs-CZ" b="1" dirty="0" smtClean="0">
                <a:latin typeface="Bookman Old Style" panose="02050604050505020204" pitchFamily="18" charset="0"/>
              </a:rPr>
              <a:t>e).</a:t>
            </a:r>
          </a:p>
          <a:p>
            <a:r>
              <a:rPr lang="cs-CZ" b="1" dirty="0" err="1" smtClean="0">
                <a:latin typeface="Bookman Old Style" panose="02050604050505020204" pitchFamily="18" charset="0"/>
              </a:rPr>
              <a:t>Was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wünschst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du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dir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zum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Geburtstag</a:t>
            </a:r>
            <a:r>
              <a:rPr lang="cs-CZ" b="1" dirty="0" smtClean="0">
                <a:latin typeface="Bookman Old Style" panose="02050604050505020204" pitchFamily="18" charset="0"/>
              </a:rPr>
              <a:t>?</a:t>
            </a:r>
          </a:p>
          <a:p>
            <a:r>
              <a:rPr lang="cs-CZ" b="1" dirty="0" err="1" smtClean="0">
                <a:latin typeface="Bookman Old Style" panose="02050604050505020204" pitchFamily="18" charset="0"/>
              </a:rPr>
              <a:t>Wir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müssen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noch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Geld</a:t>
            </a:r>
            <a:r>
              <a:rPr lang="cs-CZ" b="1" dirty="0" smtClean="0">
                <a:latin typeface="Bookman Old Style" panose="02050604050505020204" pitchFamily="18" charset="0"/>
              </a:rPr>
              <a:t> </a:t>
            </a:r>
            <a:r>
              <a:rPr lang="cs-CZ" b="1" dirty="0" err="1" smtClean="0">
                <a:latin typeface="Bookman Old Style" panose="02050604050505020204" pitchFamily="18" charset="0"/>
              </a:rPr>
              <a:t>wechseln</a:t>
            </a:r>
            <a:r>
              <a:rPr lang="cs-CZ" b="1" dirty="0" smtClean="0">
                <a:latin typeface="Bookman Old Style" panose="02050604050505020204" pitchFamily="18" charset="0"/>
              </a:rPr>
              <a:t>.</a:t>
            </a:r>
          </a:p>
          <a:p>
            <a:endParaRPr lang="cs-CZ" dirty="0"/>
          </a:p>
        </p:txBody>
      </p:sp>
      <p:pic>
        <p:nvPicPr>
          <p:cNvPr id="1026" name="Picture 2" descr="C:\Users\Petr\AppData\Local\Microsoft\Windows\Temporary Internet Files\Content.IE5\5K9I43KY\MC9002328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826" y="476672"/>
            <a:ext cx="2199592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\AppData\Local\Microsoft\Windows\Temporary Internet Files\Content.IE5\9MMUY4EC\MC90039862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4901" y="3645024"/>
            <a:ext cx="1830629" cy="1637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55290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>
          <a:xfrm>
            <a:off x="457200" y="2215405"/>
            <a:ext cx="8229600" cy="2581747"/>
          </a:xfrm>
        </p:spPr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(vč. obrázků z webu Office.com)</a:t>
            </a:r>
          </a:p>
        </p:txBody>
      </p:sp>
    </p:spTree>
    <p:extLst>
      <p:ext uri="{BB962C8B-B14F-4D97-AF65-F5344CB8AC3E}">
        <p14:creationId xmlns:p14="http://schemas.microsoft.com/office/powerpoint/2010/main" val="28496310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  <a:solidFill>
            <a:schemeClr val="bg1"/>
          </a:solidFill>
        </p:spPr>
        <p:txBody>
          <a:bodyPr/>
          <a:lstStyle/>
          <a:p>
            <a:pPr defTabSz="914400"/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880444"/>
            <a:ext cx="8078788" cy="3644900"/>
          </a:xfrm>
        </p:spPr>
        <p:txBody>
          <a:bodyPr/>
          <a:lstStyle/>
          <a:p>
            <a:pPr defTabSz="914400"/>
            <a:r>
              <a:rPr lang="cs-CZ" altLang="cs-CZ" sz="3600" dirty="0" smtClean="0"/>
              <a:t>Žákům se s učebním materiálem pracovalo snadno, nové slovní zásobě se naučili </a:t>
            </a:r>
            <a:r>
              <a:rPr lang="cs-CZ" altLang="cs-CZ" sz="3600" dirty="0" smtClean="0"/>
              <a:t>snadno </a:t>
            </a:r>
            <a:r>
              <a:rPr lang="cs-CZ" altLang="cs-CZ" sz="3600" dirty="0" smtClean="0"/>
              <a:t>a rychle. Byli zaujati, přidávali další </a:t>
            </a:r>
            <a:r>
              <a:rPr lang="cs-CZ" altLang="cs-CZ" sz="3600" dirty="0" smtClean="0"/>
              <a:t>příklady. Věty překládali také správně.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1465885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502</TotalTime>
  <Words>353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Motiv sady Office</vt:lpstr>
      <vt:lpstr>1_Motiv sady Office</vt:lpstr>
      <vt:lpstr>2_Motiv sady Office</vt:lpstr>
      <vt:lpstr>3_Motiv sady Office</vt:lpstr>
      <vt:lpstr>4_Motiv sady Office</vt:lpstr>
      <vt:lpstr>Prezentace aplikace PowerPoint</vt:lpstr>
      <vt:lpstr>Anotace a metodika</vt:lpstr>
      <vt:lpstr>Wie lautet das Wort auf Tschechisch?</vt:lpstr>
      <vt:lpstr>Wie ist es auf Tschechisch?</vt:lpstr>
      <vt:lpstr>Was bedeutet das?</vt:lpstr>
      <vt:lpstr>Übersetzt </vt:lpstr>
      <vt:lpstr>ÜBERSETZT ins Tschechische</vt:lpstr>
      <vt:lpstr>Lösung</vt:lpstr>
      <vt:lpstr>Übersetzt ins Deutsche</vt:lpstr>
      <vt:lpstr>Lösung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Petr Plášil</cp:lastModifiedBy>
  <cp:revision>10</cp:revision>
  <dcterms:created xsi:type="dcterms:W3CDTF">2013-10-21T08:56:34Z</dcterms:created>
  <dcterms:modified xsi:type="dcterms:W3CDTF">2013-11-28T07:57:59Z</dcterms:modified>
</cp:coreProperties>
</file>