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sldIdLst>
    <p:sldId id="265" r:id="rId6"/>
    <p:sldId id="266" r:id="rId7"/>
    <p:sldId id="262" r:id="rId8"/>
    <p:sldId id="257" r:id="rId9"/>
    <p:sldId id="258" r:id="rId10"/>
    <p:sldId id="259" r:id="rId11"/>
    <p:sldId id="260" r:id="rId12"/>
    <p:sldId id="261" r:id="rId13"/>
    <p:sldId id="263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4632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85946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0237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5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3996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77340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873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7405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9598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6808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1530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19569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0892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01972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013014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196241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92212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7938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05002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7935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6486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436026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087154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81863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49135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22174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629349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37968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49334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30612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49361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91348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291903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33784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008471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4556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18598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65381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500311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58453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90813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20262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08391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742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1942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536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87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2609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1539051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škola Libochovice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VY_32_INOVACE_49_NJ_PERSONEN</a:t>
                      </a:r>
                      <a:endParaRPr kumimoji="0" lang="cs-CZ" alt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PERSONEN</a:t>
                      </a:r>
                      <a:endParaRPr kumimoji="0" lang="cs-CZ" alt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898853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Anotace a 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Tento výukový materiál se orientuje na prezentování slovní </a:t>
            </a:r>
            <a:r>
              <a:rPr lang="cs-CZ" dirty="0" smtClean="0"/>
              <a:t>zásoby, která označuje lidi s určitou dominantní povahovou vlastností.  </a:t>
            </a:r>
            <a:r>
              <a:rPr lang="cs-CZ" dirty="0" smtClean="0"/>
              <a:t>Je vhodný </a:t>
            </a:r>
            <a:r>
              <a:rPr lang="cs-CZ" dirty="0" smtClean="0"/>
              <a:t>pro </a:t>
            </a:r>
            <a:r>
              <a:rPr lang="cs-CZ" dirty="0" smtClean="0"/>
              <a:t>8</a:t>
            </a:r>
            <a:r>
              <a:rPr lang="cs-CZ" dirty="0" smtClean="0"/>
              <a:t>. </a:t>
            </a:r>
            <a:r>
              <a:rPr lang="cs-CZ" dirty="0" smtClean="0"/>
              <a:t>či 9. ročníky </a:t>
            </a:r>
            <a:r>
              <a:rPr lang="cs-CZ" dirty="0" smtClean="0"/>
              <a:t>nebo je možné jej využít i v konverzačních hodinách.</a:t>
            </a:r>
          </a:p>
          <a:p>
            <a:endParaRPr lang="cs-CZ" dirty="0"/>
          </a:p>
          <a:p>
            <a:r>
              <a:rPr lang="cs-CZ" dirty="0" smtClean="0"/>
              <a:t>Učitel pouští žákům jednotlivé strany prezentace, žáci </a:t>
            </a:r>
            <a:r>
              <a:rPr lang="cs-CZ" dirty="0" smtClean="0"/>
              <a:t>zkoušejí odhadnout význam slovíček, případně </a:t>
            </a:r>
            <a:r>
              <a:rPr lang="cs-CZ" dirty="0" smtClean="0"/>
              <a:t>si je přepisují do slovníčků</a:t>
            </a:r>
            <a:r>
              <a:rPr lang="cs-CZ" dirty="0" smtClean="0"/>
              <a:t>. Nakonec se pokouší překládat věty.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16531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B0F0"/>
            </a:gs>
            <a:gs pos="50000">
              <a:schemeClr val="accent1">
                <a:shade val="67500"/>
                <a:satMod val="115000"/>
              </a:schemeClr>
            </a:gs>
            <a:gs pos="100000">
              <a:schemeClr val="accent1">
                <a:shade val="100000"/>
                <a:satMod val="11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Úvodní informace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  <a:solidFill>
            <a:schemeClr val="bg1"/>
          </a:solidFill>
        </p:spPr>
        <p:txBody>
          <a:bodyPr>
            <a:normAutofit fontScale="92500" lnSpcReduction="10000"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Nyní se naučíte několik slovíček pro označení lidí s určitou povahovou vlastností (např. ten, kdo je lakomý = lakomec). </a:t>
            </a:r>
          </a:p>
          <a:p>
            <a:pPr marL="0" indent="0">
              <a:buNone/>
            </a:pP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němčině jich je spousta odvozená od zvířat, rostlin či názvů věcí.  Nejprve se pokuste odhadnout jejich význam v češtině, poté porovnejte své domněnky s řešením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další straně. 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28816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F00"/>
            </a:gs>
            <a:gs pos="23000">
              <a:srgbClr val="FFC000"/>
            </a:gs>
            <a:gs pos="72000">
              <a:srgbClr val="92D05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WER </a:t>
            </a:r>
            <a:r>
              <a:rPr lang="cs-CZ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ist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 … ?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1927373"/>
            <a:ext cx="5544616" cy="4525963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der </a:t>
            </a:r>
            <a:r>
              <a:rPr lang="cs-CZ" sz="5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Angsthase</a:t>
            </a:r>
            <a:endParaRPr lang="cs-CZ" sz="5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der </a:t>
            </a:r>
            <a:r>
              <a:rPr lang="cs-CZ" sz="5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Geizhals</a:t>
            </a:r>
            <a:endParaRPr lang="cs-CZ" sz="5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der </a:t>
            </a:r>
            <a:r>
              <a:rPr lang="cs-CZ" sz="5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Glückspilz</a:t>
            </a:r>
            <a:endParaRPr lang="cs-CZ" sz="5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der </a:t>
            </a:r>
            <a:r>
              <a:rPr lang="cs-CZ" sz="5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Pechvogel</a:t>
            </a:r>
            <a:endParaRPr lang="cs-CZ" sz="5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1027" name="Picture 3" descr="C:\Users\Petr\AppData\Local\Microsoft\Windows\Temporary Internet Files\Content.IE5\2J42SUVW\MC9003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32656"/>
            <a:ext cx="1556028" cy="2313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etr\AppData\Local\Microsoft\Windows\Temporary Internet Files\Content.IE5\IO5TLD3O\MC9003907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39524"/>
            <a:ext cx="1649150" cy="1211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Petr\AppData\Local\Microsoft\Windows\Temporary Internet Files\Content.IE5\2J42SUVW\MC900151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068960"/>
            <a:ext cx="1988076" cy="2654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3425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Lösung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27373"/>
            <a:ext cx="8229600" cy="3949899"/>
          </a:xfrm>
          <a:gradFill flip="none" rotWithShape="1">
            <a:gsLst>
              <a:gs pos="0">
                <a:srgbClr val="FFFF00"/>
              </a:gs>
              <a:gs pos="52000">
                <a:schemeClr val="bg1"/>
              </a:gs>
              <a:gs pos="100000">
                <a:srgbClr val="92D050"/>
              </a:gs>
            </a:gsLst>
            <a:path path="shap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der </a:t>
            </a:r>
            <a:r>
              <a:rPr lang="cs-CZ" sz="4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Angsthase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=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strašpitel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Aharoni" panose="02010803020104030203" pitchFamily="2" charset="-79"/>
            </a:endParaRPr>
          </a:p>
          <a:p>
            <a:pPr marL="0" indent="0" algn="ctr">
              <a:buNone/>
            </a:pPr>
            <a:r>
              <a:rPr lang="cs-CZ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der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 </a:t>
            </a:r>
            <a:r>
              <a:rPr lang="cs-CZ" sz="4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Geizhals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 = hamoun /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krkoun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Aharoni" panose="02010803020104030203" pitchFamily="2" charset="-79"/>
            </a:endParaRPr>
          </a:p>
          <a:p>
            <a:pPr marL="0" indent="0" algn="ctr">
              <a:buNone/>
            </a:pP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der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 </a:t>
            </a:r>
            <a:r>
              <a:rPr lang="cs-CZ" sz="4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Glückspilz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 = dítě štěstěny</a:t>
            </a:r>
          </a:p>
          <a:p>
            <a:pPr marL="0" indent="0" algn="ctr">
              <a:buNone/>
            </a:pPr>
            <a:r>
              <a:rPr lang="cs-CZ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der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 </a:t>
            </a:r>
            <a:r>
              <a:rPr lang="cs-CZ" sz="4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Pechvogel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haroni" panose="02010803020104030203" pitchFamily="2" charset="-79"/>
              </a:rPr>
              <a:t> = smolař</a:t>
            </a:r>
          </a:p>
        </p:txBody>
      </p:sp>
    </p:spTree>
    <p:extLst>
      <p:ext uri="{BB962C8B-B14F-4D97-AF65-F5344CB8AC3E}">
        <p14:creationId xmlns:p14="http://schemas.microsoft.com/office/powerpoint/2010/main" val="245143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0000"/>
                <a:lumOff val="60000"/>
              </a:schemeClr>
            </a:gs>
            <a:gs pos="52000">
              <a:srgbClr val="00B0F0"/>
            </a:gs>
            <a:gs pos="72000">
              <a:srgbClr val="92D05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204651"/>
            <a:ext cx="5616624" cy="488864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s-CZ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der </a:t>
            </a:r>
            <a:r>
              <a:rPr lang="cs-CZ" sz="6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Faulpelz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  <a:cs typeface="Aharoni" panose="02010803020104030203" pitchFamily="2" charset="-79"/>
            </a:endParaRPr>
          </a:p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der </a:t>
            </a:r>
            <a:r>
              <a:rPr lang="cs-CZ" sz="6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Brummbär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  <a:cs typeface="Aharoni" panose="02010803020104030203" pitchFamily="2" charset="-79"/>
            </a:endParaRPr>
          </a:p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der </a:t>
            </a:r>
            <a:r>
              <a:rPr lang="cs-CZ" sz="6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Trampeltier</a:t>
            </a:r>
            <a:endParaRPr lang="cs-CZ" sz="6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  <a:cs typeface="Aharoni" panose="02010803020104030203" pitchFamily="2" charset="-79"/>
            </a:endParaRPr>
          </a:p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der </a:t>
            </a:r>
            <a:r>
              <a:rPr lang="cs-CZ" sz="6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Schlaufuchs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  <a:cs typeface="Aharoni" panose="02010803020104030203" pitchFamily="2" charset="-79"/>
            </a:endParaRPr>
          </a:p>
        </p:txBody>
      </p:sp>
      <p:pic>
        <p:nvPicPr>
          <p:cNvPr id="2051" name="Picture 3" descr="C:\Users\Petr\AppData\Local\Microsoft\Windows\Temporary Internet Files\Content.IE5\2J42SUVW\MC9003826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8640"/>
            <a:ext cx="2436747" cy="2600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etr\AppData\Local\Microsoft\Windows\Temporary Internet Files\Content.IE5\5K9I43KY\MC90042472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113" y="3811161"/>
            <a:ext cx="1750615" cy="264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8568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30000">
                <a:srgbClr val="12B3EF"/>
              </a:gs>
              <a:gs pos="0">
                <a:schemeClr val="accent1">
                  <a:lumMod val="40000"/>
                  <a:lumOff val="60000"/>
                </a:schemeClr>
              </a:gs>
              <a:gs pos="88000">
                <a:schemeClr val="accent1">
                  <a:lumMod val="20000"/>
                  <a:lumOff val="80000"/>
                </a:schemeClr>
              </a:gs>
              <a:gs pos="100000">
                <a:srgbClr val="92D050"/>
              </a:gs>
            </a:gsLst>
            <a:path path="shape">
              <a:fillToRect l="50000" t="50000" r="50000" b="50000"/>
            </a:path>
            <a:tileRect/>
          </a:gradFill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  <a:cs typeface="Aharoni" panose="02010803020104030203" pitchFamily="2" charset="-79"/>
            </a:endParaRPr>
          </a:p>
          <a:p>
            <a:pPr marL="0" indent="0" algn="ctr">
              <a:buNone/>
            </a:pP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der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 </a:t>
            </a:r>
            <a:r>
              <a:rPr lang="cs-CZ" sz="4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Faulpelz</a:t>
            </a:r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 = lenoch</a:t>
            </a:r>
          </a:p>
          <a:p>
            <a:pPr marL="0" indent="0" algn="ctr">
              <a:buNone/>
            </a:pPr>
            <a:r>
              <a:rPr lang="cs-CZ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der</a:t>
            </a:r>
            <a:r>
              <a:rPr lang="cs-CZ" sz="4400" dirty="0" smtClean="0">
                <a:latin typeface="AR ESSENCE" panose="02000000000000000000" pitchFamily="2" charset="0"/>
              </a:rPr>
              <a:t> </a:t>
            </a:r>
            <a:r>
              <a:rPr lang="cs-CZ" sz="4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Brummbär</a:t>
            </a:r>
            <a:r>
              <a:rPr lang="cs-CZ" sz="4400" dirty="0" smtClean="0">
                <a:latin typeface="AR ESSENCE" panose="02000000000000000000" pitchFamily="2" charset="0"/>
              </a:rPr>
              <a:t> = </a:t>
            </a:r>
            <a:r>
              <a:rPr lang="cs-CZ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bru</a:t>
            </a:r>
            <a:r>
              <a:rPr lang="cs-CZ" sz="4400" b="1" dirty="0" smtClean="0">
                <a:latin typeface="AR ESSENCE" panose="02000000000000000000" pitchFamily="2" charset="0"/>
              </a:rPr>
              <a:t>č</a:t>
            </a:r>
            <a:r>
              <a:rPr lang="cs-CZ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oun</a:t>
            </a:r>
          </a:p>
          <a:p>
            <a:pPr marL="0" indent="0" algn="ctr">
              <a:buNone/>
            </a:pPr>
            <a:r>
              <a:rPr lang="cs-CZ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der</a:t>
            </a:r>
            <a:r>
              <a:rPr lang="cs-CZ" sz="4400" dirty="0" smtClean="0">
                <a:latin typeface="AR ESSENCE" panose="02000000000000000000" pitchFamily="2" charset="0"/>
              </a:rPr>
              <a:t> </a:t>
            </a:r>
            <a:r>
              <a:rPr lang="cs-CZ" sz="4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Trampeltier</a:t>
            </a:r>
            <a:r>
              <a:rPr lang="cs-CZ" sz="4400" dirty="0" smtClean="0">
                <a:latin typeface="AR ESSENCE" panose="02000000000000000000" pitchFamily="2" charset="0"/>
              </a:rPr>
              <a:t> = </a:t>
            </a:r>
            <a:r>
              <a:rPr lang="cs-CZ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nemotora</a:t>
            </a:r>
            <a:r>
              <a:rPr lang="cs-CZ" sz="4400" dirty="0" smtClean="0">
                <a:latin typeface="AR ESSENCE" panose="02000000000000000000" pitchFamily="2" charset="0"/>
              </a:rPr>
              <a:t> / </a:t>
            </a:r>
            <a:r>
              <a:rPr lang="cs-CZ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nemehlo</a:t>
            </a:r>
          </a:p>
          <a:p>
            <a:pPr marL="0" indent="0" algn="ctr">
              <a:buNone/>
            </a:pPr>
            <a:r>
              <a:rPr lang="cs-CZ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der</a:t>
            </a:r>
            <a:r>
              <a:rPr lang="cs-CZ" sz="4400" dirty="0" smtClean="0">
                <a:latin typeface="AR ESSENCE" panose="02000000000000000000" pitchFamily="2" charset="0"/>
              </a:rPr>
              <a:t> </a:t>
            </a:r>
            <a:r>
              <a:rPr lang="cs-CZ" sz="4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Schlaufuchs</a:t>
            </a:r>
            <a:r>
              <a:rPr lang="cs-CZ" sz="4400" dirty="0" smtClean="0">
                <a:latin typeface="AR ESSENCE" panose="02000000000000000000" pitchFamily="2" charset="0"/>
              </a:rPr>
              <a:t> = </a:t>
            </a:r>
            <a:r>
              <a:rPr lang="cs-CZ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  <a:cs typeface="Aharoni" panose="02010803020104030203" pitchFamily="2" charset="-79"/>
              </a:rPr>
              <a:t>filuta</a:t>
            </a:r>
            <a:r>
              <a:rPr lang="cs-CZ" sz="4400" dirty="0" smtClean="0">
                <a:latin typeface="AR ESSENCE" panose="02000000000000000000" pitchFamily="2" charset="0"/>
              </a:rPr>
              <a:t> </a:t>
            </a:r>
            <a:endParaRPr lang="cs-CZ" sz="4400" dirty="0">
              <a:latin typeface="AR ESSENCE" panose="02000000000000000000" pitchFamily="2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Lösung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3231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44000">
              <a:schemeClr val="accent5">
                <a:lumMod val="60000"/>
                <a:lumOff val="4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33352">
                <a:srgbClr val="87ADC5"/>
              </a:gs>
              <a:gs pos="0">
                <a:schemeClr val="accent4">
                  <a:lumMod val="75000"/>
                </a:schemeClr>
              </a:gs>
              <a:gs pos="89000">
                <a:schemeClr val="accent5">
                  <a:lumMod val="60000"/>
                  <a:lumOff val="4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Übesetzt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Tschechische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5365"/>
            <a:ext cx="8229600" cy="4525963"/>
          </a:xfrm>
          <a:solidFill>
            <a:schemeClr val="bg1"/>
          </a:solidFill>
        </p:spPr>
        <p:txBody>
          <a:bodyPr/>
          <a:lstStyle/>
          <a:p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Mein </a:t>
            </a:r>
            <a:r>
              <a:rPr lang="cs-CZ" b="1" dirty="0" err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Bruder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ist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so </a:t>
            </a:r>
            <a:r>
              <a:rPr lang="cs-CZ" b="1" dirty="0" err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ein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Faulpelz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!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Thomas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ist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ein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Angsthase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,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er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fürchtet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sogar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vor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Spinnen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! </a:t>
            </a:r>
          </a:p>
          <a:p>
            <a:r>
              <a:rPr lang="cs-CZ" b="1" dirty="0" err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Ich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bin </a:t>
            </a:r>
            <a:r>
              <a:rPr lang="cs-CZ" b="1" dirty="0" err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ein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Pechvogel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, mein </a:t>
            </a:r>
            <a:r>
              <a:rPr lang="cs-CZ" b="1" dirty="0" err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Zug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ist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schon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weg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.</a:t>
            </a:r>
          </a:p>
          <a:p>
            <a:r>
              <a:rPr lang="cs-CZ" b="1" dirty="0" err="1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Evas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Vater </a:t>
            </a:r>
            <a:r>
              <a:rPr lang="cs-CZ" b="1" dirty="0" err="1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ist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ein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Geizhals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, </a:t>
            </a:r>
            <a:r>
              <a:rPr lang="cs-CZ" b="1" dirty="0" err="1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er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gibt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sie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nur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5 € </a:t>
            </a:r>
            <a:r>
              <a:rPr lang="cs-CZ" b="1" dirty="0" err="1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Taschengeld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pro </a:t>
            </a:r>
            <a:r>
              <a:rPr lang="cs-CZ" b="1" dirty="0" err="1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Woche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! </a:t>
            </a:r>
          </a:p>
          <a:p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Mein </a:t>
            </a:r>
            <a:r>
              <a:rPr lang="cs-CZ" b="1" dirty="0" err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Chef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ist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b="1" dirty="0" err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ein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alter </a:t>
            </a:r>
            <a:r>
              <a:rPr lang="cs-CZ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Brumbär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3571709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>
          <a:xfrm>
            <a:off x="457200" y="2215405"/>
            <a:ext cx="8229600" cy="2581747"/>
          </a:xfrm>
        </p:spPr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34212019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  <a:solidFill>
            <a:schemeClr val="bg1"/>
          </a:solidFill>
        </p:spPr>
        <p:txBody>
          <a:bodyPr/>
          <a:lstStyle/>
          <a:p>
            <a:pPr defTabSz="914400"/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880444"/>
            <a:ext cx="8078788" cy="3212852"/>
          </a:xfrm>
          <a:solidFill>
            <a:schemeClr val="bg1"/>
          </a:solidFill>
        </p:spPr>
        <p:txBody>
          <a:bodyPr/>
          <a:lstStyle/>
          <a:p>
            <a:pPr defTabSz="914400"/>
            <a:r>
              <a:rPr lang="cs-CZ" altLang="cs-CZ" sz="3600" dirty="0" smtClean="0"/>
              <a:t>Žákům se s učebním materiálem pracovalo snadno, nové slovní zásobě se naučili </a:t>
            </a:r>
            <a:r>
              <a:rPr lang="cs-CZ" altLang="cs-CZ" sz="3600" dirty="0" smtClean="0"/>
              <a:t>rychle</a:t>
            </a:r>
            <a:r>
              <a:rPr lang="cs-CZ" altLang="cs-CZ" sz="3600" dirty="0" smtClean="0"/>
              <a:t>. Byli zaujati, </a:t>
            </a:r>
            <a:r>
              <a:rPr lang="cs-CZ" altLang="cs-CZ" sz="3600" dirty="0" smtClean="0"/>
              <a:t>hodina se jim líbila.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15427351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486</TotalTime>
  <Words>307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Motiv sady Office</vt:lpstr>
      <vt:lpstr>1_Motiv sady Office</vt:lpstr>
      <vt:lpstr>2_Motiv sady Office</vt:lpstr>
      <vt:lpstr>3_Motiv sady Office</vt:lpstr>
      <vt:lpstr>4_Motiv sady Office</vt:lpstr>
      <vt:lpstr>Prezentace aplikace PowerPoint</vt:lpstr>
      <vt:lpstr>Anotace a metodika</vt:lpstr>
      <vt:lpstr>Úvodní informace</vt:lpstr>
      <vt:lpstr>WER ist … ?</vt:lpstr>
      <vt:lpstr>Lösung</vt:lpstr>
      <vt:lpstr>Prezentace aplikace PowerPoint</vt:lpstr>
      <vt:lpstr>Prezentace aplikace PowerPoint</vt:lpstr>
      <vt:lpstr>Übesetzt ins Tschechische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 Plášil</cp:lastModifiedBy>
  <cp:revision>13</cp:revision>
  <dcterms:created xsi:type="dcterms:W3CDTF">2013-10-16T14:37:00Z</dcterms:created>
  <dcterms:modified xsi:type="dcterms:W3CDTF">2013-11-28T08:03:57Z</dcterms:modified>
</cp:coreProperties>
</file>