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  <p:sldMasterId id="2147483696" r:id="rId5"/>
    <p:sldMasterId id="2147483708" r:id="rId6"/>
  </p:sldMasterIdLst>
  <p:sldIdLst>
    <p:sldId id="265" r:id="rId7"/>
    <p:sldId id="266" r:id="rId8"/>
    <p:sldId id="257" r:id="rId9"/>
    <p:sldId id="261" r:id="rId10"/>
    <p:sldId id="258" r:id="rId11"/>
    <p:sldId id="262" r:id="rId12"/>
    <p:sldId id="259" r:id="rId13"/>
    <p:sldId id="263" r:id="rId14"/>
    <p:sldId id="260" r:id="rId15"/>
    <p:sldId id="264" r:id="rId16"/>
    <p:sldId id="267" r:id="rId17"/>
    <p:sldId id="26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1075" y="1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0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9.xml"/><Relationship Id="rId10" Type="http://schemas.openxmlformats.org/officeDocument/2006/relationships/slide" Target="slides/slide4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81769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0444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863426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12729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76244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0568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3721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652341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586562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461550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83603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815955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300161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7767294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675193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3250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90843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7204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75440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79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037290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811171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47435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5550137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405478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63116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1980885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0686957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30126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131817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694508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10620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072105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633425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3327707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7785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316068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435741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2811131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902035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55201259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9422671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2709046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442438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589942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01871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8278488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137290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4025150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5423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677665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4468762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8951020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6142571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7057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40000"/>
                <a:lumOff val="60000"/>
              </a:schemeClr>
            </a:gs>
            <a:gs pos="37000">
              <a:schemeClr val="accent5">
                <a:lumMod val="20000"/>
                <a:lumOff val="8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4.12.2013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40000"/>
                <a:lumOff val="60000"/>
              </a:schemeClr>
            </a:gs>
            <a:gs pos="37000">
              <a:schemeClr val="accent5">
                <a:lumMod val="20000"/>
                <a:lumOff val="8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250152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30460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26231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55287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17000">
              <a:schemeClr val="accent1">
                <a:tint val="44500"/>
                <a:satMod val="160000"/>
              </a:schemeClr>
            </a:gs>
            <a:gs pos="78000">
              <a:schemeClr val="accent1">
                <a:tint val="23500"/>
                <a:satMod val="160000"/>
              </a:schemeClr>
            </a:gs>
            <a:gs pos="70000">
              <a:schemeClr val="accent1">
                <a:tint val="23500"/>
                <a:satMod val="160000"/>
              </a:schemeClr>
            </a:gs>
            <a:gs pos="42000">
              <a:schemeClr val="accent5">
                <a:lumMod val="40000"/>
                <a:lumOff val="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4.12.2013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154295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6" name="Group 40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5558191"/>
              </p:ext>
            </p:extLst>
          </p:nvPr>
        </p:nvGraphicFramePr>
        <p:xfrm>
          <a:off x="539552" y="2636912"/>
          <a:ext cx="8229600" cy="3876675"/>
        </p:xfrm>
        <a:graphic>
          <a:graphicData uri="http://schemas.openxmlformats.org/drawingml/2006/table">
            <a:tbl>
              <a:tblPr/>
              <a:tblGrid>
                <a:gridCol w="1511300"/>
                <a:gridCol w="6718300"/>
              </a:tblGrid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Times New Roman" pitchFamily="18" charset="0"/>
                        </a:rPr>
                        <a:t>ZŠ. J. E. P</a:t>
                      </a: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Arial" charset="0"/>
                        </a:rPr>
                        <a:t>urkyně a Základní umělecká škola Libochovice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</a:rPr>
                        <a:t>Mgr. Venuše Plášilová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Název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VY_32_INOVACE_50_NJ_KOMPOZITA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Téma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3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KOMPOZITA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371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CZ.1.07/1.04.00/21.2803</a:t>
                      </a:r>
                      <a:endParaRPr kumimoji="0" lang="cs-CZ" alt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pic>
        <p:nvPicPr>
          <p:cNvPr id="14363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188913"/>
            <a:ext cx="8137525" cy="1990725"/>
          </a:xfrm>
          <a:solidFill>
            <a:srgbClr val="FFFFFF"/>
          </a:solidFill>
        </p:spPr>
      </p:pic>
      <p:pic>
        <p:nvPicPr>
          <p:cNvPr id="14364" name="Obrázek 2"/>
          <p:cNvPicPr>
            <a:picLocks noGrp="1" noChangeAspect="1" noChangeArrowheads="1"/>
          </p:cNvPicPr>
          <p:nvPr>
            <p:ph type="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9750" y="404813"/>
            <a:ext cx="8137525" cy="1990725"/>
          </a:xfr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7095655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Anotace a metodika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Tento výukový materiál se orientuje na prezentování kompozit – složenin, kterých má němčina nespočet. Je vhodný k výuce v 7. či 8. ročnících nebo je možné jej využít ke zpestření výuky v 9. ročnících či v konverzačních hodinách.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Učitel pouští žákům jednotlivé strany prezentace, v nichž jsou složeniny rozděleny do skupin podle základového slova na složeniny s –</a:t>
            </a:r>
            <a:r>
              <a:rPr lang="cs-CZ" dirty="0" err="1" smtClean="0"/>
              <a:t>zimmer</a:t>
            </a:r>
            <a:r>
              <a:rPr lang="cs-CZ" dirty="0" smtClean="0"/>
              <a:t>, Schul(e)- a - Sommer-,  žáci zkoušejí kompozita přeložit do češtiny a správnost ověřují na dalších stranách.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48826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smtClean="0"/>
              <a:t>Složeniny s </a:t>
            </a:r>
            <a:r>
              <a:rPr lang="cs-CZ" b="1" dirty="0" smtClean="0">
                <a:solidFill>
                  <a:srgbClr val="7030A0"/>
                </a:solidFill>
              </a:rPr>
              <a:t>-</a:t>
            </a:r>
            <a:r>
              <a:rPr lang="cs-CZ" b="1" dirty="0" err="1" smtClean="0">
                <a:solidFill>
                  <a:srgbClr val="7030A0"/>
                </a:solidFill>
              </a:rPr>
              <a:t>zimmer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4888" y="1888232"/>
            <a:ext cx="4629200" cy="4565104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44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Wohn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zimmer</a:t>
            </a:r>
            <a:endPara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4400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Schlaf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zimmer</a:t>
            </a:r>
            <a:endPara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Eltern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zimmer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44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Kinder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zimmer</a:t>
            </a:r>
            <a:endParaRPr lang="cs-CZ" sz="4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4400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Bade</a:t>
            </a:r>
            <a:r>
              <a:rPr lang="cs-CZ" sz="4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zimmer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44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Arbeit</a:t>
            </a:r>
            <a:r>
              <a:rPr lang="cs-CZ" sz="4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4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zimmer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 descr="C:\Users\Petr\AppData\Local\Microsoft\Windows\Temporary Internet Files\Content.IE5\1SMS3LS0\MC9000900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196752"/>
            <a:ext cx="189997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\AppData\Local\Microsoft\Windows\Temporary Internet Files\Content.IE5\X1HLI1P3\MC9000895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725144"/>
            <a:ext cx="1816913" cy="1539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\AppData\Local\Microsoft\Windows\Temporary Internet Files\Content.IE5\C3SVOU3Y\MC90023107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212976"/>
            <a:ext cx="2193003" cy="1674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92767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smtClean="0"/>
              <a:t>Složeniny s </a:t>
            </a:r>
            <a:r>
              <a:rPr lang="cs-CZ" b="1" dirty="0" smtClean="0">
                <a:solidFill>
                  <a:srgbClr val="7030A0"/>
                </a:solidFill>
              </a:rPr>
              <a:t>–</a:t>
            </a:r>
            <a:r>
              <a:rPr lang="cs-CZ" b="1" dirty="0" err="1" smtClean="0">
                <a:solidFill>
                  <a:srgbClr val="7030A0"/>
                </a:solidFill>
              </a:rPr>
              <a:t>zimmer</a:t>
            </a:r>
            <a:r>
              <a:rPr lang="cs-CZ" b="1" dirty="0" smtClean="0">
                <a:solidFill>
                  <a:srgbClr val="7030A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= překlad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34888" y="1888232"/>
            <a:ext cx="7797552" cy="4565104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44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Wohn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zimmer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obývací pokoj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4400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Schlaf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zimmer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ložnice</a:t>
            </a:r>
          </a:p>
          <a:p>
            <a:r>
              <a:rPr lang="cs-CZ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Eltern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zimmer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ložnice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44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Kinder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zimmer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dětský pokoj</a:t>
            </a: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4400" b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Bade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zimmer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koupelna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44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Arbeit</a:t>
            </a:r>
            <a:r>
              <a:rPr lang="cs-CZ" sz="44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44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zimmer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pracovna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804147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smtClean="0"/>
              <a:t>Slova složená s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Schul(e)</a:t>
            </a:r>
            <a:endParaRPr lang="cs-CZ" b="1" dirty="0">
              <a:solidFill>
                <a:schemeClr val="accent3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906888" cy="4525963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Grund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schule</a:t>
            </a: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sz="4800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Mittel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schule</a:t>
            </a: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Hoch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schule</a:t>
            </a: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 </a:t>
            </a:r>
            <a:r>
              <a:rPr lang="cs-CZ" sz="4800" b="1" dirty="0" err="1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Schul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bus</a:t>
            </a:r>
            <a:endParaRPr lang="cs-CZ" sz="4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Schul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heft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 descr="C:\Program Files\Microsoft Office\MEDIA\CAGCAT10\j0183328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541509"/>
            <a:ext cx="2093972" cy="2103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etr\AppData\Local\Microsoft\Windows\Temporary Internet Files\Content.IE5\X1HLI1P3\MC900397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634635"/>
            <a:ext cx="1811564" cy="2855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Petr\AppData\Local\Microsoft\Windows\Temporary Internet Files\Content.IE5\X1HLI1P3\MC9004357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07827"/>
            <a:ext cx="2214558" cy="2509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98574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smtClean="0"/>
              <a:t>Slova složená s </a:t>
            </a:r>
            <a:r>
              <a:rPr lang="cs-CZ" b="1" dirty="0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Schul(e)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překlad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83357"/>
            <a:ext cx="8075240" cy="4525963"/>
          </a:xfrm>
          <a:solidFill>
            <a:schemeClr val="bg1"/>
          </a:solidFill>
        </p:spPr>
        <p:txBody>
          <a:bodyPr>
            <a:normAutofit fontScale="92500"/>
          </a:bodyPr>
          <a:lstStyle/>
          <a:p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Grund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schule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základní škola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sz="4800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Mittel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schule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střední škola</a:t>
            </a:r>
          </a:p>
          <a:p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Hoch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schule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vysoká škola</a:t>
            </a:r>
          </a:p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 </a:t>
            </a:r>
            <a:r>
              <a:rPr lang="cs-CZ" sz="4800" b="1" dirty="0" err="1" smtClean="0">
                <a:solidFill>
                  <a:schemeClr val="accent3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Schul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bus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školní autobus</a:t>
            </a:r>
          </a:p>
          <a:p>
            <a:r>
              <a:rPr lang="cs-CZ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 err="1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Schul</a:t>
            </a:r>
            <a:r>
              <a:rPr lang="cs-CZ" sz="4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heft</a:t>
            </a:r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školní sešit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57152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00"/>
            </a:gs>
            <a:gs pos="51000">
              <a:srgbClr val="FFC000"/>
            </a:gs>
            <a:gs pos="100000">
              <a:schemeClr val="accent6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Kompozita s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Sommer-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546848" cy="4853136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3600" b="1" dirty="0"/>
              <a:t>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Sommer</a:t>
            </a:r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ferien</a:t>
            </a:r>
            <a:endParaRPr lang="cs-CZ" sz="36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/>
              <a:t>r </a:t>
            </a:r>
            <a:r>
              <a:rPr lang="cs-CZ" sz="3600" b="1" dirty="0" err="1" smtClean="0"/>
              <a:t>Sommer</a:t>
            </a:r>
            <a:r>
              <a:rPr lang="cs-CZ" sz="36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urlaub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/>
              <a:t>r </a:t>
            </a:r>
            <a:r>
              <a:rPr lang="cs-CZ" sz="3600" b="1" dirty="0" err="1" smtClean="0"/>
              <a:t>Sommer</a:t>
            </a:r>
            <a:r>
              <a:rPr lang="cs-CZ" sz="36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job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/>
              <a:t>e </a:t>
            </a:r>
            <a:r>
              <a:rPr lang="cs-CZ" sz="3600" b="1" dirty="0" err="1" smtClean="0"/>
              <a:t>Sommer</a:t>
            </a:r>
            <a:r>
              <a:rPr lang="cs-CZ" sz="36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tage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/>
              <a:t>e </a:t>
            </a:r>
            <a:r>
              <a:rPr lang="cs-CZ" sz="3600" b="1" dirty="0" err="1" smtClean="0"/>
              <a:t>Sommer</a:t>
            </a:r>
            <a:r>
              <a:rPr lang="cs-CZ" sz="36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schuhe</a:t>
            </a:r>
            <a:endParaRPr lang="cs-CZ" sz="3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/>
              <a:t>e </a:t>
            </a:r>
            <a:r>
              <a:rPr lang="cs-CZ" sz="3600" b="1" dirty="0" err="1" smtClean="0"/>
              <a:t>Sommer</a:t>
            </a:r>
            <a:r>
              <a:rPr lang="cs-CZ" sz="3600" b="1" dirty="0" err="1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zeit</a:t>
            </a:r>
            <a:endParaRPr lang="cs-CZ" sz="3600" b="1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600" b="1" dirty="0" smtClean="0"/>
              <a:t>r </a:t>
            </a:r>
            <a:r>
              <a:rPr lang="cs-CZ" sz="3600" b="1" dirty="0" err="1" smtClean="0"/>
              <a:t>Sommer</a:t>
            </a:r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sturm</a:t>
            </a:r>
            <a:endParaRPr lang="cs-CZ" dirty="0"/>
          </a:p>
        </p:txBody>
      </p:sp>
      <p:pic>
        <p:nvPicPr>
          <p:cNvPr id="3075" name="Picture 3" descr="C:\Users\Petr\AppData\Local\Microsoft\Windows\Temporary Internet Files\Content.IE5\C3SVOU3Y\MC9003354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038" y="4221088"/>
            <a:ext cx="2592288" cy="2441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etr\AppData\Local\Microsoft\Windows\Temporary Internet Files\Content.IE5\C3SVOU3Y\MC90033516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573016"/>
            <a:ext cx="1803197" cy="1722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etr\AppData\Local\Microsoft\Windows\Temporary Internet Files\Content.IE5\C3SVOU3Y\MC9004127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038" y="1700808"/>
            <a:ext cx="3382377" cy="2218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821762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Kompozita s </a:t>
            </a:r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Sommer- = překlad</a:t>
            </a:r>
            <a:endParaRPr lang="cs-CZ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075240" cy="4853136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r>
              <a:rPr lang="cs-CZ" sz="3600" b="1" dirty="0"/>
              <a:t>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Sommer</a:t>
            </a:r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ferien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letní prázdniny</a:t>
            </a:r>
          </a:p>
          <a:p>
            <a:r>
              <a:rPr lang="cs-CZ" sz="3600" b="1" dirty="0" smtClean="0"/>
              <a:t>r </a:t>
            </a:r>
            <a:r>
              <a:rPr lang="cs-CZ" sz="3600" b="1" dirty="0" err="1" smtClean="0"/>
              <a:t>Sommer</a:t>
            </a:r>
            <a:r>
              <a:rPr lang="cs-CZ" sz="36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urlaub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letní dovolená</a:t>
            </a:r>
          </a:p>
          <a:p>
            <a:r>
              <a:rPr lang="cs-CZ" sz="3600" b="1" dirty="0" smtClean="0"/>
              <a:t>r </a:t>
            </a:r>
            <a:r>
              <a:rPr lang="cs-CZ" sz="3600" b="1" dirty="0" err="1" smtClean="0"/>
              <a:t>Sommer</a:t>
            </a:r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job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letní (prázdninová) brigáda</a:t>
            </a:r>
          </a:p>
          <a:p>
            <a:r>
              <a:rPr lang="cs-CZ" sz="3600" b="1" dirty="0" smtClean="0"/>
              <a:t>e </a:t>
            </a:r>
            <a:r>
              <a:rPr lang="cs-CZ" sz="3600" b="1" dirty="0" err="1" smtClean="0"/>
              <a:t>Sommer</a:t>
            </a:r>
            <a:r>
              <a:rPr lang="cs-CZ" sz="36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tage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letní dny</a:t>
            </a:r>
          </a:p>
          <a:p>
            <a:r>
              <a:rPr lang="cs-CZ" sz="3600" b="1" dirty="0" smtClean="0"/>
              <a:t>e </a:t>
            </a:r>
            <a:r>
              <a:rPr lang="cs-CZ" sz="3600" b="1" dirty="0" err="1" smtClean="0"/>
              <a:t>Sommer</a:t>
            </a:r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schuhe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letní boty</a:t>
            </a:r>
          </a:p>
          <a:p>
            <a:r>
              <a:rPr lang="cs-CZ" sz="3600" b="1" dirty="0" smtClean="0"/>
              <a:t>e </a:t>
            </a:r>
            <a:r>
              <a:rPr lang="cs-CZ" sz="3600" b="1" dirty="0" err="1" smtClean="0"/>
              <a:t>Sommer</a:t>
            </a:r>
            <a:r>
              <a:rPr lang="cs-CZ" sz="3600" b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zeit</a:t>
            </a:r>
            <a:r>
              <a:rPr lang="cs-CZ" sz="3600" b="1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letní čas </a:t>
            </a:r>
          </a:p>
          <a:p>
            <a:r>
              <a:rPr lang="cs-CZ" sz="3600" b="1" dirty="0" smtClean="0"/>
              <a:t>r </a:t>
            </a:r>
            <a:r>
              <a:rPr lang="cs-CZ" sz="3600" b="1" dirty="0" err="1" smtClean="0"/>
              <a:t>Sommer</a:t>
            </a:r>
            <a:r>
              <a:rPr lang="cs-CZ" sz="36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sturm</a:t>
            </a:r>
            <a:r>
              <a:rPr lang="cs-CZ" sz="3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letní bouřka</a:t>
            </a:r>
          </a:p>
        </p:txBody>
      </p:sp>
    </p:spTree>
    <p:extLst>
      <p:ext uri="{BB962C8B-B14F-4D97-AF65-F5344CB8AC3E}">
        <p14:creationId xmlns:p14="http://schemas.microsoft.com/office/powerpoint/2010/main" val="37946683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ÜBERSETZT </a:t>
            </a:r>
            <a:r>
              <a:rPr lang="cs-CZ" b="1" dirty="0" err="1" smtClean="0">
                <a:solidFill>
                  <a:schemeClr val="bg1"/>
                </a:solidFill>
              </a:rPr>
              <a:t>ins</a:t>
            </a:r>
            <a:r>
              <a:rPr lang="cs-CZ" b="1" dirty="0" smtClean="0">
                <a:solidFill>
                  <a:schemeClr val="bg1"/>
                </a:solidFill>
              </a:rPr>
              <a:t> </a:t>
            </a:r>
            <a:r>
              <a:rPr lang="cs-CZ" b="1" dirty="0" err="1" smtClean="0">
                <a:solidFill>
                  <a:schemeClr val="bg1"/>
                </a:solidFill>
              </a:rPr>
              <a:t>Tschechische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8238089"/>
              </p:ext>
            </p:extLst>
          </p:nvPr>
        </p:nvGraphicFramePr>
        <p:xfrm>
          <a:off x="457200" y="1600200"/>
          <a:ext cx="8219256" cy="25230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22712"/>
                <a:gridCol w="1152128"/>
                <a:gridCol w="3744416"/>
              </a:tblGrid>
              <a:tr h="841013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 </a:t>
                      </a:r>
                      <a:r>
                        <a:rPr lang="cs-CZ" sz="32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Großmutter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=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841013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 </a:t>
                      </a:r>
                      <a:r>
                        <a:rPr lang="cs-CZ" sz="32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Großvater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=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841013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 </a:t>
                      </a:r>
                      <a:r>
                        <a:rPr lang="cs-CZ" sz="32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Großeltern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=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Petr\AppData\Local\Microsoft\Windows\Temporary Internet Files\Content.IE5\RJE6CSSA\MC9003380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347426"/>
            <a:ext cx="1588313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\AppData\Local\Microsoft\Windows\Temporary Internet Files\Content.IE5\1SMS3LS0\MC9003380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293096"/>
            <a:ext cx="1566367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32059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</a:schemeClr>
          </a:solidFill>
        </p:spPr>
        <p:txBody>
          <a:bodyPr/>
          <a:lstStyle/>
          <a:p>
            <a:r>
              <a:rPr lang="cs-CZ" b="1" dirty="0" err="1" smtClean="0">
                <a:solidFill>
                  <a:schemeClr val="bg1"/>
                </a:solidFill>
              </a:rPr>
              <a:t>Lösung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1082594"/>
              </p:ext>
            </p:extLst>
          </p:nvPr>
        </p:nvGraphicFramePr>
        <p:xfrm>
          <a:off x="457200" y="1600200"/>
          <a:ext cx="8219256" cy="252303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22712"/>
                <a:gridCol w="1152128"/>
                <a:gridCol w="3744416"/>
              </a:tblGrid>
              <a:tr h="841013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 </a:t>
                      </a:r>
                      <a:r>
                        <a:rPr lang="cs-CZ" sz="32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Großmutter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=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babička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841013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 </a:t>
                      </a:r>
                      <a:r>
                        <a:rPr lang="cs-CZ" sz="32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Großvater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=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děda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841013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e </a:t>
                      </a:r>
                      <a:r>
                        <a:rPr lang="cs-CZ" sz="3200" b="1" dirty="0" err="1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Großeltern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=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prarodiče</a:t>
                      </a:r>
                      <a:endParaRPr lang="cs-CZ" sz="32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Petr\AppData\Local\Microsoft\Windows\Temporary Internet Files\Content.IE5\RJE6CSSA\MC9003380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347426"/>
            <a:ext cx="1588313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etr\AppData\Local\Microsoft\Windows\Temporary Internet Files\Content.IE5\1SMS3LS0\MC9003380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293096"/>
            <a:ext cx="1566367" cy="1835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61622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Zdroje obrázků</a:t>
            </a:r>
          </a:p>
        </p:txBody>
      </p:sp>
      <p:sp>
        <p:nvSpPr>
          <p:cNvPr id="27651" name="Rectangle 3"/>
          <p:cNvSpPr>
            <a:spLocks noGrp="1"/>
          </p:cNvSpPr>
          <p:nvPr>
            <p:ph type="body" idx="1"/>
          </p:nvPr>
        </p:nvSpPr>
        <p:spPr>
          <a:xfrm>
            <a:off x="457200" y="2215405"/>
            <a:ext cx="8229600" cy="2581747"/>
          </a:xfrm>
        </p:spPr>
        <p:txBody>
          <a:bodyPr/>
          <a:lstStyle/>
          <a:p>
            <a:r>
              <a:rPr lang="cs-CZ" altLang="cs-CZ" dirty="0" smtClean="0">
                <a:latin typeface="Arial" charset="0"/>
              </a:rPr>
              <a:t>ilustrace aplikace Microsoft PowerPoint </a:t>
            </a:r>
            <a:r>
              <a:rPr lang="cs-CZ" altLang="cs-CZ" dirty="0" smtClean="0">
                <a:latin typeface="Arial" charset="0"/>
              </a:rPr>
              <a:t>(www.office.microsoft.com)</a:t>
            </a:r>
            <a:endParaRPr lang="cs-CZ" altLang="cs-CZ" dirty="0" smtClean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9028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76250"/>
            <a:ext cx="7918450" cy="1955800"/>
          </a:xfrm>
          <a:solidFill>
            <a:schemeClr val="bg1"/>
          </a:solidFill>
        </p:spPr>
        <p:txBody>
          <a:bodyPr/>
          <a:lstStyle/>
          <a:p>
            <a:pPr defTabSz="914400"/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Shrnutí práce s materiálem,</a:t>
            </a:r>
            <a:b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</a:br>
            <a:r>
              <a:rPr lang="cs-CZ" altLang="cs-CZ" b="1" dirty="0" smtClean="0">
                <a:effectLst>
                  <a:outerShdw blurRad="38100" dist="38100" dir="2700000" algn="tl">
                    <a:srgbClr val="FFFFFF"/>
                  </a:outerShdw>
                </a:effectLst>
              </a:rPr>
              <a:t>užití v hodině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880444"/>
            <a:ext cx="8078788" cy="3644900"/>
          </a:xfrm>
          <a:solidFill>
            <a:schemeClr val="bg1"/>
          </a:solidFill>
        </p:spPr>
        <p:txBody>
          <a:bodyPr/>
          <a:lstStyle/>
          <a:p>
            <a:pPr defTabSz="914400"/>
            <a:r>
              <a:rPr lang="cs-CZ" altLang="cs-CZ" sz="3600" dirty="0" smtClean="0"/>
              <a:t>Žákům se s učebním materiálem pracovalo snadno, nové slovní zásobě se naučili rychle, překlady jim rovněž nedělaly potíže. Byli zaujati, přidávali další příklady.</a:t>
            </a:r>
            <a:endParaRPr lang="cs-CZ" altLang="cs-CZ" dirty="0" smtClean="0"/>
          </a:p>
        </p:txBody>
      </p:sp>
    </p:spTree>
    <p:extLst>
      <p:ext uri="{BB962C8B-B14F-4D97-AF65-F5344CB8AC3E}">
        <p14:creationId xmlns:p14="http://schemas.microsoft.com/office/powerpoint/2010/main" val="64322787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3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5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245</TotalTime>
  <Words>338</Words>
  <Application>Microsoft Office PowerPoint</Application>
  <PresentationFormat>Předvádění na obrazovce (4:3)</PresentationFormat>
  <Paragraphs>78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6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Motiv sady Office</vt:lpstr>
      <vt:lpstr>1_Motiv sady Office</vt:lpstr>
      <vt:lpstr>2_Motiv sady Office</vt:lpstr>
      <vt:lpstr>3_Motiv sady Office</vt:lpstr>
      <vt:lpstr>4_Motiv sady Office</vt:lpstr>
      <vt:lpstr>5_Motiv sady Office</vt:lpstr>
      <vt:lpstr>Prezentace aplikace PowerPoint</vt:lpstr>
      <vt:lpstr>Anotace a metodika</vt:lpstr>
      <vt:lpstr>Složeniny s -zimmer</vt:lpstr>
      <vt:lpstr>Složeniny s –zimmer = překlad</vt:lpstr>
      <vt:lpstr>Slova složená s Schul(e)</vt:lpstr>
      <vt:lpstr>Slova složená s Schul(e) = překlad</vt:lpstr>
      <vt:lpstr>Kompozita s Sommer-</vt:lpstr>
      <vt:lpstr>Kompozita s Sommer- = překlad</vt:lpstr>
      <vt:lpstr>ÜBERSETZT ins Tschechische</vt:lpstr>
      <vt:lpstr>Lösung</vt:lpstr>
      <vt:lpstr>Zdroje obrázků</vt:lpstr>
      <vt:lpstr>Shrnutí práce s materiálem, užití v hodině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</dc:creator>
  <cp:lastModifiedBy>jitka</cp:lastModifiedBy>
  <cp:revision>11</cp:revision>
  <dcterms:created xsi:type="dcterms:W3CDTF">2013-11-20T10:47:38Z</dcterms:created>
  <dcterms:modified xsi:type="dcterms:W3CDTF">2013-12-04T09:19:45Z</dcterms:modified>
</cp:coreProperties>
</file>