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84" r:id="rId4"/>
    <p:sldMasterId id="2147483696" r:id="rId5"/>
  </p:sldMasterIdLst>
  <p:sldIdLst>
    <p:sldId id="264" r:id="rId6"/>
    <p:sldId id="267" r:id="rId7"/>
    <p:sldId id="257" r:id="rId8"/>
    <p:sldId id="259" r:id="rId9"/>
    <p:sldId id="260" r:id="rId10"/>
    <p:sldId id="258" r:id="rId11"/>
    <p:sldId id="261" r:id="rId12"/>
    <p:sldId id="262" r:id="rId13"/>
    <p:sldId id="265" r:id="rId14"/>
    <p:sldId id="266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512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10" Type="http://schemas.openxmlformats.org/officeDocument/2006/relationships/slide" Target="slides/slide5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28.11.2013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28.11.2013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28.11.2013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28.11.2013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28.11.2013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28.11.2013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28.11.2013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25621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28.11.2013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051198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28.11.2013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609431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28.11.2013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687549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28.11.2013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317459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28.11.2013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273131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28.11.2013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140060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28.11.2013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246574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28.11.2013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522499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28.11.2013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872807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28.11.2013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040841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28.11.2013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3397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28.11.2013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36287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28.11.2013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173515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28.11.2013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589711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28.11.2013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245930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28.11.2013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370585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28.11.2013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320287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28.11.2013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621792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28.11.2013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557777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28.11.2013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079584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28.11.2013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371319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28.11.2013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168022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28.11.2013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9076541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28.11.2013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071260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28.11.2013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739040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28.11.2013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558947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28.11.2013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617410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28.11.2013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016833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28.11.2013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242823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28.11.2013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902477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28.11.2013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9807225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28.11.2013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3011138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28.11.2013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7187854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28.11.2013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0159495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28.11.2013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8526974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28.11.2013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104347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28.11.2013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7543387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28.11.2013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5377626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28.11.2013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3244522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28.11.2013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6035501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28.11.2013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9077802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28.11.2013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8134712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28.11.2013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73287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17000">
              <a:schemeClr val="accent1">
                <a:tint val="44500"/>
                <a:satMod val="160000"/>
              </a:schemeClr>
            </a:gs>
            <a:gs pos="78000">
              <a:schemeClr val="accent1">
                <a:tint val="23500"/>
                <a:satMod val="160000"/>
              </a:schemeClr>
            </a:gs>
            <a:gs pos="70000">
              <a:schemeClr val="accent1">
                <a:tint val="23500"/>
                <a:satMod val="160000"/>
              </a:schemeClr>
            </a:gs>
            <a:gs pos="42000">
              <a:schemeClr val="accent5">
                <a:lumMod val="40000"/>
                <a:lumOff val="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28.11.2013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64928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17000">
              <a:schemeClr val="accent1">
                <a:tint val="44500"/>
                <a:satMod val="160000"/>
              </a:schemeClr>
            </a:gs>
            <a:gs pos="78000">
              <a:schemeClr val="accent1">
                <a:tint val="23500"/>
                <a:satMod val="160000"/>
              </a:schemeClr>
            </a:gs>
            <a:gs pos="70000">
              <a:schemeClr val="accent1">
                <a:tint val="23500"/>
                <a:satMod val="160000"/>
              </a:schemeClr>
            </a:gs>
            <a:gs pos="42000">
              <a:schemeClr val="accent5">
                <a:lumMod val="40000"/>
                <a:lumOff val="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28.11.2013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52282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17000">
              <a:schemeClr val="accent1">
                <a:tint val="44500"/>
                <a:satMod val="160000"/>
              </a:schemeClr>
            </a:gs>
            <a:gs pos="78000">
              <a:schemeClr val="accent1">
                <a:tint val="23500"/>
                <a:satMod val="160000"/>
              </a:schemeClr>
            </a:gs>
            <a:gs pos="70000">
              <a:schemeClr val="accent1">
                <a:tint val="23500"/>
                <a:satMod val="160000"/>
              </a:schemeClr>
            </a:gs>
            <a:gs pos="42000">
              <a:schemeClr val="accent5">
                <a:lumMod val="40000"/>
                <a:lumOff val="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28.11.2013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69637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17000">
              <a:schemeClr val="accent1">
                <a:tint val="44500"/>
                <a:satMod val="160000"/>
              </a:schemeClr>
            </a:gs>
            <a:gs pos="78000">
              <a:schemeClr val="accent1">
                <a:tint val="23500"/>
                <a:satMod val="160000"/>
              </a:schemeClr>
            </a:gs>
            <a:gs pos="70000">
              <a:schemeClr val="accent1">
                <a:tint val="23500"/>
                <a:satMod val="160000"/>
              </a:schemeClr>
            </a:gs>
            <a:gs pos="42000">
              <a:schemeClr val="accent5">
                <a:lumMod val="40000"/>
                <a:lumOff val="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28.11.2013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1248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wmf"/><Relationship Id="rId4" Type="http://schemas.openxmlformats.org/officeDocument/2006/relationships/image" Target="../media/image3.wm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376" name="Group 40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01771666"/>
              </p:ext>
            </p:extLst>
          </p:nvPr>
        </p:nvGraphicFramePr>
        <p:xfrm>
          <a:off x="539552" y="2636912"/>
          <a:ext cx="8229600" cy="3876675"/>
        </p:xfrm>
        <a:graphic>
          <a:graphicData uri="http://schemas.openxmlformats.org/drawingml/2006/table">
            <a:tbl>
              <a:tblPr/>
              <a:tblGrid>
                <a:gridCol w="1511300"/>
                <a:gridCol w="6718300"/>
              </a:tblGrid>
              <a:tr h="371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altLang="cs-CZ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altLang="cs-CZ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371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Název školy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imes New Roman" pitchFamily="18" charset="0"/>
                        </a:rPr>
                        <a:t>ZŠ. J. E. P</a:t>
                      </a:r>
                      <a:r>
                        <a:rPr kumimoji="0" lang="cs-CZ" altLang="cs-CZ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Arial" charset="0"/>
                        </a:rPr>
                        <a:t>urkyně a Základní umělecká škola Libochovice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371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Autor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Calibri" pitchFamily="34" charset="0"/>
                        </a:rPr>
                        <a:t>Mgr. Venuše Plášilová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371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Název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VY_32_INOVACE_51_NJ_WOHNENÜBUNGEN</a:t>
                      </a:r>
                      <a:endParaRPr kumimoji="0" lang="cs-CZ" altLang="cs-CZ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371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Téma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altLang="cs-CZ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WOHNEN </a:t>
                      </a:r>
                      <a:r>
                        <a:rPr kumimoji="0" lang="cs-CZ" altLang="cs-CZ" sz="3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ÜBUNGEN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371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Číslo projektu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altLang="cs-CZ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CZ.1.07/1.04.00/21.2803</a:t>
                      </a:r>
                      <a:endParaRPr kumimoji="0" lang="cs-CZ" altLang="cs-CZ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</a:tbl>
          </a:graphicData>
        </a:graphic>
      </p:graphicFrame>
      <p:pic>
        <p:nvPicPr>
          <p:cNvPr id="14363" name="Obrázek 2"/>
          <p:cNvPicPr>
            <a:picLocks noGrp="1" noChangeAspect="1" noChangeArrowheads="1"/>
          </p:cNvPicPr>
          <p:nvPr>
            <p:ph type="title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9750" y="188913"/>
            <a:ext cx="8137525" cy="1990725"/>
          </a:xfrm>
          <a:solidFill>
            <a:srgbClr val="FFFFFF"/>
          </a:solidFill>
        </p:spPr>
      </p:pic>
      <p:pic>
        <p:nvPicPr>
          <p:cNvPr id="14364" name="Obrázek 2"/>
          <p:cNvPicPr>
            <a:picLocks noGrp="1" noChangeAspect="1" noChangeArrowheads="1"/>
          </p:cNvPicPr>
          <p:nvPr>
            <p:ph type="title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9750" y="404813"/>
            <a:ext cx="8137525" cy="1990725"/>
          </a:xfrm>
          <a:solidFill>
            <a:srgbClr val="FFFFFF"/>
          </a:solidFill>
        </p:spPr>
      </p:pic>
    </p:spTree>
    <p:extLst>
      <p:ext uri="{BB962C8B-B14F-4D97-AF65-F5344CB8AC3E}">
        <p14:creationId xmlns:p14="http://schemas.microsoft.com/office/powerpoint/2010/main" val="23522053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</p:spPr>
        <p:txBody>
          <a:bodyPr/>
          <a:lstStyle/>
          <a:p>
            <a:r>
              <a:rPr lang="cs-CZ" dirty="0" smtClean="0"/>
              <a:t>Anotace a metodika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Tento výukový materiál se orientuje na </a:t>
            </a:r>
            <a:r>
              <a:rPr lang="cs-CZ" dirty="0" smtClean="0"/>
              <a:t>opakování </a:t>
            </a:r>
            <a:r>
              <a:rPr lang="cs-CZ" dirty="0" smtClean="0"/>
              <a:t>slovní zásoby na téma </a:t>
            </a:r>
            <a:r>
              <a:rPr lang="cs-CZ" dirty="0" smtClean="0"/>
              <a:t>„</a:t>
            </a:r>
            <a:r>
              <a:rPr lang="cs-CZ" dirty="0" err="1" smtClean="0"/>
              <a:t>Wohnen</a:t>
            </a:r>
            <a:r>
              <a:rPr lang="cs-CZ" dirty="0" smtClean="0"/>
              <a:t>“.  </a:t>
            </a:r>
            <a:r>
              <a:rPr lang="cs-CZ" dirty="0" smtClean="0"/>
              <a:t>Je vhodný </a:t>
            </a:r>
            <a:r>
              <a:rPr lang="cs-CZ" dirty="0" smtClean="0"/>
              <a:t>pro</a:t>
            </a:r>
            <a:r>
              <a:rPr lang="cs-CZ" dirty="0" smtClean="0"/>
              <a:t> 7</a:t>
            </a:r>
            <a:r>
              <a:rPr lang="cs-CZ" dirty="0" smtClean="0"/>
              <a:t>. či 8. </a:t>
            </a:r>
            <a:r>
              <a:rPr lang="cs-CZ" dirty="0" smtClean="0"/>
              <a:t>ročníky nebo do konverzačních hodin i pro 9. ročníky.</a:t>
            </a:r>
            <a:endParaRPr lang="cs-CZ" dirty="0" smtClean="0"/>
          </a:p>
          <a:p>
            <a:endParaRPr lang="cs-CZ" dirty="0"/>
          </a:p>
          <a:p>
            <a:r>
              <a:rPr lang="cs-CZ" dirty="0" smtClean="0"/>
              <a:t>Učitel pouští žákům jednotlivé strany prezentace, </a:t>
            </a:r>
            <a:r>
              <a:rPr lang="cs-CZ" dirty="0" smtClean="0"/>
              <a:t>žáci hledají v „</a:t>
            </a:r>
            <a:r>
              <a:rPr lang="cs-CZ" dirty="0" err="1" smtClean="0"/>
              <a:t>osmisměrce</a:t>
            </a:r>
            <a:r>
              <a:rPr lang="cs-CZ" dirty="0" smtClean="0"/>
              <a:t>“ 9 slovíček, poté doplňují vynechaná písmena a nakonec popisují obrázky.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997955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/>
          <a:lstStyle/>
          <a:p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Sucht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</a:t>
            </a: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Wörter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11364030"/>
              </p:ext>
            </p:extLst>
          </p:nvPr>
        </p:nvGraphicFramePr>
        <p:xfrm>
          <a:off x="457200" y="1600200"/>
          <a:ext cx="8291260" cy="492514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29126"/>
                <a:gridCol w="829126"/>
                <a:gridCol w="829126"/>
                <a:gridCol w="829126"/>
                <a:gridCol w="829126"/>
                <a:gridCol w="829126"/>
                <a:gridCol w="829126"/>
                <a:gridCol w="829126"/>
                <a:gridCol w="829126"/>
                <a:gridCol w="829126"/>
              </a:tblGrid>
              <a:tr h="547238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W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O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H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N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Z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I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M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M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E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R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547238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W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Q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D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A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S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M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I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T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K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E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547238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Q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K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E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L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L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E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R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E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Ü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B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547238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G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A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R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A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G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E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W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R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C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A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547238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Y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Y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T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I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A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W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Q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A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H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L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547238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B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A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D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O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R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X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A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S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E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K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547238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R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O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W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Q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T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U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S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S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Y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O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547238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T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O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I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L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E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T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T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E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C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N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547238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W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T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W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Q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N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V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Y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R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V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M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77652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LÖSUNG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82297526"/>
              </p:ext>
            </p:extLst>
          </p:nvPr>
        </p:nvGraphicFramePr>
        <p:xfrm>
          <a:off x="457200" y="1600200"/>
          <a:ext cx="8291260" cy="492514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29126"/>
                <a:gridCol w="829126"/>
                <a:gridCol w="829126"/>
                <a:gridCol w="829126"/>
                <a:gridCol w="829126"/>
                <a:gridCol w="829126"/>
                <a:gridCol w="829126"/>
                <a:gridCol w="829126"/>
                <a:gridCol w="829126"/>
                <a:gridCol w="829126"/>
              </a:tblGrid>
              <a:tr h="547238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W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O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H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N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Z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I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M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M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E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R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accent3"/>
                    </a:solidFill>
                  </a:tcPr>
                </a:tc>
              </a:tr>
              <a:tr h="547238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W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Q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D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A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S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M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I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T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K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E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547238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Q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K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E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L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L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E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R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E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Ü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B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547238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G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A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R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A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G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E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W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R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C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A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547238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Y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Y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T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I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A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W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Q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A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H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L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547238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B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A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D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O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R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X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A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S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E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K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547238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R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O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W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Q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T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U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S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S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Y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O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547238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T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O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I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L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E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T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T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E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C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N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547238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W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T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W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Q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N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V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Y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R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V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haroni" panose="02010803020104030203" pitchFamily="2" charset="-79"/>
                          <a:cs typeface="Aharoni" panose="02010803020104030203" pitchFamily="2" charset="-79"/>
                        </a:rPr>
                        <a:t>M</a:t>
                      </a:r>
                      <a:endParaRPr lang="cs-CZ" sz="28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haroni" panose="02010803020104030203" pitchFamily="2" charset="-79"/>
                        <a:cs typeface="Aharoni" panose="02010803020104030203" pitchFamily="2" charset="-79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11925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/>
          <a:lstStyle/>
          <a:p>
            <a:r>
              <a:rPr lang="cs-CZ" dirty="0" smtClean="0"/>
              <a:t>ERGÄNZT 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Buchstaben</a:t>
            </a:r>
            <a:endParaRPr lang="cs-CZ" dirty="0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76499287"/>
              </p:ext>
            </p:extLst>
          </p:nvPr>
        </p:nvGraphicFramePr>
        <p:xfrm>
          <a:off x="755582" y="1484787"/>
          <a:ext cx="7920874" cy="496854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298"/>
                <a:gridCol w="609298"/>
                <a:gridCol w="609298"/>
                <a:gridCol w="609298"/>
                <a:gridCol w="609298"/>
                <a:gridCol w="609298"/>
                <a:gridCol w="609298"/>
                <a:gridCol w="609298"/>
                <a:gridCol w="609298"/>
                <a:gridCol w="609298"/>
                <a:gridCol w="609298"/>
                <a:gridCol w="609298"/>
                <a:gridCol w="609298"/>
              </a:tblGrid>
              <a:tr h="552061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W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O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N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I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M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R</a:t>
                      </a:r>
                      <a:endParaRPr lang="cs-CZ" sz="2000" b="1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/>
                </a:tc>
                <a:tc rowSpan="6"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</a:tcPr>
                </a:tc>
              </a:tr>
              <a:tr h="552061">
                <a:tc gridSpan="12"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2000" b="1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cs-CZ" sz="2000" b="1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cs-CZ" sz="2000" b="1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cs-CZ" sz="2000" b="1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cs-CZ" sz="2000" b="1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cs-CZ" sz="2000" b="1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cs-CZ" sz="2000" b="1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cs-CZ" sz="2000" b="1"/>
                    </a:p>
                  </a:txBody>
                  <a:tcPr/>
                </a:tc>
              </a:tr>
              <a:tr h="552061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S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H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A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Z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M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R</a:t>
                      </a:r>
                      <a:endParaRPr lang="cs-CZ" sz="2000" b="1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cs-CZ" sz="2000" b="1"/>
                    </a:p>
                  </a:txBody>
                  <a:tcPr/>
                </a:tc>
              </a:tr>
              <a:tr h="552061">
                <a:tc gridSpan="12"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2000" b="1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cs-CZ" sz="2000" b="1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cs-CZ" sz="2000" b="1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cs-CZ" sz="2000" b="1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>
                    <a:lnR w="12700" cmpd="sng">
                      <a:noFill/>
                    </a:lnR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>
                    <a:lnR w="12700" cmpd="sng">
                      <a:noFill/>
                    </a:lnR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>
                    <a:lnR w="12700" cmpd="sng">
                      <a:noFill/>
                    </a:lnR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>
                    <a:lnR w="12700" cmpd="sng">
                      <a:noFill/>
                    </a:lnR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>
                    <a:lnR w="12700" cmpd="sng">
                      <a:noFill/>
                    </a:lnR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>
                    <a:lnR w="12700" cmpd="sng">
                      <a:noFill/>
                    </a:lnR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>
                    <a:lnR w="12700" cmpd="sng">
                      <a:noFill/>
                    </a:lnR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cs-CZ" sz="2000" b="1"/>
                    </a:p>
                  </a:txBody>
                  <a:tcPr/>
                </a:tc>
              </a:tr>
              <a:tr h="552061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K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N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E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I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E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cs-CZ" sz="2000" b="1"/>
                    </a:p>
                  </a:txBody>
                  <a:tcPr/>
                </a:tc>
              </a:tr>
              <a:tr h="552061">
                <a:tc gridSpan="12"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>
                    <a:lnR w="12700" cmpd="sng">
                      <a:noFill/>
                    </a:lnR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>
                    <a:lnR w="12700" cmpd="sng">
                      <a:noFill/>
                    </a:lnR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>
                    <a:lnR w="12700" cmpd="sng">
                      <a:noFill/>
                    </a:lnR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>
                    <a:lnR w="12700" cmpd="sng">
                      <a:noFill/>
                    </a:lnR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>
                    <a:lnR w="12700" cmpd="sng">
                      <a:noFill/>
                    </a:lnR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>
                    <a:lnR w="12700" cmpd="sng">
                      <a:noFill/>
                    </a:lnR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>
                    <a:lnR w="12700" cmpd="sng">
                      <a:noFill/>
                    </a:lnR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>
                    <a:lnR w="12700" cmpd="sng">
                      <a:noFill/>
                    </a:lnR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>
                    <a:lnR w="12700" cmpd="sng">
                      <a:noFill/>
                    </a:lnR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>
                    <a:lnR w="12700" cmpd="sng">
                      <a:noFill/>
                    </a:lnR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>
                    <a:lnR w="12700" cmpd="sng">
                      <a:noFill/>
                    </a:lnR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/>
                </a:tc>
              </a:tr>
              <a:tr h="552061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A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R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E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T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S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I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M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R</a:t>
                      </a:r>
                      <a:endParaRPr lang="cs-CZ" sz="2000" b="1" dirty="0"/>
                    </a:p>
                  </a:txBody>
                  <a:tcPr/>
                </a:tc>
              </a:tr>
              <a:tr h="552061">
                <a:tc gridSpan="12"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2000" b="1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cs-CZ" sz="2000" b="1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cs-CZ" sz="2000" b="1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cs-CZ" sz="2000" b="1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cs-CZ" sz="2000" b="1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cs-CZ" sz="2000" b="1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cs-CZ" sz="2000" b="1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cs-CZ" sz="2000" b="1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cs-CZ" sz="2000" b="1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B w="12700" cmpd="sng">
                      <a:noFill/>
                    </a:lnB>
                  </a:tcPr>
                </a:tc>
              </a:tr>
              <a:tr h="552061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B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D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Z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R</a:t>
                      </a:r>
                      <a:endParaRPr lang="cs-CZ" sz="2000" b="1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2000" b="1"/>
                    </a:p>
                  </a:txBody>
                  <a:tcPr>
                    <a:lnR w="12700" cmpd="sng">
                      <a:noFill/>
                    </a:lnR>
                    <a:lnT w="12700" cmpd="sng">
                      <a:noFill/>
                    </a:lnT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01976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LÖSUNG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13506048"/>
              </p:ext>
            </p:extLst>
          </p:nvPr>
        </p:nvGraphicFramePr>
        <p:xfrm>
          <a:off x="755582" y="1484787"/>
          <a:ext cx="7920874" cy="496854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298"/>
                <a:gridCol w="609298"/>
                <a:gridCol w="609298"/>
                <a:gridCol w="609298"/>
                <a:gridCol w="609298"/>
                <a:gridCol w="609298"/>
                <a:gridCol w="609298"/>
                <a:gridCol w="609298"/>
                <a:gridCol w="609298"/>
                <a:gridCol w="609298"/>
                <a:gridCol w="609298"/>
                <a:gridCol w="609298"/>
                <a:gridCol w="609298"/>
              </a:tblGrid>
              <a:tr h="552061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W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O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H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N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Z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I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M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M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E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R</a:t>
                      </a:r>
                      <a:endParaRPr lang="cs-CZ" sz="2000" b="1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/>
                </a:tc>
                <a:tc rowSpan="6"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</a:tcPr>
                </a:tc>
              </a:tr>
              <a:tr h="552061">
                <a:tc gridSpan="12"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2000" b="1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cs-CZ" sz="2000" b="1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cs-CZ" sz="2000" b="1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cs-CZ" sz="2000" b="1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cs-CZ" sz="2000" b="1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cs-CZ" sz="2000" b="1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cs-CZ" sz="2000" b="1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cs-CZ" sz="2000" b="1"/>
                    </a:p>
                  </a:txBody>
                  <a:tcPr/>
                </a:tc>
              </a:tr>
              <a:tr h="552061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S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C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H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L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A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F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Z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I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M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M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E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R</a:t>
                      </a:r>
                      <a:endParaRPr lang="cs-CZ" sz="2000" b="1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cs-CZ" sz="2000" b="1"/>
                    </a:p>
                  </a:txBody>
                  <a:tcPr/>
                </a:tc>
              </a:tr>
              <a:tr h="552061">
                <a:tc gridSpan="12"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2000" b="1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cs-CZ" sz="2000" b="1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cs-CZ" sz="2000" b="1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cs-CZ" sz="2000" b="1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>
                    <a:lnR w="12700" cmpd="sng">
                      <a:noFill/>
                    </a:lnR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>
                    <a:lnR w="12700" cmpd="sng">
                      <a:noFill/>
                    </a:lnR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>
                    <a:lnR w="12700" cmpd="sng">
                      <a:noFill/>
                    </a:lnR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>
                    <a:lnR w="12700" cmpd="sng">
                      <a:noFill/>
                    </a:lnR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>
                    <a:lnR w="12700" cmpd="sng">
                      <a:noFill/>
                    </a:lnR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>
                    <a:lnR w="12700" cmpd="sng">
                      <a:noFill/>
                    </a:lnR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>
                    <a:lnR w="12700" cmpd="sng">
                      <a:noFill/>
                    </a:lnR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cs-CZ" sz="2000" b="1"/>
                    </a:p>
                  </a:txBody>
                  <a:tcPr/>
                </a:tc>
              </a:tr>
              <a:tr h="552061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K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I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N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D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E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R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Z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I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M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M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E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R</a:t>
                      </a:r>
                      <a:endParaRPr lang="cs-CZ" sz="2000" b="1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cs-CZ" sz="2000" b="1"/>
                    </a:p>
                  </a:txBody>
                  <a:tcPr/>
                </a:tc>
              </a:tr>
              <a:tr h="552061">
                <a:tc gridSpan="12"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>
                    <a:lnR w="12700" cmpd="sng">
                      <a:noFill/>
                    </a:lnR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>
                    <a:lnR w="12700" cmpd="sng">
                      <a:noFill/>
                    </a:lnR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>
                    <a:lnR w="12700" cmpd="sng">
                      <a:noFill/>
                    </a:lnR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>
                    <a:lnR w="12700" cmpd="sng">
                      <a:noFill/>
                    </a:lnR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>
                    <a:lnR w="12700" cmpd="sng">
                      <a:noFill/>
                    </a:lnR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>
                    <a:lnR w="12700" cmpd="sng">
                      <a:noFill/>
                    </a:lnR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>
                    <a:lnR w="12700" cmpd="sng">
                      <a:noFill/>
                    </a:lnR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>
                    <a:lnR w="12700" cmpd="sng">
                      <a:noFill/>
                    </a:lnR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>
                    <a:lnR w="12700" cmpd="sng">
                      <a:noFill/>
                    </a:lnR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>
                    <a:lnR w="12700" cmpd="sng">
                      <a:noFill/>
                    </a:lnR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>
                    <a:lnR w="12700" cmpd="sng">
                      <a:noFill/>
                    </a:lnR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/>
                </a:tc>
              </a:tr>
              <a:tr h="552061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A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R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B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E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I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T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S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Z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I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M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M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E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R</a:t>
                      </a:r>
                      <a:endParaRPr lang="cs-CZ" sz="2000" b="1" dirty="0"/>
                    </a:p>
                  </a:txBody>
                  <a:tcPr/>
                </a:tc>
              </a:tr>
              <a:tr h="552061">
                <a:tc gridSpan="12"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2000" b="1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cs-CZ" sz="2000" b="1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cs-CZ" sz="2000" b="1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cs-CZ" sz="2000" b="1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cs-CZ" sz="2000" b="1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cs-CZ" sz="2000" b="1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cs-CZ" sz="2000" b="1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cs-CZ" sz="2000" b="1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cs-CZ" sz="2000" b="1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B w="12700" cmpd="sng">
                      <a:noFill/>
                    </a:lnB>
                  </a:tcPr>
                </a:tc>
              </a:tr>
              <a:tr h="552061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B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A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D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E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Z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I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M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M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E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/>
                        <a:t>R</a:t>
                      </a:r>
                      <a:endParaRPr lang="cs-CZ" sz="2000" b="1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sz="2000" b="1"/>
                    </a:p>
                  </a:txBody>
                  <a:tcPr>
                    <a:lnR w="12700" cmpd="sng">
                      <a:noFill/>
                    </a:lnR>
                    <a:lnT w="12700" cmpd="sng">
                      <a:noFill/>
                    </a:lnT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cs-CZ" sz="2000" b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31826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6">
                <a:lumMod val="7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  <a:cs typeface="Aharoni" panose="02010803020104030203" pitchFamily="2" charset="-79"/>
              </a:rPr>
              <a:t>Benennt</a:t>
            </a:r>
            <a:r>
              <a:rPr lang="cs-CZ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  <a:cs typeface="Aharoni" panose="02010803020104030203" pitchFamily="2" charset="-79"/>
              </a:rPr>
              <a:t> </a:t>
            </a:r>
            <a:r>
              <a:rPr lang="cs-CZ" sz="5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  <a:cs typeface="Aharoni" panose="02010803020104030203" pitchFamily="2" charset="-79"/>
              </a:rPr>
              <a:t>diese</a:t>
            </a:r>
            <a:r>
              <a:rPr lang="cs-CZ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  <a:cs typeface="Aharoni" panose="02010803020104030203" pitchFamily="2" charset="-79"/>
              </a:rPr>
              <a:t> </a:t>
            </a:r>
            <a:r>
              <a:rPr lang="cs-CZ" sz="5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ESSENCE" panose="02000000000000000000" pitchFamily="2" charset="0"/>
                <a:cs typeface="Aharoni" panose="02010803020104030203" pitchFamily="2" charset="-79"/>
              </a:rPr>
              <a:t>Möbelstücke</a:t>
            </a:r>
            <a:endParaRPr lang="cs-CZ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ESSENCE" panose="02000000000000000000" pitchFamily="2" charset="0"/>
              <a:cs typeface="Aharoni" panose="02010803020104030203" pitchFamily="2" charset="-79"/>
            </a:endParaRPr>
          </a:p>
        </p:txBody>
      </p:sp>
      <p:pic>
        <p:nvPicPr>
          <p:cNvPr id="1026" name="Picture 2" descr="C:\Users\Petr\AppData\Local\Microsoft\Windows\Temporary Internet Files\Content.IE5\X1HLI1P3\MC900434856[1].p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118" y="1647342"/>
            <a:ext cx="2285714" cy="2285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Petr\AppData\Local\Microsoft\Windows\Temporary Internet Files\Content.IE5\RJE6CSSA\MC90030151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556792"/>
            <a:ext cx="2969060" cy="2231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Petr\AppData\Local\Microsoft\Windows\Temporary Internet Files\Content.IE5\1SMS3LS0\MC90028641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4081566"/>
            <a:ext cx="4248472" cy="2044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Petr\AppData\Local\Microsoft\Windows\Temporary Internet Files\Content.IE5\C3SVOU3Y\MC900370786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7075" y="3573016"/>
            <a:ext cx="2088232" cy="2347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3931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gradFill>
            <a:gsLst>
              <a:gs pos="0">
                <a:srgbClr val="FFC000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6">
                  <a:lumMod val="75000"/>
                </a:schemeClr>
              </a:gs>
            </a:gsLst>
            <a:lin ang="5400000" scaled="0"/>
          </a:gradFill>
        </p:spPr>
        <p:txBody>
          <a:bodyPr/>
          <a:lstStyle/>
          <a:p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Lösung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62880" y="1927373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der </a:t>
            </a:r>
            <a:r>
              <a:rPr lang="cs-CZ" sz="4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Stuhl</a:t>
            </a:r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(židle)</a:t>
            </a:r>
          </a:p>
          <a:p>
            <a:pPr marL="0" indent="0">
              <a:buNone/>
            </a:pPr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der </a:t>
            </a:r>
            <a:r>
              <a:rPr lang="cs-CZ" sz="4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Tisch</a:t>
            </a:r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(stůl)</a:t>
            </a:r>
          </a:p>
          <a:p>
            <a:pPr marL="0" indent="0">
              <a:buNone/>
            </a:pPr>
            <a:r>
              <a:rPr lang="cs-CZ" sz="4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</a:t>
            </a:r>
            <a:r>
              <a:rPr lang="cs-CZ" sz="4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ie</a:t>
            </a:r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4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Couch</a:t>
            </a:r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(gauč)  </a:t>
            </a:r>
          </a:p>
          <a:p>
            <a:pPr marL="0" indent="0">
              <a:buNone/>
            </a:pPr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 </a:t>
            </a:r>
            <a:r>
              <a:rPr lang="cs-CZ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Sofa </a:t>
            </a:r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(pohovka) </a:t>
            </a:r>
          </a:p>
          <a:p>
            <a:pPr marL="0" indent="0">
              <a:buNone/>
            </a:pPr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der </a:t>
            </a:r>
            <a:r>
              <a:rPr lang="cs-CZ" sz="4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Sessel</a:t>
            </a:r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(křeslo)</a:t>
            </a:r>
          </a:p>
          <a:p>
            <a:endParaRPr lang="cs-CZ" dirty="0"/>
          </a:p>
        </p:txBody>
      </p:sp>
      <p:pic>
        <p:nvPicPr>
          <p:cNvPr id="2050" name="Picture 2" descr="C:\Users\Petr\AppData\Local\Microsoft\Windows\Temporary Internet Files\Content.IE5\1SMS3LS0\MC90028641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2484" y="3573016"/>
            <a:ext cx="2422795" cy="1165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Petr\AppData\Local\Microsoft\Windows\Temporary Internet Files\Content.IE5\X1HLI1P3\MC900434856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8477" y="1820628"/>
            <a:ext cx="1944216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Petr\AppData\Local\Microsoft\Windows\Temporary Internet Files\Content.IE5\RJE6CSSA\MC90030151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6197" y="1556792"/>
            <a:ext cx="1960948" cy="1473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5" descr="C:\Users\Petr\AppData\Local\Microsoft\Windows\Temporary Internet Files\Content.IE5\C3SVOU3Y\MC900370786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6484" y="4437112"/>
            <a:ext cx="1656184" cy="1862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1844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</p:spPr>
        <p:txBody>
          <a:bodyPr/>
          <a:lstStyle/>
          <a:p>
            <a:r>
              <a:rPr lang="cs-CZ" alt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Zdroje obrázků</a:t>
            </a:r>
          </a:p>
        </p:txBody>
      </p:sp>
      <p:sp>
        <p:nvSpPr>
          <p:cNvPr id="27651" name="Rectangle 3"/>
          <p:cNvSpPr>
            <a:spLocks noGrp="1"/>
          </p:cNvSpPr>
          <p:nvPr>
            <p:ph type="body" idx="1"/>
          </p:nvPr>
        </p:nvSpPr>
        <p:spPr>
          <a:xfrm>
            <a:off x="457200" y="2215405"/>
            <a:ext cx="8229600" cy="2581747"/>
          </a:xfrm>
        </p:spPr>
        <p:txBody>
          <a:bodyPr/>
          <a:lstStyle/>
          <a:p>
            <a:r>
              <a:rPr lang="cs-CZ" altLang="cs-CZ" dirty="0" smtClean="0">
                <a:latin typeface="Arial" charset="0"/>
              </a:rPr>
              <a:t>ilustrace aplikace Microsoft PowerPoint (vč. obrázků z webu Office.com)</a:t>
            </a:r>
          </a:p>
        </p:txBody>
      </p:sp>
    </p:spTree>
    <p:extLst>
      <p:ext uri="{BB962C8B-B14F-4D97-AF65-F5344CB8AC3E}">
        <p14:creationId xmlns:p14="http://schemas.microsoft.com/office/powerpoint/2010/main" val="16954280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476250"/>
            <a:ext cx="7918450" cy="1955800"/>
          </a:xfrm>
          <a:solidFill>
            <a:schemeClr val="bg1"/>
          </a:solidFill>
        </p:spPr>
        <p:txBody>
          <a:bodyPr/>
          <a:lstStyle/>
          <a:p>
            <a:pPr defTabSz="914400"/>
            <a:r>
              <a:rPr lang="cs-CZ" altLang="cs-CZ" b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Shrnutí práce s materiálem,</a:t>
            </a:r>
            <a:br>
              <a:rPr lang="cs-CZ" altLang="cs-CZ" b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</a:br>
            <a:r>
              <a:rPr lang="cs-CZ" altLang="cs-CZ" b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užití v hodině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880444"/>
            <a:ext cx="8078788" cy="3644900"/>
          </a:xfrm>
          <a:solidFill>
            <a:schemeClr val="bg1"/>
          </a:solidFill>
        </p:spPr>
        <p:txBody>
          <a:bodyPr/>
          <a:lstStyle/>
          <a:p>
            <a:pPr defTabSz="914400"/>
            <a:r>
              <a:rPr lang="cs-CZ" altLang="cs-CZ" sz="3600" dirty="0" smtClean="0"/>
              <a:t>Žákům se s učebním materiálem pracovalo snadno, </a:t>
            </a:r>
            <a:r>
              <a:rPr lang="cs-CZ" altLang="cs-CZ" sz="3600" dirty="0" smtClean="0"/>
              <a:t>dané úlohy vypracovali rychle</a:t>
            </a:r>
            <a:r>
              <a:rPr lang="cs-CZ" altLang="cs-CZ" sz="3600" dirty="0" smtClean="0"/>
              <a:t>. Byli zaujati, </a:t>
            </a:r>
            <a:r>
              <a:rPr lang="cs-CZ" altLang="cs-CZ" sz="3600" dirty="0" smtClean="0"/>
              <a:t>hodina se jim líbila.</a:t>
            </a:r>
            <a:endParaRPr lang="cs-CZ" altLang="cs-CZ" dirty="0" smtClean="0"/>
          </a:p>
        </p:txBody>
      </p:sp>
    </p:spTree>
    <p:extLst>
      <p:ext uri="{BB962C8B-B14F-4D97-AF65-F5344CB8AC3E}">
        <p14:creationId xmlns:p14="http://schemas.microsoft.com/office/powerpoint/2010/main" val="2608521581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3_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4_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</TotalTime>
  <Words>431</Words>
  <Application>Microsoft Office PowerPoint</Application>
  <PresentationFormat>Předvádění na obrazovce (4:3)</PresentationFormat>
  <Paragraphs>296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5</vt:i4>
      </vt:variant>
      <vt:variant>
        <vt:lpstr>Nadpisy snímků</vt:lpstr>
      </vt:variant>
      <vt:variant>
        <vt:i4>10</vt:i4>
      </vt:variant>
    </vt:vector>
  </HeadingPairs>
  <TitlesOfParts>
    <vt:vector size="15" baseType="lpstr">
      <vt:lpstr>Motiv sady Office</vt:lpstr>
      <vt:lpstr>3_Motiv sady Office</vt:lpstr>
      <vt:lpstr>1_Motiv sady Office</vt:lpstr>
      <vt:lpstr>2_Motiv sady Office</vt:lpstr>
      <vt:lpstr>4_Motiv sady Office</vt:lpstr>
      <vt:lpstr>Prezentace aplikace PowerPoint</vt:lpstr>
      <vt:lpstr>Anotace a metodika</vt:lpstr>
      <vt:lpstr>Sucht 9 Wörter</vt:lpstr>
      <vt:lpstr>LÖSUNG</vt:lpstr>
      <vt:lpstr>ERGÄNZT die Buchstaben</vt:lpstr>
      <vt:lpstr>LÖSUNG</vt:lpstr>
      <vt:lpstr>Benennt diese Möbelstücke</vt:lpstr>
      <vt:lpstr>Lösung</vt:lpstr>
      <vt:lpstr>Zdroje obrázků</vt:lpstr>
      <vt:lpstr>Shrnutí práce s materiálem, užití v hodině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Petr</dc:creator>
  <cp:lastModifiedBy>Petr Plášil</cp:lastModifiedBy>
  <cp:revision>5</cp:revision>
  <dcterms:created xsi:type="dcterms:W3CDTF">2013-11-18T11:10:54Z</dcterms:created>
  <dcterms:modified xsi:type="dcterms:W3CDTF">2013-11-28T09:10:59Z</dcterms:modified>
</cp:coreProperties>
</file>