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  <p:sldMasterId id="2147483684" r:id="rId4"/>
  </p:sldMasterIdLst>
  <p:sldIdLst>
    <p:sldId id="265" r:id="rId5"/>
    <p:sldId id="266" r:id="rId6"/>
    <p:sldId id="259" r:id="rId7"/>
    <p:sldId id="257" r:id="rId8"/>
    <p:sldId id="260" r:id="rId9"/>
    <p:sldId id="258" r:id="rId10"/>
    <p:sldId id="262" r:id="rId11"/>
    <p:sldId id="261" r:id="rId12"/>
    <p:sldId id="264" r:id="rId13"/>
    <p:sldId id="263" r:id="rId14"/>
    <p:sldId id="26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512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18883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235718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476805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510052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392383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518823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393906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348580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454582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493776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941320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208264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269638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288860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723483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848520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560212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301282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821414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430831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333187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820606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815951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6712147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5812505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3594474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380399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0761109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0709569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9782714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338899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008174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91768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17000">
              <a:schemeClr val="accent1">
                <a:tint val="44500"/>
                <a:satMod val="160000"/>
              </a:schemeClr>
            </a:gs>
            <a:gs pos="78000">
              <a:schemeClr val="accent1">
                <a:tint val="23500"/>
                <a:satMod val="160000"/>
              </a:schemeClr>
            </a:gs>
            <a:gs pos="70000">
              <a:schemeClr val="accent1">
                <a:tint val="23500"/>
                <a:satMod val="160000"/>
              </a:schemeClr>
            </a:gs>
            <a:gs pos="42000">
              <a:schemeClr val="accent5">
                <a:lumMod val="40000"/>
                <a:lumOff val="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33624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17000">
              <a:schemeClr val="accent1">
                <a:tint val="44500"/>
                <a:satMod val="160000"/>
              </a:schemeClr>
            </a:gs>
            <a:gs pos="78000">
              <a:schemeClr val="accent1">
                <a:tint val="23500"/>
                <a:satMod val="160000"/>
              </a:schemeClr>
            </a:gs>
            <a:gs pos="70000">
              <a:schemeClr val="accent1">
                <a:tint val="23500"/>
                <a:satMod val="160000"/>
              </a:schemeClr>
            </a:gs>
            <a:gs pos="42000">
              <a:schemeClr val="accent5">
                <a:lumMod val="40000"/>
                <a:lumOff val="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44340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17000">
              <a:schemeClr val="accent1">
                <a:tint val="44500"/>
                <a:satMod val="160000"/>
              </a:schemeClr>
            </a:gs>
            <a:gs pos="78000">
              <a:schemeClr val="accent1">
                <a:tint val="23500"/>
                <a:satMod val="160000"/>
              </a:schemeClr>
            </a:gs>
            <a:gs pos="70000">
              <a:schemeClr val="accent1">
                <a:tint val="23500"/>
                <a:satMod val="160000"/>
              </a:schemeClr>
            </a:gs>
            <a:gs pos="42000">
              <a:schemeClr val="accent5">
                <a:lumMod val="40000"/>
                <a:lumOff val="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6171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76" name="Group 40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81436411"/>
              </p:ext>
            </p:extLst>
          </p:nvPr>
        </p:nvGraphicFramePr>
        <p:xfrm>
          <a:off x="539552" y="2636912"/>
          <a:ext cx="8229600" cy="3876675"/>
        </p:xfrm>
        <a:graphic>
          <a:graphicData uri="http://schemas.openxmlformats.org/drawingml/2006/table">
            <a:tbl>
              <a:tblPr/>
              <a:tblGrid>
                <a:gridCol w="1511300"/>
                <a:gridCol w="6718300"/>
              </a:tblGrid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imes New Roman" pitchFamily="18" charset="0"/>
                        </a:rPr>
                        <a:t>ZŠ. J. E. P</a:t>
                      </a:r>
                      <a:r>
                        <a:rPr kumimoji="0" lang="cs-CZ" alt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urkyně a Základní umělecká škola Libochovice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</a:rPr>
                        <a:t>Mgr. Venuše Plášilová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Název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VY_32_INOVACE_52_NJ_KREUZWORTRÄTSEL</a:t>
                      </a:r>
                      <a:endParaRPr kumimoji="0" lang="cs-CZ" altLang="cs-CZ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Téma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KREUZWORTRÄTSEL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CZ.1.07/1.04.00/21.2803</a:t>
                      </a:r>
                      <a:endParaRPr kumimoji="0" lang="cs-CZ" alt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</a:tbl>
          </a:graphicData>
        </a:graphic>
      </p:graphicFrame>
      <p:pic>
        <p:nvPicPr>
          <p:cNvPr id="14363" name="Obrázek 2"/>
          <p:cNvPicPr>
            <a:picLocks noGrp="1" noChangeAspect="1" noChangeArrowheads="1"/>
          </p:cNvPicPr>
          <p:nvPr>
            <p:ph type="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9750" y="188913"/>
            <a:ext cx="8137525" cy="1990725"/>
          </a:xfrm>
          <a:solidFill>
            <a:srgbClr val="FFFFFF"/>
          </a:solidFill>
        </p:spPr>
      </p:pic>
      <p:pic>
        <p:nvPicPr>
          <p:cNvPr id="14364" name="Obrázek 2"/>
          <p:cNvPicPr>
            <a:picLocks noGrp="1" noChangeAspect="1" noChangeArrowheads="1"/>
          </p:cNvPicPr>
          <p:nvPr>
            <p:ph type="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9750" y="404813"/>
            <a:ext cx="8137525" cy="1990725"/>
          </a:xfr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38974703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</p:spPr>
        <p:txBody>
          <a:bodyPr/>
          <a:lstStyle/>
          <a:p>
            <a:r>
              <a:rPr lang="cs-CZ" dirty="0" smtClean="0"/>
              <a:t>Anotace a metodika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Tento výukový materiál se orientuje na opakování slovní zásoby na téma : </a:t>
            </a:r>
            <a:r>
              <a:rPr lang="cs-CZ" dirty="0" err="1" smtClean="0"/>
              <a:t>Tiere</a:t>
            </a:r>
            <a:r>
              <a:rPr lang="cs-CZ" dirty="0" smtClean="0"/>
              <a:t>, </a:t>
            </a:r>
            <a:r>
              <a:rPr lang="cs-CZ" dirty="0" err="1" smtClean="0"/>
              <a:t>Schulfächer</a:t>
            </a:r>
            <a:r>
              <a:rPr lang="cs-CZ" dirty="0" smtClean="0"/>
              <a:t>, </a:t>
            </a:r>
            <a:r>
              <a:rPr lang="cs-CZ" dirty="0" err="1" smtClean="0"/>
              <a:t>Wohnen</a:t>
            </a:r>
            <a:r>
              <a:rPr lang="cs-CZ" dirty="0"/>
              <a:t> </a:t>
            </a:r>
            <a:r>
              <a:rPr lang="cs-CZ" dirty="0" smtClean="0"/>
              <a:t>a </a:t>
            </a:r>
            <a:r>
              <a:rPr lang="cs-CZ" dirty="0" err="1" smtClean="0"/>
              <a:t>Hobbys</a:t>
            </a:r>
            <a:r>
              <a:rPr lang="cs-CZ" dirty="0" smtClean="0"/>
              <a:t>.  Je vhodný pro 7. či 8. ročníky nebo je možné jej využít i v konverzačních hodinách v 9. ročnících (jako opakování).</a:t>
            </a:r>
          </a:p>
          <a:p>
            <a:endParaRPr lang="cs-CZ" dirty="0"/>
          </a:p>
          <a:p>
            <a:r>
              <a:rPr lang="cs-CZ" dirty="0" smtClean="0"/>
              <a:t>Učitel pouští žákům jednotlivé strany prezentace, žáci hledají určitý počet slov na dané téma. Řešení naleznou vždy na následujících stranách.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54771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/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Sucht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Tiere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71556797"/>
              </p:ext>
            </p:extLst>
          </p:nvPr>
        </p:nvGraphicFramePr>
        <p:xfrm>
          <a:off x="683568" y="1672208"/>
          <a:ext cx="7715200" cy="478112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964400"/>
                <a:gridCol w="964400"/>
                <a:gridCol w="964400"/>
                <a:gridCol w="964400"/>
                <a:gridCol w="964400"/>
                <a:gridCol w="964400"/>
                <a:gridCol w="964400"/>
                <a:gridCol w="964400"/>
              </a:tblGrid>
              <a:tr h="597641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K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A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T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Z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E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W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Q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R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97641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V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O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G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E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L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X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P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O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97641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Z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I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E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G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E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Y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F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P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97641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G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I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R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A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F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F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E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M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97641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H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U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H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N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A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Y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R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A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97641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S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X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H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U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N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D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D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U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97641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O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W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Q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I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T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Y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W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S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97641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S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C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H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L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A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N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G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E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55409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/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Lösung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80068512"/>
              </p:ext>
            </p:extLst>
          </p:nvPr>
        </p:nvGraphicFramePr>
        <p:xfrm>
          <a:off x="683568" y="1672208"/>
          <a:ext cx="7715200" cy="478112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964400"/>
                <a:gridCol w="964400"/>
                <a:gridCol w="964400"/>
                <a:gridCol w="964400"/>
                <a:gridCol w="964400"/>
                <a:gridCol w="964400"/>
                <a:gridCol w="964400"/>
                <a:gridCol w="964400"/>
              </a:tblGrid>
              <a:tr h="597641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K</a:t>
                      </a:r>
                      <a:endParaRPr lang="cs-CZ" sz="3200" b="1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A</a:t>
                      </a:r>
                      <a:endParaRPr lang="cs-CZ" sz="3200" b="1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T</a:t>
                      </a:r>
                      <a:endParaRPr lang="cs-CZ" sz="3200" b="1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Z</a:t>
                      </a:r>
                      <a:endParaRPr lang="cs-CZ" sz="3200" b="1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E</a:t>
                      </a:r>
                      <a:endParaRPr lang="cs-CZ" sz="3200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W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Q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R</a:t>
                      </a:r>
                      <a:endParaRPr lang="cs-CZ" sz="3200" b="1" dirty="0"/>
                    </a:p>
                  </a:txBody>
                  <a:tcPr/>
                </a:tc>
              </a:tr>
              <a:tr h="597641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V</a:t>
                      </a:r>
                      <a:endParaRPr lang="cs-CZ" sz="3200" b="1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O</a:t>
                      </a:r>
                      <a:endParaRPr lang="cs-CZ" sz="3200" b="1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G</a:t>
                      </a:r>
                      <a:endParaRPr lang="cs-CZ" sz="3200" b="1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E</a:t>
                      </a:r>
                      <a:endParaRPr lang="cs-CZ" sz="3200" b="1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L</a:t>
                      </a:r>
                      <a:endParaRPr lang="cs-CZ" sz="3200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X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P</a:t>
                      </a:r>
                      <a:endParaRPr lang="cs-CZ" sz="3200" b="1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O</a:t>
                      </a:r>
                      <a:endParaRPr lang="cs-CZ" sz="3200" b="1" dirty="0"/>
                    </a:p>
                  </a:txBody>
                  <a:tcPr/>
                </a:tc>
              </a:tr>
              <a:tr h="597641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Z</a:t>
                      </a:r>
                      <a:endParaRPr lang="cs-CZ" sz="32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I</a:t>
                      </a:r>
                      <a:endParaRPr lang="cs-CZ" sz="32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E</a:t>
                      </a:r>
                      <a:endParaRPr lang="cs-CZ" sz="32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G</a:t>
                      </a:r>
                      <a:endParaRPr lang="cs-CZ" sz="32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E</a:t>
                      </a:r>
                      <a:endParaRPr lang="cs-CZ" sz="3200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Y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F</a:t>
                      </a:r>
                      <a:endParaRPr lang="cs-CZ" sz="3200" b="1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P</a:t>
                      </a:r>
                      <a:endParaRPr lang="cs-CZ" sz="3200" b="1" dirty="0"/>
                    </a:p>
                  </a:txBody>
                  <a:tcPr/>
                </a:tc>
              </a:tr>
              <a:tr h="597641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G</a:t>
                      </a:r>
                      <a:endParaRPr lang="cs-CZ" sz="3200" b="1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I</a:t>
                      </a:r>
                      <a:endParaRPr lang="cs-CZ" sz="3200" b="1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R</a:t>
                      </a:r>
                      <a:endParaRPr lang="cs-CZ" sz="3200" b="1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A</a:t>
                      </a:r>
                      <a:endParaRPr lang="cs-CZ" sz="3200" b="1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F</a:t>
                      </a:r>
                      <a:endParaRPr lang="cs-CZ" sz="3200" b="1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F</a:t>
                      </a:r>
                      <a:endParaRPr lang="cs-CZ" sz="3200" b="1" dirty="0"/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E</a:t>
                      </a:r>
                      <a:endParaRPr lang="cs-CZ" sz="3200" b="1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M</a:t>
                      </a:r>
                      <a:endParaRPr lang="cs-CZ" sz="32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597641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H</a:t>
                      </a:r>
                      <a:endParaRPr lang="cs-CZ" sz="3200" b="1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U</a:t>
                      </a:r>
                      <a:endParaRPr lang="cs-CZ" sz="3200" b="1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H</a:t>
                      </a:r>
                      <a:endParaRPr lang="cs-CZ" sz="3200" b="1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N</a:t>
                      </a:r>
                      <a:endParaRPr lang="cs-CZ" sz="3200" b="1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A</a:t>
                      </a:r>
                      <a:endParaRPr lang="cs-CZ" sz="3200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Y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R</a:t>
                      </a:r>
                      <a:endParaRPr lang="cs-CZ" sz="3200" b="1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A</a:t>
                      </a:r>
                      <a:endParaRPr lang="cs-CZ" sz="32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597641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S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X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H</a:t>
                      </a:r>
                      <a:endParaRPr lang="cs-CZ" sz="3200" b="1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U</a:t>
                      </a:r>
                      <a:endParaRPr lang="cs-CZ" sz="3200" b="1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N</a:t>
                      </a:r>
                      <a:endParaRPr lang="cs-CZ" sz="3200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D</a:t>
                      </a:r>
                      <a:endParaRPr lang="cs-CZ" sz="3200" b="1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D</a:t>
                      </a:r>
                      <a:endParaRPr lang="cs-CZ" sz="3200" b="1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U</a:t>
                      </a:r>
                      <a:endParaRPr lang="cs-CZ" sz="32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597641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O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W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Q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I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T</a:t>
                      </a:r>
                      <a:endParaRPr lang="cs-CZ" sz="3200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Y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W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S</a:t>
                      </a:r>
                      <a:endParaRPr lang="cs-CZ" sz="32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597641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S</a:t>
                      </a:r>
                      <a:endParaRPr lang="cs-CZ" sz="3200" b="1" dirty="0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C</a:t>
                      </a:r>
                      <a:endParaRPr lang="cs-CZ" sz="3200" b="1" dirty="0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H</a:t>
                      </a:r>
                      <a:endParaRPr lang="cs-CZ" sz="3200" b="1" dirty="0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L</a:t>
                      </a:r>
                      <a:endParaRPr lang="cs-CZ" sz="3200" b="1" dirty="0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A</a:t>
                      </a:r>
                      <a:endParaRPr lang="cs-CZ" sz="3200" b="1" dirty="0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N</a:t>
                      </a:r>
                      <a:endParaRPr lang="cs-CZ" sz="3200" b="1" dirty="0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G</a:t>
                      </a:r>
                      <a:endParaRPr lang="cs-CZ" sz="3200" b="1" dirty="0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E</a:t>
                      </a:r>
                      <a:endParaRPr lang="cs-CZ" sz="3200" b="1" dirty="0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832158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/>
          <a:lstStyle/>
          <a:p>
            <a:r>
              <a:rPr lang="cs-CZ" b="1" dirty="0" err="1" smtClean="0"/>
              <a:t>Sucht</a:t>
            </a:r>
            <a:r>
              <a:rPr lang="cs-CZ" b="1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7</a:t>
            </a:r>
            <a:r>
              <a:rPr lang="cs-CZ" b="1" dirty="0" smtClean="0"/>
              <a:t> </a:t>
            </a:r>
            <a:r>
              <a:rPr lang="cs-CZ" b="1" dirty="0" err="1" smtClean="0"/>
              <a:t>Wörter</a:t>
            </a:r>
            <a:r>
              <a:rPr lang="cs-CZ" b="1" dirty="0" smtClean="0"/>
              <a:t> (</a:t>
            </a:r>
            <a:r>
              <a:rPr lang="cs-CZ" b="1" dirty="0" err="1" smtClean="0"/>
              <a:t>Wohnen</a:t>
            </a:r>
            <a:r>
              <a:rPr lang="cs-CZ" b="1" dirty="0" smtClean="0"/>
              <a:t>)</a:t>
            </a:r>
            <a:r>
              <a:rPr lang="cs-CZ" dirty="0" smtClean="0"/>
              <a:t> 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31539131"/>
              </p:ext>
            </p:extLst>
          </p:nvPr>
        </p:nvGraphicFramePr>
        <p:xfrm>
          <a:off x="683568" y="1556792"/>
          <a:ext cx="8075242" cy="478112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153606"/>
                <a:gridCol w="1153606"/>
                <a:gridCol w="1153606"/>
                <a:gridCol w="1153606"/>
                <a:gridCol w="1153606"/>
                <a:gridCol w="1153606"/>
                <a:gridCol w="1153606"/>
              </a:tblGrid>
              <a:tr h="683018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C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H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M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W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683018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U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H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L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Ö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683018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R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L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X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Q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W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B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683018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C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W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M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683018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K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M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B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D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L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M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683018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M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W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Q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R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683018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R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217704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/>
          <a:lstStyle/>
          <a:p>
            <a:r>
              <a:rPr lang="cs-CZ" dirty="0" err="1"/>
              <a:t>L</a:t>
            </a:r>
            <a:r>
              <a:rPr lang="cs-CZ" dirty="0" err="1" smtClean="0"/>
              <a:t>ösung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5710772"/>
              </p:ext>
            </p:extLst>
          </p:nvPr>
        </p:nvGraphicFramePr>
        <p:xfrm>
          <a:off x="683568" y="1556792"/>
          <a:ext cx="8075242" cy="478112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153606"/>
                <a:gridCol w="1153606"/>
                <a:gridCol w="1153606"/>
                <a:gridCol w="1153606"/>
                <a:gridCol w="1153606"/>
                <a:gridCol w="1153606"/>
                <a:gridCol w="1153606"/>
              </a:tblGrid>
              <a:tr h="683018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C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H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M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W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683018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U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H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L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Ö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683018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R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L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X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Q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W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B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683018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C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W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M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683018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K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M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B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D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L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M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683018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M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W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Q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R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683018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R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634868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/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Sucht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SCHULFÄCHER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41268091"/>
              </p:ext>
            </p:extLst>
          </p:nvPr>
        </p:nvGraphicFramePr>
        <p:xfrm>
          <a:off x="395536" y="1628800"/>
          <a:ext cx="8424936" cy="482453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53117"/>
                <a:gridCol w="1053117"/>
                <a:gridCol w="1053117"/>
                <a:gridCol w="1053117"/>
                <a:gridCol w="1053117"/>
                <a:gridCol w="1053117"/>
                <a:gridCol w="1053117"/>
                <a:gridCol w="1053117"/>
              </a:tblGrid>
              <a:tr h="689219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M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H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W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689219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U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W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Q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O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R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689219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C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H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M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O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689219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W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Q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C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X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R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689219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K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Y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K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X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689219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X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D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U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C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H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689219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L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C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H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7574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/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Lösung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23961665"/>
              </p:ext>
            </p:extLst>
          </p:nvPr>
        </p:nvGraphicFramePr>
        <p:xfrm>
          <a:off x="395536" y="1628800"/>
          <a:ext cx="8424936" cy="482453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53117"/>
                <a:gridCol w="1053117"/>
                <a:gridCol w="1053117"/>
                <a:gridCol w="1053117"/>
                <a:gridCol w="1053117"/>
                <a:gridCol w="1053117"/>
                <a:gridCol w="1053117"/>
                <a:gridCol w="1053117"/>
              </a:tblGrid>
              <a:tr h="689219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M</a:t>
                      </a:r>
                      <a:endParaRPr lang="cs-CZ" sz="2400" b="1" dirty="0"/>
                    </a:p>
                  </a:txBody>
                  <a:tcP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A</a:t>
                      </a:r>
                      <a:endParaRPr lang="cs-CZ" sz="2400" b="1" dirty="0"/>
                    </a:p>
                  </a:txBody>
                  <a:tcP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T</a:t>
                      </a:r>
                      <a:endParaRPr lang="cs-CZ" sz="2400" b="1" dirty="0"/>
                    </a:p>
                  </a:txBody>
                  <a:tcP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H</a:t>
                      </a:r>
                      <a:endParaRPr lang="cs-CZ" sz="2400" b="1" dirty="0"/>
                    </a:p>
                  </a:txBody>
                  <a:tcP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E</a:t>
                      </a:r>
                      <a:endParaRPr lang="cs-CZ" sz="2400" b="1" dirty="0"/>
                    </a:p>
                  </a:txBody>
                  <a:tcP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W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E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S</a:t>
                      </a:r>
                      <a:endParaRPr lang="cs-CZ" sz="2400" b="1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  <a:tr h="689219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U</a:t>
                      </a:r>
                      <a:endParaRPr lang="cs-CZ" sz="24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W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T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Q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P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O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R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P</a:t>
                      </a:r>
                      <a:endParaRPr lang="cs-CZ" sz="2400" b="1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  <a:tr h="689219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S</a:t>
                      </a:r>
                      <a:endParaRPr lang="cs-CZ" sz="24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C</a:t>
                      </a:r>
                      <a:endParaRPr lang="cs-CZ" sz="2400" b="1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H</a:t>
                      </a:r>
                      <a:endParaRPr lang="cs-CZ" sz="2400" b="1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E</a:t>
                      </a:r>
                      <a:endParaRPr lang="cs-CZ" sz="2400" b="1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M</a:t>
                      </a:r>
                      <a:endParaRPr lang="cs-CZ" sz="2400" b="1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I</a:t>
                      </a:r>
                      <a:endParaRPr lang="cs-CZ" sz="2400" b="1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E</a:t>
                      </a:r>
                      <a:endParaRPr lang="cs-CZ" sz="2400" b="1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O</a:t>
                      </a:r>
                      <a:endParaRPr lang="cs-CZ" sz="2400" b="1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  <a:tr h="689219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I</a:t>
                      </a:r>
                      <a:endParaRPr lang="cs-CZ" sz="24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W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Q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V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C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X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A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R</a:t>
                      </a:r>
                      <a:endParaRPr lang="cs-CZ" sz="2400" b="1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  <a:tr h="689219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K</a:t>
                      </a:r>
                      <a:endParaRPr lang="cs-CZ" sz="24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F</a:t>
                      </a:r>
                      <a:endParaRPr lang="cs-CZ" sz="2400" b="1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Y</a:t>
                      </a:r>
                      <a:endParaRPr lang="cs-CZ" sz="2400" b="1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S</a:t>
                      </a:r>
                      <a:endParaRPr lang="cs-CZ" sz="2400" b="1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I</a:t>
                      </a:r>
                      <a:endParaRPr lang="cs-CZ" sz="2400" b="1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K</a:t>
                      </a:r>
                      <a:endParaRPr lang="cs-CZ" sz="2400" b="1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X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T</a:t>
                      </a:r>
                      <a:endParaRPr lang="cs-CZ" sz="2400" b="1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  <a:tr h="689219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X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D</a:t>
                      </a:r>
                      <a:endParaRPr lang="cs-CZ" sz="2400" b="1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E</a:t>
                      </a:r>
                      <a:endParaRPr lang="cs-CZ" sz="2400" b="1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U</a:t>
                      </a:r>
                      <a:endParaRPr lang="cs-CZ" sz="2400" b="1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T</a:t>
                      </a:r>
                      <a:endParaRPr lang="cs-CZ" sz="2400" b="1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S</a:t>
                      </a:r>
                      <a:endParaRPr lang="cs-CZ" sz="2400" b="1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C</a:t>
                      </a:r>
                      <a:endParaRPr lang="cs-CZ" sz="2400" b="1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H</a:t>
                      </a:r>
                      <a:endParaRPr lang="cs-CZ" sz="2400" b="1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</a:tr>
              <a:tr h="689219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E</a:t>
                      </a:r>
                      <a:endParaRPr lang="cs-CZ" sz="2400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N</a:t>
                      </a:r>
                      <a:endParaRPr lang="cs-CZ" sz="2400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G</a:t>
                      </a:r>
                      <a:endParaRPr lang="cs-CZ" sz="2400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L</a:t>
                      </a:r>
                      <a:endParaRPr lang="cs-CZ" sz="2400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I</a:t>
                      </a:r>
                      <a:endParaRPr lang="cs-CZ" sz="2400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S</a:t>
                      </a:r>
                      <a:endParaRPr lang="cs-CZ" sz="2400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C</a:t>
                      </a:r>
                      <a:endParaRPr lang="cs-CZ" sz="2400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H</a:t>
                      </a:r>
                      <a:endParaRPr lang="cs-CZ" sz="2400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180558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/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Sucht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Hobbys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43277601"/>
              </p:ext>
            </p:extLst>
          </p:nvPr>
        </p:nvGraphicFramePr>
        <p:xfrm>
          <a:off x="457200" y="1600200"/>
          <a:ext cx="8219256" cy="48531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27407"/>
                <a:gridCol w="1027407"/>
                <a:gridCol w="1027407"/>
                <a:gridCol w="1027407"/>
                <a:gridCol w="1027407"/>
                <a:gridCol w="1027407"/>
                <a:gridCol w="1027407"/>
                <a:gridCol w="1027407"/>
              </a:tblGrid>
              <a:tr h="606642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S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S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I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N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G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E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N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W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606642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P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K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O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C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H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E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N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T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606642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I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K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I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N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O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W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Q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A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606642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E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Q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L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E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S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E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N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N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606642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L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Q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X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Y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Q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J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Q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Z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606642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E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R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E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I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S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E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N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E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606642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N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L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A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U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F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E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N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N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606642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W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M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A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L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E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N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Q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W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502571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/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Lösung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88586065"/>
              </p:ext>
            </p:extLst>
          </p:nvPr>
        </p:nvGraphicFramePr>
        <p:xfrm>
          <a:off x="457200" y="1600200"/>
          <a:ext cx="8219256" cy="48531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27407"/>
                <a:gridCol w="1027407"/>
                <a:gridCol w="1027407"/>
                <a:gridCol w="1027407"/>
                <a:gridCol w="1027407"/>
                <a:gridCol w="1027407"/>
                <a:gridCol w="1027407"/>
                <a:gridCol w="1027407"/>
              </a:tblGrid>
              <a:tr h="606642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S</a:t>
                      </a:r>
                      <a:endParaRPr lang="cs-CZ" sz="28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S</a:t>
                      </a:r>
                      <a:endParaRPr lang="cs-CZ" sz="2800" b="1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I</a:t>
                      </a:r>
                      <a:endParaRPr lang="cs-CZ" sz="2800" b="1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N</a:t>
                      </a:r>
                      <a:endParaRPr lang="cs-CZ" sz="2800" b="1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G</a:t>
                      </a:r>
                      <a:endParaRPr lang="cs-CZ" sz="2800" b="1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E</a:t>
                      </a:r>
                      <a:endParaRPr lang="cs-CZ" sz="2800" b="1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N</a:t>
                      </a:r>
                      <a:endParaRPr lang="cs-CZ" sz="2800" b="1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W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606642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P</a:t>
                      </a:r>
                      <a:endParaRPr lang="cs-CZ" sz="28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K</a:t>
                      </a:r>
                      <a:endParaRPr lang="cs-CZ" sz="2800" b="1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O</a:t>
                      </a:r>
                      <a:endParaRPr lang="cs-CZ" sz="2800" b="1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C</a:t>
                      </a:r>
                      <a:endParaRPr lang="cs-CZ" sz="2800" b="1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H</a:t>
                      </a:r>
                      <a:endParaRPr lang="cs-CZ" sz="2800" b="1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E</a:t>
                      </a:r>
                      <a:endParaRPr lang="cs-CZ" sz="2800" b="1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N</a:t>
                      </a:r>
                      <a:endParaRPr lang="cs-CZ" sz="2800" b="1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T</a:t>
                      </a:r>
                      <a:endParaRPr lang="cs-CZ" sz="28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606642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I</a:t>
                      </a:r>
                      <a:endParaRPr lang="cs-CZ" sz="28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K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I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N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O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W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Q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A</a:t>
                      </a:r>
                      <a:endParaRPr lang="cs-CZ" sz="28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606642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E</a:t>
                      </a:r>
                      <a:endParaRPr lang="cs-CZ" sz="28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Q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L</a:t>
                      </a:r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E</a:t>
                      </a:r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S</a:t>
                      </a:r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E</a:t>
                      </a:r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N</a:t>
                      </a:r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N</a:t>
                      </a:r>
                      <a:endParaRPr lang="cs-CZ" sz="28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606642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L</a:t>
                      </a:r>
                      <a:endParaRPr lang="cs-CZ" sz="28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Q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X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Y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Q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J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Q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Z</a:t>
                      </a:r>
                      <a:endParaRPr lang="cs-CZ" sz="28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606642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E</a:t>
                      </a:r>
                      <a:endParaRPr lang="cs-CZ" sz="28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R</a:t>
                      </a:r>
                      <a:endParaRPr lang="cs-CZ" sz="2800" b="1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E</a:t>
                      </a:r>
                      <a:endParaRPr lang="cs-CZ" sz="2800" b="1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I</a:t>
                      </a:r>
                      <a:endParaRPr lang="cs-CZ" sz="2800" b="1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S</a:t>
                      </a:r>
                      <a:endParaRPr lang="cs-CZ" sz="2800" b="1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E</a:t>
                      </a:r>
                      <a:endParaRPr lang="cs-CZ" sz="2800" b="1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N</a:t>
                      </a:r>
                      <a:endParaRPr lang="cs-CZ" sz="2800" b="1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E</a:t>
                      </a:r>
                      <a:endParaRPr lang="cs-CZ" sz="28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606642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N</a:t>
                      </a:r>
                      <a:endParaRPr lang="cs-CZ" sz="28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L</a:t>
                      </a:r>
                      <a:endParaRPr lang="cs-CZ" sz="2800" b="1" dirty="0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A</a:t>
                      </a:r>
                      <a:endParaRPr lang="cs-CZ" sz="2800" b="1" dirty="0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U</a:t>
                      </a:r>
                      <a:endParaRPr lang="cs-CZ" sz="2800" b="1" dirty="0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F</a:t>
                      </a:r>
                      <a:endParaRPr lang="cs-CZ" sz="2800" b="1" dirty="0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E</a:t>
                      </a:r>
                      <a:endParaRPr lang="cs-CZ" sz="2800" b="1" dirty="0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N</a:t>
                      </a:r>
                      <a:endParaRPr lang="cs-CZ" sz="2800" b="1" dirty="0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N</a:t>
                      </a:r>
                      <a:endParaRPr lang="cs-CZ" sz="28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606642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W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M</a:t>
                      </a:r>
                      <a:endParaRPr lang="cs-CZ" sz="2800" b="1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A</a:t>
                      </a:r>
                      <a:endParaRPr lang="cs-CZ" sz="2800" b="1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L</a:t>
                      </a:r>
                      <a:endParaRPr lang="cs-CZ" sz="2800" b="1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E</a:t>
                      </a:r>
                      <a:endParaRPr lang="cs-CZ" sz="2800" b="1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N</a:t>
                      </a:r>
                      <a:endParaRPr lang="cs-CZ" sz="2800" b="1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Q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W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587224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476250"/>
            <a:ext cx="7918450" cy="1955800"/>
          </a:xfrm>
          <a:solidFill>
            <a:schemeClr val="bg1"/>
          </a:solidFill>
        </p:spPr>
        <p:txBody>
          <a:bodyPr/>
          <a:lstStyle/>
          <a:p>
            <a:pPr defTabSz="914400"/>
            <a:r>
              <a:rPr lang="cs-CZ" altLang="cs-CZ" b="1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Shrnutí práce s materiálem,</a:t>
            </a:r>
            <a:br>
              <a:rPr lang="cs-CZ" altLang="cs-CZ" b="1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</a:br>
            <a:r>
              <a:rPr lang="cs-CZ" altLang="cs-CZ" b="1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užití v hodině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2880444"/>
            <a:ext cx="8078788" cy="3644900"/>
          </a:xfrm>
        </p:spPr>
        <p:txBody>
          <a:bodyPr/>
          <a:lstStyle/>
          <a:p>
            <a:pPr defTabSz="914400"/>
            <a:r>
              <a:rPr lang="cs-CZ" altLang="cs-CZ" sz="3600" dirty="0" smtClean="0"/>
              <a:t>Žákům se s učebním materiálem dobře, zaujalo je to. </a:t>
            </a:r>
            <a:endParaRPr lang="cs-CZ" altLang="cs-CZ" dirty="0" smtClean="0"/>
          </a:p>
        </p:txBody>
      </p:sp>
    </p:spTree>
    <p:extLst>
      <p:ext uri="{BB962C8B-B14F-4D97-AF65-F5344CB8AC3E}">
        <p14:creationId xmlns:p14="http://schemas.microsoft.com/office/powerpoint/2010/main" val="83019696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3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</TotalTime>
  <Words>599</Words>
  <Application>Microsoft Office PowerPoint</Application>
  <PresentationFormat>Předvádění na obrazovce (4:3)</PresentationFormat>
  <Paragraphs>491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4</vt:i4>
      </vt:variant>
      <vt:variant>
        <vt:lpstr>Nadpisy snímků</vt:lpstr>
      </vt:variant>
      <vt:variant>
        <vt:i4>11</vt:i4>
      </vt:variant>
    </vt:vector>
  </HeadingPairs>
  <TitlesOfParts>
    <vt:vector size="15" baseType="lpstr">
      <vt:lpstr>Motiv sady Office</vt:lpstr>
      <vt:lpstr>1_Motiv sady Office</vt:lpstr>
      <vt:lpstr>2_Motiv sady Office</vt:lpstr>
      <vt:lpstr>3_Motiv sady Office</vt:lpstr>
      <vt:lpstr>Prezentace aplikace PowerPoint</vt:lpstr>
      <vt:lpstr>Anotace a metodika</vt:lpstr>
      <vt:lpstr>Sucht 10 Tiere</vt:lpstr>
      <vt:lpstr>Lösung</vt:lpstr>
      <vt:lpstr>Sucht 7 Wörter (Wohnen) </vt:lpstr>
      <vt:lpstr>Lösung</vt:lpstr>
      <vt:lpstr>Sucht 7 SCHULFÄCHER</vt:lpstr>
      <vt:lpstr>Lösung</vt:lpstr>
      <vt:lpstr>Sucht 8 Hobbys</vt:lpstr>
      <vt:lpstr>Lösung</vt:lpstr>
      <vt:lpstr>Shrnutí práce s materiálem, užití v hodině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Petr</dc:creator>
  <cp:lastModifiedBy>Petr Plášil</cp:lastModifiedBy>
  <cp:revision>7</cp:revision>
  <dcterms:created xsi:type="dcterms:W3CDTF">2013-11-18T08:50:52Z</dcterms:created>
  <dcterms:modified xsi:type="dcterms:W3CDTF">2013-11-28T19:35:27Z</dcterms:modified>
</cp:coreProperties>
</file>