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sldIdLst>
    <p:sldId id="267" r:id="rId6"/>
    <p:sldId id="268" r:id="rId7"/>
    <p:sldId id="257" r:id="rId8"/>
    <p:sldId id="263" r:id="rId9"/>
    <p:sldId id="270" r:id="rId10"/>
    <p:sldId id="271" r:id="rId11"/>
    <p:sldId id="266" r:id="rId12"/>
    <p:sldId id="265" r:id="rId13"/>
    <p:sldId id="260" r:id="rId14"/>
    <p:sldId id="261" r:id="rId15"/>
    <p:sldId id="269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2386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2270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510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15003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227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64101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6868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98485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4173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0183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9835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B387D9-0FF2-4287-B1DB-EDC5599F5073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35525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5D196D-6CBE-45AA-BE17-9C1174D5F16D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90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7AE56-DC36-4CDD-A7DB-54DC3EC3F609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605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853F0C-6D7B-43FB-B3CE-93CD772C920C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38361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42FF15-4CDF-47EB-801F-4B0A4058EE08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4995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BBE34B-7EAA-4F82-A934-D9BB2FC2BFA7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5555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95AFA8-E444-4E0D-9EE4-F2AA95B9AFBC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4812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2A86EC-3E3F-4A60-9202-825BEBD89004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6409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2C36EC-9C12-446D-99D5-28826CEBF508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3279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B8595F-D1A4-411C-B5D0-0C7D7CBD931B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32784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167F11-C802-44C0-8E97-48563E169B23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87825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B387D9-0FF2-4287-B1DB-EDC5599F5073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43827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5D196D-6CBE-45AA-BE17-9C1174D5F16D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18385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7AE56-DC36-4CDD-A7DB-54DC3EC3F609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389212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853F0C-6D7B-43FB-B3CE-93CD772C920C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37600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42FF15-4CDF-47EB-801F-4B0A4058EE08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1364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BBE34B-7EAA-4F82-A934-D9BB2FC2BFA7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25299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95AFA8-E444-4E0D-9EE4-F2AA95B9AFBC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7832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2A86EC-3E3F-4A60-9202-825BEBD89004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627010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2C36EC-9C12-446D-99D5-28826CEBF508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6289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B8595F-D1A4-411C-B5D0-0C7D7CBD931B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49668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167F11-C802-44C0-8E97-48563E169B23}" type="slidenum">
              <a:rPr lang="cs-CZ" alt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720073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7B80CA5-834C-4281-A542-EC6F9D498365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3BCC298-AFE8-4F24-AFCF-85252D709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3037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A605617-AA11-47ED-BD2B-C67E95F1460A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79AE5F4-1D2D-4180-8AC4-3C8B1B97FD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0162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7C50D42-9EC9-4C70-B6B6-5F2256732A92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9FCC7C5-07A6-44FE-A080-FADE9821F4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8497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6D99958-0283-4719-984E-7639C98B3262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A27D3E5-68FB-4176-AB3A-CCA6163CB6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64810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8B19C3E-FD5A-41F0-91A7-AC409B291322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641374B-2F39-42D9-BB96-597867B286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46918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DC15263-E99B-43A7-B95A-7C9A44CE4CED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F71BAD6-CF5B-4349-9B20-564E09329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6840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A09FE0F-B561-4E02-97D8-EB50F6F5D2FB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C958CDF-299F-461D-B5D8-75D7ABDCB3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0281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B84DE8-8F69-40ED-A2A0-A2F2FA35A7B0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821455F-B9D3-421D-AB81-957B461B1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37018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0BCB39E-46CF-4420-BF8E-D8CDB8A5019B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B21EC98-EDCD-4CE9-BAB7-9382720E1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33795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5A60365-9E06-4A19-9880-F136330A7ACD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FBBC037-A627-4604-B953-A563DE618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6770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6AA8D4E-CECC-4450-89E0-EB39D87658FE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3AC9D9D-56AF-4CD1-8BA7-0F63D1B30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930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F82FC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417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shade val="67500"/>
                <a:satMod val="115000"/>
              </a:schemeClr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112E112-6CAF-4188-8578-869A11AD12EE}" type="slidenum">
              <a:rPr lang="cs-CZ" alt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70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shade val="67500"/>
                <a:satMod val="115000"/>
              </a:schemeClr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112E112-6CAF-4188-8578-869A11AD12EE}" type="slidenum">
              <a:rPr lang="cs-CZ" alt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21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614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A98F099-D1DD-432F-8AB2-275AF65AAA44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8B95AEF-90A1-4604-8BE5-F6515FC847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998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056650"/>
              </p:ext>
            </p:extLst>
          </p:nvPr>
        </p:nvGraphicFramePr>
        <p:xfrm>
          <a:off x="539750" y="2636838"/>
          <a:ext cx="8229600" cy="4121150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53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9450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škola Libochovice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182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76211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VY_32_INOVACE_55_NJ_WIEDERHOLUNG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7920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WIEDERHOLUNG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9450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8457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8458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482109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altLang="cs-CZ" smtClean="0"/>
              <a:t>Anotace a metodika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745232" y="1816224"/>
            <a:ext cx="7643192" cy="4205064"/>
          </a:xfrm>
          <a:solidFill>
            <a:schemeClr val="bg1"/>
          </a:solidFill>
        </p:spPr>
        <p:txBody>
          <a:bodyPr/>
          <a:lstStyle/>
          <a:p>
            <a:pPr marL="0" indent="0" algn="just">
              <a:buFontTx/>
              <a:buNone/>
            </a:pPr>
            <a:r>
              <a:rPr lang="cs-CZ" altLang="cs-CZ" dirty="0" smtClean="0"/>
              <a:t>   </a:t>
            </a:r>
            <a:r>
              <a:rPr lang="cs-CZ" altLang="cs-CZ" sz="2800" dirty="0" smtClean="0"/>
              <a:t>Tento výukový materiál se orientuje na OPAKOVÁNÍ SLOVNÍ ZÁSOBY na téma číslovky, rodinní příslušníci a škola. </a:t>
            </a:r>
          </a:p>
          <a:p>
            <a:pPr marL="0" indent="0" algn="just">
              <a:buFontTx/>
              <a:buNone/>
            </a:pPr>
            <a:r>
              <a:rPr lang="cs-CZ" altLang="cs-CZ" sz="2800" dirty="0" smtClean="0"/>
              <a:t> </a:t>
            </a:r>
          </a:p>
          <a:p>
            <a:pPr marL="0" indent="0" algn="just">
              <a:buFontTx/>
              <a:buNone/>
            </a:pPr>
            <a:r>
              <a:rPr lang="cs-CZ" altLang="cs-CZ" sz="2800" dirty="0" smtClean="0"/>
              <a:t>Je vhodný pro</a:t>
            </a:r>
            <a:r>
              <a:rPr lang="cs-CZ" altLang="cs-CZ" sz="2800" b="1" dirty="0" smtClean="0"/>
              <a:t> 7. či 8. ročníky </a:t>
            </a:r>
            <a:r>
              <a:rPr lang="cs-CZ" altLang="cs-CZ" sz="2800" dirty="0" smtClean="0"/>
              <a:t>nebo je možné jej využít i v </a:t>
            </a:r>
            <a:r>
              <a:rPr lang="cs-CZ" altLang="cs-CZ" sz="2800" b="1" dirty="0" smtClean="0"/>
              <a:t>konverzačních hodinách</a:t>
            </a:r>
            <a:r>
              <a:rPr lang="cs-CZ" altLang="cs-CZ" sz="2800" dirty="0" smtClean="0"/>
              <a:t>.</a:t>
            </a:r>
          </a:p>
          <a:p>
            <a:pPr marL="0" indent="0" algn="just">
              <a:buFontTx/>
              <a:buNone/>
            </a:pPr>
            <a:r>
              <a:rPr lang="cs-CZ" altLang="cs-CZ" sz="2800" dirty="0" smtClean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212189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6779096" cy="1066130"/>
          </a:xfrm>
          <a:solidFill>
            <a:schemeClr val="tx2"/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Ergänzt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abelle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7272335"/>
              </p:ext>
            </p:extLst>
          </p:nvPr>
        </p:nvGraphicFramePr>
        <p:xfrm>
          <a:off x="1321296" y="1600200"/>
          <a:ext cx="6419056" cy="47091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674640"/>
                <a:gridCol w="3744416"/>
              </a:tblGrid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err="1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eins</a:t>
                      </a:r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devět</a:t>
                      </a:r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elf</a:t>
                      </a:r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dvanáct</a:t>
                      </a:r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err="1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zwanzig</a:t>
                      </a:r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596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7280" y="346646"/>
            <a:ext cx="6779096" cy="1066130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3523347"/>
              </p:ext>
            </p:extLst>
          </p:nvPr>
        </p:nvGraphicFramePr>
        <p:xfrm>
          <a:off x="1321296" y="1600200"/>
          <a:ext cx="6419056" cy="47091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674640"/>
                <a:gridCol w="3744416"/>
              </a:tblGrid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err="1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eins</a:t>
                      </a:r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jedna</a:t>
                      </a:r>
                      <a:endParaRPr lang="cs-CZ" sz="36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neun</a:t>
                      </a:r>
                      <a:endParaRPr lang="cs-CZ" sz="36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devět</a:t>
                      </a:r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elf</a:t>
                      </a:r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jedenáct</a:t>
                      </a:r>
                      <a:endParaRPr lang="cs-CZ" sz="36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zwölf</a:t>
                      </a:r>
                      <a:endParaRPr lang="cs-CZ" sz="36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dvanáct</a:t>
                      </a:r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err="1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zwanzig</a:t>
                      </a:r>
                      <a:endParaRPr lang="cs-CZ" sz="3600" b="1" kern="12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kern="1200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dvacet</a:t>
                      </a:r>
                      <a:endParaRPr lang="cs-CZ" sz="3600" b="1" kern="120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7372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Benenne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  <a:r>
              <a:rPr lang="cs-CZ" alt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diese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  <a:r>
              <a:rPr lang="cs-CZ" alt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Zahlen</a:t>
            </a:r>
            <a:endParaRPr lang="cs-CZ" alt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23555" name="Rectangle 3"/>
          <p:cNvSpPr>
            <a:spLocks noGrp="1"/>
          </p:cNvSpPr>
          <p:nvPr>
            <p:ph type="body" idx="1"/>
          </p:nvPr>
        </p:nvSpPr>
        <p:spPr>
          <a:xfrm>
            <a:off x="745232" y="1916832"/>
            <a:ext cx="7355160" cy="4608512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cs-CZ" altLang="cs-CZ" dirty="0" smtClean="0">
                <a:latin typeface="Arial" charset="0"/>
              </a:rPr>
              <a:t> </a:t>
            </a:r>
            <a:r>
              <a:rPr lang="cs-CZ" altLang="cs-CZ" sz="4000" b="1" dirty="0" smtClean="0">
                <a:latin typeface="Arial" charset="0"/>
              </a:rPr>
              <a:t>2 =</a:t>
            </a:r>
          </a:p>
          <a:p>
            <a:pPr marL="0" indent="0">
              <a:buNone/>
            </a:pPr>
            <a:r>
              <a:rPr lang="cs-CZ" altLang="cs-CZ" sz="4000" b="1" dirty="0">
                <a:latin typeface="Arial" charset="0"/>
              </a:rPr>
              <a:t> </a:t>
            </a:r>
            <a:r>
              <a:rPr lang="cs-CZ" altLang="cs-CZ" sz="4000" b="1" dirty="0" smtClean="0">
                <a:latin typeface="Arial" charset="0"/>
              </a:rPr>
              <a:t>4 =</a:t>
            </a:r>
          </a:p>
          <a:p>
            <a:pPr marL="0" indent="0">
              <a:buNone/>
            </a:pPr>
            <a:r>
              <a:rPr lang="cs-CZ" altLang="cs-CZ" sz="4000" b="1" dirty="0" smtClean="0">
                <a:latin typeface="Arial" charset="0"/>
              </a:rPr>
              <a:t> 5 =  </a:t>
            </a:r>
          </a:p>
          <a:p>
            <a:pPr marL="0" indent="0">
              <a:buNone/>
            </a:pPr>
            <a:r>
              <a:rPr lang="cs-CZ" altLang="cs-CZ" sz="4000" b="1" dirty="0">
                <a:latin typeface="Arial" charset="0"/>
              </a:rPr>
              <a:t> </a:t>
            </a:r>
            <a:r>
              <a:rPr lang="cs-CZ" altLang="cs-CZ" sz="4000" b="1" dirty="0" smtClean="0">
                <a:latin typeface="Arial" charset="0"/>
              </a:rPr>
              <a:t>7 = </a:t>
            </a:r>
          </a:p>
          <a:p>
            <a:pPr marL="0" indent="0">
              <a:buNone/>
            </a:pPr>
            <a:r>
              <a:rPr lang="cs-CZ" altLang="cs-CZ" sz="4000" b="1" dirty="0">
                <a:latin typeface="Arial" charset="0"/>
              </a:rPr>
              <a:t> </a:t>
            </a:r>
            <a:r>
              <a:rPr lang="cs-CZ" altLang="cs-CZ" sz="4000" b="1" dirty="0" smtClean="0">
                <a:latin typeface="Arial" charset="0"/>
              </a:rPr>
              <a:t>13 = </a:t>
            </a:r>
          </a:p>
          <a:p>
            <a:pPr marL="0" indent="0">
              <a:buNone/>
            </a:pPr>
            <a:r>
              <a:rPr lang="cs-CZ" altLang="cs-CZ" sz="4000" b="1" dirty="0">
                <a:latin typeface="Arial" charset="0"/>
              </a:rPr>
              <a:t> </a:t>
            </a:r>
            <a:r>
              <a:rPr lang="cs-CZ" altLang="cs-CZ" sz="4000" b="1" dirty="0" smtClean="0">
                <a:latin typeface="Arial" charset="0"/>
              </a:rPr>
              <a:t>19 =  </a:t>
            </a:r>
          </a:p>
        </p:txBody>
      </p:sp>
      <p:pic>
        <p:nvPicPr>
          <p:cNvPr id="2050" name="Picture 2" descr="C:\Users\Petr\AppData\Local\Microsoft\Windows\Temporary Internet Files\Content.IE5\1SMS3LS0\MC9003606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019" y="1412776"/>
            <a:ext cx="2788437" cy="275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9497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Lösung</a:t>
            </a:r>
            <a:endParaRPr lang="cs-CZ" alt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23555" name="Rectangle 3"/>
          <p:cNvSpPr>
            <a:spLocks noGrp="1"/>
          </p:cNvSpPr>
          <p:nvPr>
            <p:ph type="body" idx="1"/>
          </p:nvPr>
        </p:nvSpPr>
        <p:spPr>
          <a:xfrm>
            <a:off x="745232" y="1916832"/>
            <a:ext cx="7355160" cy="4608512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cs-CZ" altLang="cs-CZ" dirty="0" smtClean="0">
                <a:latin typeface="Arial" charset="0"/>
              </a:rPr>
              <a:t> </a:t>
            </a:r>
            <a:r>
              <a:rPr lang="cs-CZ" altLang="cs-CZ" sz="4000" b="1" dirty="0" smtClean="0">
                <a:latin typeface="Arial" charset="0"/>
              </a:rPr>
              <a:t>2 = </a:t>
            </a:r>
            <a:r>
              <a:rPr lang="cs-CZ" altLang="cs-CZ" sz="4000" b="1" dirty="0" err="1" smtClean="0">
                <a:latin typeface="Arial" charset="0"/>
              </a:rPr>
              <a:t>zwei</a:t>
            </a:r>
            <a:endParaRPr lang="cs-CZ" altLang="cs-CZ" sz="4000" b="1" dirty="0" smtClean="0">
              <a:latin typeface="Arial" charset="0"/>
            </a:endParaRPr>
          </a:p>
          <a:p>
            <a:pPr marL="0" indent="0">
              <a:buNone/>
            </a:pPr>
            <a:r>
              <a:rPr lang="cs-CZ" altLang="cs-CZ" sz="4000" b="1" dirty="0">
                <a:latin typeface="Arial" charset="0"/>
              </a:rPr>
              <a:t> </a:t>
            </a:r>
            <a:r>
              <a:rPr lang="cs-CZ" altLang="cs-CZ" sz="4000" b="1" dirty="0" smtClean="0">
                <a:latin typeface="Arial" charset="0"/>
              </a:rPr>
              <a:t>4 = </a:t>
            </a:r>
            <a:r>
              <a:rPr lang="cs-CZ" altLang="cs-CZ" sz="4000" b="1" dirty="0" err="1" smtClean="0">
                <a:latin typeface="Arial" charset="0"/>
              </a:rPr>
              <a:t>vier</a:t>
            </a:r>
            <a:endParaRPr lang="cs-CZ" altLang="cs-CZ" sz="4000" b="1" dirty="0" smtClean="0">
              <a:latin typeface="Arial" charset="0"/>
            </a:endParaRPr>
          </a:p>
          <a:p>
            <a:pPr marL="0" indent="0">
              <a:buNone/>
            </a:pPr>
            <a:r>
              <a:rPr lang="cs-CZ" altLang="cs-CZ" sz="4000" b="1" dirty="0" smtClean="0">
                <a:latin typeface="Arial" charset="0"/>
              </a:rPr>
              <a:t> 5 = </a:t>
            </a:r>
            <a:r>
              <a:rPr lang="cs-CZ" altLang="cs-CZ" sz="4000" b="1" dirty="0" err="1" smtClean="0">
                <a:latin typeface="Arial" charset="0"/>
              </a:rPr>
              <a:t>fünf</a:t>
            </a:r>
            <a:r>
              <a:rPr lang="cs-CZ" altLang="cs-CZ" sz="4000" b="1" dirty="0" smtClean="0">
                <a:latin typeface="Arial" charset="0"/>
              </a:rPr>
              <a:t> </a:t>
            </a:r>
          </a:p>
          <a:p>
            <a:pPr marL="0" indent="0">
              <a:buNone/>
            </a:pPr>
            <a:r>
              <a:rPr lang="cs-CZ" altLang="cs-CZ" sz="4000" b="1" dirty="0">
                <a:latin typeface="Arial" charset="0"/>
              </a:rPr>
              <a:t> </a:t>
            </a:r>
            <a:r>
              <a:rPr lang="cs-CZ" altLang="cs-CZ" sz="4000" b="1" dirty="0" smtClean="0">
                <a:latin typeface="Arial" charset="0"/>
              </a:rPr>
              <a:t>7 = </a:t>
            </a:r>
            <a:r>
              <a:rPr lang="cs-CZ" altLang="cs-CZ" sz="4000" b="1" dirty="0" err="1" smtClean="0">
                <a:latin typeface="Arial" charset="0"/>
              </a:rPr>
              <a:t>sieben</a:t>
            </a:r>
            <a:endParaRPr lang="cs-CZ" altLang="cs-CZ" sz="4000" b="1" dirty="0" smtClean="0">
              <a:latin typeface="Arial" charset="0"/>
            </a:endParaRPr>
          </a:p>
          <a:p>
            <a:pPr marL="0" indent="0">
              <a:buNone/>
            </a:pPr>
            <a:r>
              <a:rPr lang="cs-CZ" altLang="cs-CZ" sz="4000" b="1" dirty="0">
                <a:latin typeface="Arial" charset="0"/>
              </a:rPr>
              <a:t> </a:t>
            </a:r>
            <a:r>
              <a:rPr lang="cs-CZ" altLang="cs-CZ" sz="4000" b="1" dirty="0" smtClean="0">
                <a:latin typeface="Arial" charset="0"/>
              </a:rPr>
              <a:t>13 = </a:t>
            </a:r>
            <a:r>
              <a:rPr lang="cs-CZ" altLang="cs-CZ" sz="4000" b="1" dirty="0" err="1" smtClean="0">
                <a:latin typeface="Arial" charset="0"/>
              </a:rPr>
              <a:t>dreizehn</a:t>
            </a:r>
            <a:endParaRPr lang="cs-CZ" altLang="cs-CZ" sz="4000" b="1" dirty="0" smtClean="0">
              <a:latin typeface="Arial" charset="0"/>
            </a:endParaRPr>
          </a:p>
          <a:p>
            <a:pPr marL="0" indent="0">
              <a:buNone/>
            </a:pPr>
            <a:r>
              <a:rPr lang="cs-CZ" altLang="cs-CZ" sz="4000" b="1" dirty="0">
                <a:latin typeface="Arial" charset="0"/>
              </a:rPr>
              <a:t> </a:t>
            </a:r>
            <a:r>
              <a:rPr lang="cs-CZ" altLang="cs-CZ" sz="4000" b="1" dirty="0" smtClean="0">
                <a:latin typeface="Arial" charset="0"/>
              </a:rPr>
              <a:t>19 = </a:t>
            </a:r>
            <a:r>
              <a:rPr lang="cs-CZ" altLang="cs-CZ" sz="4000" b="1" dirty="0" err="1" smtClean="0">
                <a:latin typeface="Arial" charset="0"/>
              </a:rPr>
              <a:t>neunzehn</a:t>
            </a:r>
            <a:r>
              <a:rPr lang="cs-CZ" altLang="cs-CZ" sz="4000" b="1" dirty="0" smtClean="0">
                <a:latin typeface="Arial" charset="0"/>
              </a:rPr>
              <a:t> </a:t>
            </a:r>
          </a:p>
        </p:txBody>
      </p:sp>
      <p:pic>
        <p:nvPicPr>
          <p:cNvPr id="2050" name="Picture 2" descr="C:\Users\Petr\AppData\Local\Microsoft\Windows\Temporary Internet Files\Content.IE5\1SMS3LS0\MC9003606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019" y="1412776"/>
            <a:ext cx="2788437" cy="275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1949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82552" y="562670"/>
            <a:ext cx="4649688" cy="1066130"/>
          </a:xfrm>
          <a:solidFill>
            <a:schemeClr val="bg1"/>
          </a:soli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0" name="Picture 6" descr="C:\Users\Petr\AppData\Local\Microsoft\Windows\Temporary Internet Files\Content.IE5\IO5TLD3O\MC9003380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228" y="1412654"/>
            <a:ext cx="2929268" cy="3347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\AppData\Local\Microsoft\Windows\Temporary Internet Files\Content.IE5\9MMUY4EC\MC9003380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33614"/>
            <a:ext cx="2737903" cy="3207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179" y="3095953"/>
            <a:ext cx="2557941" cy="332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829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66528" y="260648"/>
            <a:ext cx="5626968" cy="922114"/>
          </a:xfrm>
          <a:solidFill>
            <a:schemeClr val="bg1"/>
          </a:soli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Großmutter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Oma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dirty="0" smtClean="0"/>
              <a:t>(babička)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4785395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der </a:t>
            </a:r>
            <a:r>
              <a:rPr lang="cs-CZ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Großvater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Opa</a:t>
            </a:r>
          </a:p>
          <a:p>
            <a:pPr marL="0" indent="0" algn="ctr">
              <a:buNone/>
            </a:pPr>
            <a:r>
              <a:rPr lang="cs-CZ" dirty="0" smtClean="0"/>
              <a:t>(děda)</a:t>
            </a:r>
            <a:endParaRPr lang="cs-CZ" dirty="0"/>
          </a:p>
        </p:txBody>
      </p:sp>
      <p:pic>
        <p:nvPicPr>
          <p:cNvPr id="1030" name="Picture 6" descr="C:\Users\Petr\AppData\Local\Microsoft\Windows\Temporary Internet Files\Content.IE5\IO5TLD3O\MC9003380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00027"/>
            <a:ext cx="2331429" cy="2664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\AppData\Local\Microsoft\Windows\Temporary Internet Files\Content.IE5\9MMUY4EC\MC9003380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00027"/>
            <a:ext cx="2089631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790" y="2421861"/>
            <a:ext cx="2155402" cy="2804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5517232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e</a:t>
            </a:r>
            <a:r>
              <a:rPr lang="cs-CZ" sz="2800" dirty="0" smtClean="0"/>
              <a:t>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Enkelkinder</a:t>
            </a:r>
            <a:r>
              <a:rPr lang="cs-CZ" sz="2800" dirty="0" smtClean="0"/>
              <a:t>  (vnoučata)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r </a:t>
            </a:r>
            <a:r>
              <a:rPr lang="cs-CZ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Enkel</a:t>
            </a:r>
            <a:r>
              <a:rPr lang="cs-CZ" sz="2800" dirty="0" smtClean="0"/>
              <a:t> (vnuk)  e </a:t>
            </a:r>
            <a:r>
              <a:rPr lang="cs-CZ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Enkelin</a:t>
            </a:r>
            <a:r>
              <a:rPr lang="cs-CZ" sz="2800" dirty="0" smtClean="0"/>
              <a:t> (vnučka)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22545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7280" y="346646"/>
            <a:ext cx="6779096" cy="1066130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dirty="0" err="1" smtClean="0"/>
              <a:t>Ergänzt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/>
              <a:t>T</a:t>
            </a:r>
            <a:r>
              <a:rPr lang="cs-CZ" dirty="0" err="1" smtClean="0"/>
              <a:t>abelle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4854043"/>
              </p:ext>
            </p:extLst>
          </p:nvPr>
        </p:nvGraphicFramePr>
        <p:xfrm>
          <a:off x="755576" y="2248274"/>
          <a:ext cx="7643192" cy="427707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3719716"/>
                <a:gridCol w="3923476"/>
              </a:tblGrid>
              <a:tr h="85541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Auf</a:t>
                      </a:r>
                      <a:r>
                        <a:rPr lang="cs-CZ" sz="36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36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Tschechisch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600" kern="12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Auf</a:t>
                      </a:r>
                      <a:r>
                        <a:rPr lang="cs-CZ" sz="3600" kern="1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3600" kern="12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Deutsch</a:t>
                      </a:r>
                      <a:endParaRPr lang="cs-CZ" sz="3600" b="1" kern="1200" dirty="0">
                        <a:solidFill>
                          <a:schemeClr val="lt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5541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škola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</a:tr>
              <a:tr h="855414"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aseline="0" dirty="0" smtClean="0"/>
                        <a:t> r </a:t>
                      </a:r>
                      <a:r>
                        <a:rPr lang="cs-CZ" sz="3600" baseline="0" dirty="0" err="1" smtClean="0"/>
                        <a:t>Lehrer</a:t>
                      </a:r>
                      <a:endParaRPr lang="cs-CZ" sz="3600" dirty="0"/>
                    </a:p>
                  </a:txBody>
                  <a:tcPr/>
                </a:tc>
              </a:tr>
              <a:tr h="85541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učitelka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</a:tr>
              <a:tr h="85541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 žák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Petr\AppData\Local\Microsoft\Windows\Temporary Internet Files\Content.IE5\1SMS3LS0\MC9004303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8640"/>
            <a:ext cx="1659384" cy="163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\AppData\Local\Microsoft\Windows\Temporary Internet Files\Content.IE5\C3SVOU3Y\MC9004361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283"/>
            <a:ext cx="1882775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54319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7280" y="346646"/>
            <a:ext cx="6779096" cy="1066130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9055170"/>
              </p:ext>
            </p:extLst>
          </p:nvPr>
        </p:nvGraphicFramePr>
        <p:xfrm>
          <a:off x="1043608" y="1672208"/>
          <a:ext cx="6984776" cy="470912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3466728"/>
                <a:gridCol w="3518048"/>
              </a:tblGrid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Auf</a:t>
                      </a:r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36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Tschechisch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600" b="1" kern="1200" dirty="0" err="1" smtClean="0">
                          <a:solidFill>
                            <a:schemeClr val="l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Auf</a:t>
                      </a:r>
                      <a:r>
                        <a:rPr lang="cs-CZ" sz="3600" b="1" kern="1200" dirty="0" smtClean="0">
                          <a:solidFill>
                            <a:schemeClr val="l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3600" b="1" kern="1200" dirty="0" err="1" smtClean="0">
                          <a:solidFill>
                            <a:schemeClr val="lt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Deutsch</a:t>
                      </a:r>
                      <a:endParaRPr lang="cs-CZ" sz="3600" b="1" kern="1200" dirty="0">
                        <a:solidFill>
                          <a:schemeClr val="lt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škola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aseline="0" dirty="0" smtClean="0"/>
                        <a:t> </a:t>
                      </a:r>
                      <a:r>
                        <a:rPr lang="cs-CZ" sz="36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Schule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 </a:t>
                      </a:r>
                      <a:r>
                        <a:rPr lang="cs-CZ" sz="36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učitel</a:t>
                      </a:r>
                      <a:r>
                        <a:rPr lang="cs-CZ" sz="360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aseline="0" dirty="0" smtClean="0"/>
                        <a:t> r </a:t>
                      </a:r>
                      <a:r>
                        <a:rPr lang="cs-CZ" sz="3600" baseline="0" dirty="0" err="1" smtClean="0"/>
                        <a:t>Lehrer</a:t>
                      </a:r>
                      <a:endParaRPr lang="cs-CZ" sz="3600" dirty="0"/>
                    </a:p>
                  </a:txBody>
                  <a:tcPr/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učitelka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 </a:t>
                      </a:r>
                      <a:r>
                        <a:rPr lang="cs-CZ" sz="36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kern="1200" dirty="0" err="1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Lehrerin</a:t>
                      </a:r>
                      <a:endParaRPr lang="cs-CZ" sz="3600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94182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 žák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kern="120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36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r </a:t>
                      </a:r>
                      <a:r>
                        <a:rPr lang="cs-CZ" sz="3600" kern="1200" dirty="0" err="1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Schüler</a:t>
                      </a:r>
                      <a:endParaRPr lang="cs-CZ" sz="3600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3419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3555" name="Rectangle 3"/>
          <p:cNvSpPr>
            <a:spLocks noGrp="1"/>
          </p:cNvSpPr>
          <p:nvPr>
            <p:ph type="body" idx="1"/>
          </p:nvPr>
        </p:nvSpPr>
        <p:spPr>
          <a:xfrm>
            <a:off x="457200" y="2216150"/>
            <a:ext cx="8229600" cy="2581275"/>
          </a:xfrm>
        </p:spPr>
        <p:txBody>
          <a:bodyPr/>
          <a:lstStyle/>
          <a:p>
            <a:r>
              <a:rPr lang="cs-CZ" altLang="cs-CZ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19494973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  <a:solidFill>
            <a:schemeClr val="bg1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879725"/>
            <a:ext cx="8078788" cy="3644900"/>
          </a:xfrm>
        </p:spPr>
        <p:txBody>
          <a:bodyPr/>
          <a:lstStyle/>
          <a:p>
            <a:r>
              <a:rPr lang="cs-CZ" altLang="cs-CZ" sz="3600" dirty="0" smtClean="0"/>
              <a:t>Žákům se s učebním materiálem pracovalo snadno, s řešením úkolů neměli problémy. 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32495934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239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Motiv sady Office</vt:lpstr>
      <vt:lpstr>1_Motiv sady Office</vt:lpstr>
      <vt:lpstr>Výchozí návrh</vt:lpstr>
      <vt:lpstr>1_Výchozí návrh</vt:lpstr>
      <vt:lpstr>2_Motiv sady Office</vt:lpstr>
      <vt:lpstr>Prezentace aplikace PowerPoint</vt:lpstr>
      <vt:lpstr>Anotace a metodika</vt:lpstr>
      <vt:lpstr>Ergänzt die Tabelle</vt:lpstr>
      <vt:lpstr>Lösung</vt:lpstr>
      <vt:lpstr>Benenne diese Zahlen</vt:lpstr>
      <vt:lpstr>Lösung</vt:lpstr>
      <vt:lpstr>Wer ist das?</vt:lpstr>
      <vt:lpstr>Lösung</vt:lpstr>
      <vt:lpstr>Ergänzt die Tabelle</vt:lpstr>
      <vt:lpstr>Lösung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9</cp:revision>
  <dcterms:created xsi:type="dcterms:W3CDTF">2013-11-25T12:49:59Z</dcterms:created>
  <dcterms:modified xsi:type="dcterms:W3CDTF">2013-11-28T19:42:13Z</dcterms:modified>
</cp:coreProperties>
</file>