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</p:sldMasterIdLst>
  <p:sldIdLst>
    <p:sldId id="264" r:id="rId5"/>
    <p:sldId id="265" r:id="rId6"/>
    <p:sldId id="260" r:id="rId7"/>
    <p:sldId id="261" r:id="rId8"/>
    <p:sldId id="262" r:id="rId9"/>
    <p:sldId id="263" r:id="rId10"/>
    <p:sldId id="257" r:id="rId11"/>
    <p:sldId id="258" r:id="rId12"/>
    <p:sldId id="259" r:id="rId13"/>
    <p:sldId id="266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512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90540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88873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03131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54726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168574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942965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677008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93643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430294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141446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008593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B387D9-0FF2-4287-B1DB-EDC5599F5073}" type="slidenum">
              <a:rPr lang="cs-CZ" alt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804501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5D196D-6CBE-45AA-BE17-9C1174D5F16D}" type="slidenum">
              <a:rPr lang="cs-CZ" alt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498480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D7AE56-DC36-4CDD-A7DB-54DC3EC3F609}" type="slidenum">
              <a:rPr lang="cs-CZ" alt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750318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853F0C-6D7B-43FB-B3CE-93CD772C920C}" type="slidenum">
              <a:rPr lang="cs-CZ" alt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049106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42FF15-4CDF-47EB-801F-4B0A4058EE08}" type="slidenum">
              <a:rPr lang="cs-CZ" alt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042325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BBE34B-7EAA-4F82-A934-D9BB2FC2BFA7}" type="slidenum">
              <a:rPr lang="cs-CZ" alt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06798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95AFA8-E444-4E0D-9EE4-F2AA95B9AFBC}" type="slidenum">
              <a:rPr lang="cs-CZ" alt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744996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2A86EC-3E3F-4A60-9202-825BEBD89004}" type="slidenum">
              <a:rPr lang="cs-CZ" alt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043456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2C36EC-9C12-446D-99D5-28826CEBF508}" type="slidenum">
              <a:rPr lang="cs-CZ" alt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429316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B8595F-D1A4-411C-B5D0-0C7D7CBD931B}" type="slidenum">
              <a:rPr lang="cs-CZ" alt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158207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167F11-C802-44C0-8E97-48563E169B23}" type="slidenum">
              <a:rPr lang="cs-CZ" alt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159328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77B80CA5-834C-4281-A542-EC6F9D498365}" type="datetimeFigureOut">
              <a:rPr lang="cs-CZ"/>
              <a:pPr>
                <a:defRPr/>
              </a:pPr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3BCC298-AFE8-4F24-AFCF-85252D7090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279900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AA605617-AA11-47ED-BD2B-C67E95F1460A}" type="datetimeFigureOut">
              <a:rPr lang="cs-CZ"/>
              <a:pPr>
                <a:defRPr/>
              </a:pPr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79AE5F4-1D2D-4180-8AC4-3C8B1B97FD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291606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7C50D42-9EC9-4C70-B6B6-5F2256732A92}" type="datetimeFigureOut">
              <a:rPr lang="cs-CZ"/>
              <a:pPr>
                <a:defRPr/>
              </a:pPr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C9FCC7C5-07A6-44FE-A080-FADE9821F4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298243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D6D99958-0283-4719-984E-7639C98B3262}" type="datetimeFigureOut">
              <a:rPr lang="cs-CZ"/>
              <a:pPr>
                <a:defRPr/>
              </a:pPr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2A27D3E5-68FB-4176-AB3A-CCA6163CB6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770369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8B19C3E-FD5A-41F0-91A7-AC409B291322}" type="datetimeFigureOut">
              <a:rPr lang="cs-CZ"/>
              <a:pPr>
                <a:defRPr/>
              </a:pPr>
              <a:t>28.11.2013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6641374B-2F39-42D9-BB96-597867B286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845107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DC15263-E99B-43A7-B95A-7C9A44CE4CED}" type="datetimeFigureOut">
              <a:rPr lang="cs-CZ"/>
              <a:pPr>
                <a:defRPr/>
              </a:pPr>
              <a:t>28.11.2013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6F71BAD6-CF5B-4349-9B20-564E09329F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414095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A09FE0F-B561-4E02-97D8-EB50F6F5D2FB}" type="datetimeFigureOut">
              <a:rPr lang="cs-CZ"/>
              <a:pPr>
                <a:defRPr/>
              </a:pPr>
              <a:t>28.11.2013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C958CDF-299F-461D-B5D8-75D7ABDCB3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474950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DB84DE8-8F69-40ED-A2A0-A2F2FA35A7B0}" type="datetimeFigureOut">
              <a:rPr lang="cs-CZ"/>
              <a:pPr>
                <a:defRPr/>
              </a:pPr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0821455F-B9D3-421D-AB81-957B461B1D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158434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0BCB39E-46CF-4420-BF8E-D8CDB8A5019B}" type="datetimeFigureOut">
              <a:rPr lang="cs-CZ"/>
              <a:pPr>
                <a:defRPr/>
              </a:pPr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8B21EC98-EDCD-4CE9-BAB7-9382720E19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8178202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5A60365-9E06-4A19-9880-F136330A7ACD}" type="datetimeFigureOut">
              <a:rPr lang="cs-CZ"/>
              <a:pPr>
                <a:defRPr/>
              </a:pPr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0FBBC037-A627-4604-B953-A563DE618A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465300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6AA8D4E-CECC-4450-89E0-EB39D87658FE}" type="datetimeFigureOut">
              <a:rPr lang="cs-CZ"/>
              <a:pPr>
                <a:defRPr/>
              </a:pPr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C3AC9D9D-56AF-4CD1-8BA7-0F63D1B306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17423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51569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F0"/>
            </a:gs>
            <a:gs pos="50000">
              <a:schemeClr val="accent1">
                <a:shade val="67500"/>
                <a:satMod val="115000"/>
              </a:schemeClr>
            </a:gs>
            <a:gs pos="100000">
              <a:schemeClr val="accent1">
                <a:shade val="100000"/>
                <a:satMod val="115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112E112-6CAF-4188-8578-869A11AD12EE}" type="slidenum">
              <a:rPr lang="cs-CZ" alt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33244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17000">
              <a:schemeClr val="accent1">
                <a:tint val="44500"/>
                <a:satMod val="160000"/>
              </a:schemeClr>
            </a:gs>
            <a:gs pos="78000">
              <a:schemeClr val="accent1">
                <a:tint val="23500"/>
                <a:satMod val="160000"/>
              </a:schemeClr>
            </a:gs>
            <a:gs pos="70000">
              <a:schemeClr val="accent1">
                <a:tint val="23500"/>
                <a:satMod val="160000"/>
              </a:schemeClr>
            </a:gs>
            <a:gs pos="42000">
              <a:schemeClr val="accent5">
                <a:lumMod val="40000"/>
                <a:lumOff val="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614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8A98F099-D1DD-432F-8AB2-275AF65AAA44}" type="datetimeFigureOut">
              <a:rPr lang="cs-CZ"/>
              <a:pPr>
                <a:defRPr/>
              </a:pPr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88B95AEF-90A1-4604-8BE5-F6515FC847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35118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6" name="Group 40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85646242"/>
              </p:ext>
            </p:extLst>
          </p:nvPr>
        </p:nvGraphicFramePr>
        <p:xfrm>
          <a:off x="539750" y="2636838"/>
          <a:ext cx="8229600" cy="4121150"/>
        </p:xfrm>
        <a:graphic>
          <a:graphicData uri="http://schemas.openxmlformats.org/drawingml/2006/table">
            <a:tbl>
              <a:tblPr/>
              <a:tblGrid>
                <a:gridCol w="1511300"/>
                <a:gridCol w="6718300"/>
              </a:tblGrid>
              <a:tr h="371532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945026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 školy</a:t>
                      </a: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imes New Roman" pitchFamily="18" charset="0"/>
                        </a:rPr>
                        <a:t>ZŠ. J. E. P</a:t>
                      </a: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urkyně a Základní umělecká škola Libochovice</a:t>
                      </a: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51824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</a:rPr>
                        <a:t>Mgr. Venuše Plášilová</a:t>
                      </a: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762117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</a:t>
                      </a: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VY_32_INOVACE_56_NJ_WIEDERHLUNGFRAGEN</a:t>
                      </a:r>
                      <a:endParaRPr kumimoji="0" lang="cs-CZ" alt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57920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WIEDERHOLUNG FRAGEN</a:t>
                      </a:r>
                      <a:endParaRPr kumimoji="0" lang="cs-CZ" altLang="cs-CZ" sz="3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945026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Číslo projektu</a:t>
                      </a: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CZ.1.07/1.04.00/21.2803</a:t>
                      </a:r>
                      <a:endParaRPr kumimoji="0" lang="cs-CZ" alt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  <p:pic>
        <p:nvPicPr>
          <p:cNvPr id="18457" name="Obrázek 2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188913"/>
            <a:ext cx="8137525" cy="1990725"/>
          </a:xfrm>
          <a:solidFill>
            <a:srgbClr val="FFFFFF"/>
          </a:solidFill>
        </p:spPr>
      </p:pic>
      <p:pic>
        <p:nvPicPr>
          <p:cNvPr id="18458" name="Obrázek 2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404813"/>
            <a:ext cx="8137525" cy="1990725"/>
          </a:xfr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42334731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cs-CZ" altLang="cs-CZ" smtClean="0"/>
              <a:t>Anotace a metodika</a:t>
            </a:r>
          </a:p>
        </p:txBody>
      </p:sp>
      <p:sp>
        <p:nvSpPr>
          <p:cNvPr id="19459" name="Zástupný symbol pro obsah 2"/>
          <p:cNvSpPr>
            <a:spLocks noGrp="1"/>
          </p:cNvSpPr>
          <p:nvPr>
            <p:ph idx="1"/>
          </p:nvPr>
        </p:nvSpPr>
        <p:spPr>
          <a:xfrm>
            <a:off x="745232" y="1816224"/>
            <a:ext cx="7643192" cy="4205064"/>
          </a:xfrm>
          <a:solidFill>
            <a:schemeClr val="bg1"/>
          </a:solidFill>
        </p:spPr>
        <p:txBody>
          <a:bodyPr/>
          <a:lstStyle/>
          <a:p>
            <a:pPr marL="0" indent="0" algn="just">
              <a:buFontTx/>
              <a:buNone/>
            </a:pPr>
            <a:r>
              <a:rPr lang="cs-CZ" altLang="cs-CZ" dirty="0" smtClean="0"/>
              <a:t>   </a:t>
            </a:r>
            <a:r>
              <a:rPr lang="cs-CZ" altLang="cs-CZ" sz="2800" dirty="0" smtClean="0"/>
              <a:t>Tento výukový materiál se orientuje na </a:t>
            </a:r>
            <a:r>
              <a:rPr lang="cs-CZ" altLang="cs-CZ" sz="2800" dirty="0" smtClean="0"/>
              <a:t>OPAKOVÁNÍ tázacích slov, jejich použití ve větách.  </a:t>
            </a:r>
            <a:endParaRPr lang="cs-CZ" altLang="cs-CZ" sz="2800" dirty="0" smtClean="0"/>
          </a:p>
          <a:p>
            <a:pPr marL="0" indent="0" algn="just">
              <a:buFontTx/>
              <a:buNone/>
            </a:pPr>
            <a:r>
              <a:rPr lang="cs-CZ" altLang="cs-CZ" sz="2800" dirty="0" smtClean="0"/>
              <a:t> </a:t>
            </a:r>
          </a:p>
          <a:p>
            <a:pPr marL="0" indent="0" algn="just">
              <a:buFontTx/>
              <a:buNone/>
            </a:pPr>
            <a:r>
              <a:rPr lang="cs-CZ" altLang="cs-CZ" sz="2800" dirty="0" smtClean="0"/>
              <a:t>Je vhodný pro</a:t>
            </a:r>
            <a:r>
              <a:rPr lang="cs-CZ" altLang="cs-CZ" sz="2800" b="1" dirty="0" smtClean="0"/>
              <a:t> 7. či 8. </a:t>
            </a:r>
            <a:r>
              <a:rPr lang="cs-CZ" altLang="cs-CZ" sz="2800" b="1" dirty="0" smtClean="0"/>
              <a:t>ročníky.</a:t>
            </a:r>
            <a:endParaRPr lang="cs-CZ" altLang="cs-CZ" sz="2800" dirty="0" smtClean="0"/>
          </a:p>
          <a:p>
            <a:pPr marL="0" indent="0" algn="just">
              <a:buFontTx/>
              <a:buNone/>
            </a:pPr>
            <a:r>
              <a:rPr lang="cs-CZ" altLang="cs-CZ" sz="2800" dirty="0" smtClean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18580962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05272" y="274638"/>
            <a:ext cx="6707088" cy="1143000"/>
          </a:xfrm>
          <a:solidFill>
            <a:schemeClr val="tx2">
              <a:lumMod val="50000"/>
            </a:schemeClr>
          </a:solidFill>
        </p:spPr>
        <p:txBody>
          <a:bodyPr/>
          <a:lstStyle/>
          <a:p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Ergänzt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Tabelle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266450"/>
              </p:ext>
            </p:extLst>
          </p:nvPr>
        </p:nvGraphicFramePr>
        <p:xfrm>
          <a:off x="1321296" y="1600200"/>
          <a:ext cx="6347048" cy="470912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3034680"/>
                <a:gridCol w="3312368"/>
              </a:tblGrid>
              <a:tr h="941824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kdo</a:t>
                      </a:r>
                      <a:endParaRPr lang="cs-CZ" sz="4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941824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co</a:t>
                      </a:r>
                      <a:endParaRPr lang="cs-CZ" sz="4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941824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kde</a:t>
                      </a:r>
                      <a:endParaRPr lang="cs-CZ" sz="4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941824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odkud</a:t>
                      </a:r>
                      <a:endParaRPr lang="cs-CZ" sz="4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941824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</a:t>
                      </a:r>
                      <a:endParaRPr lang="cs-CZ" sz="4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721490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77280" y="274638"/>
            <a:ext cx="6563072" cy="1143000"/>
          </a:xfrm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Lösung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2983365"/>
              </p:ext>
            </p:extLst>
          </p:nvPr>
        </p:nvGraphicFramePr>
        <p:xfrm>
          <a:off x="1331640" y="1556792"/>
          <a:ext cx="6347048" cy="470912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3034680"/>
                <a:gridCol w="3312368"/>
              </a:tblGrid>
              <a:tr h="941824">
                <a:tc>
                  <a:txBody>
                    <a:bodyPr/>
                    <a:lstStyle/>
                    <a:p>
                      <a:pPr algn="ctr"/>
                      <a:r>
                        <a:rPr lang="cs-CZ" sz="4800" b="1" kern="12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kdo</a:t>
                      </a:r>
                      <a:endParaRPr lang="cs-CZ" sz="4800" b="1" kern="12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kern="1200" dirty="0" err="1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wer</a:t>
                      </a:r>
                      <a:endParaRPr lang="cs-CZ" sz="4800" b="1" kern="1200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941824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co</a:t>
                      </a:r>
                      <a:endParaRPr lang="cs-CZ" sz="4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kern="1200" dirty="0" err="1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was</a:t>
                      </a:r>
                      <a:endParaRPr lang="cs-CZ" sz="4800" b="1" kern="1200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941824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kde</a:t>
                      </a:r>
                      <a:endParaRPr lang="cs-CZ" sz="4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kern="1200" dirty="0" err="1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wo</a:t>
                      </a:r>
                      <a:endParaRPr lang="cs-CZ" sz="4800" b="1" kern="1200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941824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odkud</a:t>
                      </a:r>
                      <a:endParaRPr lang="cs-CZ" sz="4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kern="1200" dirty="0" err="1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woher</a:t>
                      </a:r>
                      <a:endParaRPr lang="cs-CZ" sz="4800" b="1" kern="1200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941824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</a:t>
                      </a:r>
                      <a:endParaRPr lang="cs-CZ" sz="4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kern="1200" dirty="0" err="1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wie</a:t>
                      </a:r>
                      <a:endParaRPr lang="cs-CZ" sz="4800" b="1" kern="1200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762262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76672"/>
            <a:ext cx="7211144" cy="922114"/>
          </a:xfrm>
          <a:solidFill>
            <a:srgbClr val="7030A0"/>
          </a:solidFill>
        </p:spPr>
        <p:txBody>
          <a:bodyPr/>
          <a:lstStyle/>
          <a:p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Sucht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 </a:t>
            </a:r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Fragewörter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59417518"/>
              </p:ext>
            </p:extLst>
          </p:nvPr>
        </p:nvGraphicFramePr>
        <p:xfrm>
          <a:off x="1105271" y="1672206"/>
          <a:ext cx="6995121" cy="456510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99303"/>
                <a:gridCol w="999303"/>
                <a:gridCol w="999303"/>
                <a:gridCol w="999303"/>
                <a:gridCol w="999303"/>
                <a:gridCol w="999303"/>
                <a:gridCol w="999303"/>
              </a:tblGrid>
              <a:tr h="652158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W</a:t>
                      </a:r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H</a:t>
                      </a:r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R</a:t>
                      </a:r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W</a:t>
                      </a:r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Q</a:t>
                      </a:r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52158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X</a:t>
                      </a:r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Y</a:t>
                      </a:r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J</a:t>
                      </a:r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B</a:t>
                      </a:r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I</a:t>
                      </a:r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W</a:t>
                      </a:r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52158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H</a:t>
                      </a:r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J</a:t>
                      </a:r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W</a:t>
                      </a:r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</a:t>
                      </a:r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52158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I</a:t>
                      </a:r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W</a:t>
                      </a:r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R</a:t>
                      </a:r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N</a:t>
                      </a:r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X</a:t>
                      </a:r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52158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N</a:t>
                      </a:r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M</a:t>
                      </a:r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Q</a:t>
                      </a:r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J</a:t>
                      </a:r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Q</a:t>
                      </a:r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</a:t>
                      </a:r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Y</a:t>
                      </a:r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52158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W</a:t>
                      </a:r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R</a:t>
                      </a:r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U</a:t>
                      </a:r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M</a:t>
                      </a:r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T</a:t>
                      </a:r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X</a:t>
                      </a:r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52158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W</a:t>
                      </a:r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I</a:t>
                      </a:r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V</a:t>
                      </a:r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I</a:t>
                      </a:r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</a:t>
                      </a:r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879483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9712" y="346646"/>
            <a:ext cx="5266928" cy="1138138"/>
          </a:xfr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Lösung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7025649"/>
              </p:ext>
            </p:extLst>
          </p:nvPr>
        </p:nvGraphicFramePr>
        <p:xfrm>
          <a:off x="1105271" y="1731956"/>
          <a:ext cx="6995121" cy="450535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99303"/>
                <a:gridCol w="999303"/>
                <a:gridCol w="999303"/>
                <a:gridCol w="999303"/>
                <a:gridCol w="999303"/>
                <a:gridCol w="999303"/>
                <a:gridCol w="999303"/>
              </a:tblGrid>
              <a:tr h="652158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W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H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R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W</a:t>
                      </a:r>
                      <a:endParaRPr lang="cs-CZ" sz="3200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Q</a:t>
                      </a:r>
                      <a:endParaRPr lang="cs-CZ" sz="3200" dirty="0"/>
                    </a:p>
                  </a:txBody>
                  <a:tcPr/>
                </a:tc>
              </a:tr>
              <a:tr h="652158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X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Y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J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B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I</a:t>
                      </a:r>
                      <a:endParaRPr lang="cs-CZ" sz="3200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W</a:t>
                      </a:r>
                      <a:endParaRPr lang="cs-CZ" sz="32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652158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H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J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W</a:t>
                      </a:r>
                      <a:endParaRPr lang="cs-CZ" sz="3200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</a:t>
                      </a:r>
                      <a:endParaRPr lang="cs-CZ" sz="3200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592408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I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W</a:t>
                      </a:r>
                      <a:endParaRPr lang="cs-CZ" sz="3200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R</a:t>
                      </a:r>
                      <a:endParaRPr lang="cs-CZ" sz="3200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N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X</a:t>
                      </a:r>
                      <a:endParaRPr lang="cs-CZ" sz="3200" dirty="0"/>
                    </a:p>
                  </a:txBody>
                  <a:tcPr/>
                </a:tc>
              </a:tr>
              <a:tr h="652158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N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M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Q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J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Q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</a:t>
                      </a:r>
                      <a:endParaRPr lang="cs-CZ" sz="3200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Y</a:t>
                      </a:r>
                      <a:endParaRPr lang="cs-CZ" sz="3200" dirty="0"/>
                    </a:p>
                  </a:txBody>
                  <a:tcPr/>
                </a:tc>
              </a:tr>
              <a:tr h="652158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W</a:t>
                      </a:r>
                      <a:endParaRPr lang="cs-CZ" sz="32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R</a:t>
                      </a:r>
                      <a:endParaRPr lang="cs-CZ" sz="32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U</a:t>
                      </a:r>
                      <a:endParaRPr lang="cs-CZ" sz="32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M</a:t>
                      </a:r>
                      <a:endParaRPr lang="cs-CZ" sz="32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T</a:t>
                      </a:r>
                      <a:endParaRPr lang="cs-CZ" sz="3200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X</a:t>
                      </a:r>
                      <a:endParaRPr lang="cs-CZ" sz="3200" dirty="0"/>
                    </a:p>
                  </a:txBody>
                  <a:tcPr/>
                </a:tc>
              </a:tr>
              <a:tr h="652158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W</a:t>
                      </a:r>
                      <a:endParaRPr lang="cs-CZ" sz="3200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I</a:t>
                      </a:r>
                      <a:endParaRPr lang="cs-CZ" sz="3200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V</a:t>
                      </a:r>
                      <a:endParaRPr lang="cs-CZ" sz="3200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I</a:t>
                      </a:r>
                      <a:endParaRPr lang="cs-CZ" sz="3200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</a:t>
                      </a:r>
                      <a:endParaRPr lang="cs-CZ" sz="3200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562368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7030A0"/>
          </a:solidFill>
        </p:spPr>
        <p:txBody>
          <a:bodyPr/>
          <a:lstStyle/>
          <a:p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Übersetzt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ins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Deusche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600200"/>
            <a:ext cx="7643192" cy="4525963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cs-CZ" sz="4800" b="1" dirty="0" smtClean="0"/>
              <a:t>Kdo to je?</a:t>
            </a:r>
          </a:p>
          <a:p>
            <a:r>
              <a:rPr lang="cs-CZ" sz="4800" b="1" dirty="0" smtClean="0"/>
              <a:t>Co to je?</a:t>
            </a:r>
          </a:p>
          <a:p>
            <a:r>
              <a:rPr lang="cs-CZ" sz="4800" b="1" dirty="0" smtClean="0"/>
              <a:t>Jak se jmenuješ?</a:t>
            </a:r>
          </a:p>
          <a:p>
            <a:r>
              <a:rPr lang="cs-CZ" sz="4800" b="1" dirty="0" smtClean="0"/>
              <a:t>Kolik ti je let?</a:t>
            </a:r>
          </a:p>
          <a:p>
            <a:r>
              <a:rPr lang="cs-CZ" sz="4800" b="1" dirty="0" smtClean="0"/>
              <a:t>Kde bydlíš?</a:t>
            </a:r>
            <a:endParaRPr lang="cs-CZ" sz="4800" b="1" dirty="0"/>
          </a:p>
        </p:txBody>
      </p:sp>
      <p:pic>
        <p:nvPicPr>
          <p:cNvPr id="1026" name="Picture 2" descr="C:\Users\Petr\AppData\Local\Microsoft\Windows\Temporary Internet Files\Content.IE5\C3SVOU3Y\MC90044142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9853" y="836712"/>
            <a:ext cx="2476643" cy="2476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etr\AppData\Local\Microsoft\Windows\Temporary Internet Files\Content.IE5\1SMS3LS0\MC900404263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068118"/>
            <a:ext cx="2664296" cy="2457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24017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97360" y="341784"/>
            <a:ext cx="5626968" cy="1143000"/>
          </a:xfrm>
          <a:solidFill>
            <a:schemeClr val="bg1"/>
          </a:solidFill>
        </p:spPr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Lösung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anose="04020705040A02060702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70992" y="1855365"/>
            <a:ext cx="5997352" cy="4525963"/>
          </a:xfrm>
          <a:solidFill>
            <a:schemeClr val="bg1"/>
          </a:solidFill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Wer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ist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das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pPr algn="ctr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Was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ist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das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pPr algn="ctr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Wie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heißt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pPr algn="ctr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Wie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alt </a:t>
            </a: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bist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pPr algn="ctr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wohnst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749944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41784"/>
            <a:ext cx="8229600" cy="1143000"/>
          </a:xfrm>
          <a:solidFill>
            <a:schemeClr val="bg1">
              <a:lumMod val="50000"/>
            </a:schemeClr>
          </a:solidFill>
        </p:spPr>
        <p:txBody>
          <a:bodyPr/>
          <a:lstStyle/>
          <a:p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Beantwortet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diese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Fragen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83357"/>
            <a:ext cx="8229600" cy="4525963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Ist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deine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Familie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groß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Hast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Geschwister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oder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bist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Einzelkind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Was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macht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dein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Vater?</a:t>
            </a:r>
          </a:p>
          <a:p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Was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ist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deine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Mutter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von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Beruf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Wohnst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einem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Familienhaus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48638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alt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Zdroje obrázků</a:t>
            </a:r>
          </a:p>
        </p:txBody>
      </p:sp>
      <p:sp>
        <p:nvSpPr>
          <p:cNvPr id="23555" name="Rectangle 3"/>
          <p:cNvSpPr>
            <a:spLocks noGrp="1"/>
          </p:cNvSpPr>
          <p:nvPr>
            <p:ph type="body" idx="1"/>
          </p:nvPr>
        </p:nvSpPr>
        <p:spPr>
          <a:xfrm>
            <a:off x="457200" y="2216150"/>
            <a:ext cx="8229600" cy="2581275"/>
          </a:xfrm>
        </p:spPr>
        <p:txBody>
          <a:bodyPr/>
          <a:lstStyle/>
          <a:p>
            <a:r>
              <a:rPr lang="cs-CZ" altLang="cs-CZ" smtClean="0">
                <a:latin typeface="Arial" charset="0"/>
              </a:rPr>
              <a:t>ilustrace aplikace Microsoft PowerPoint (vč. obrázků z webu Office.com)</a:t>
            </a:r>
          </a:p>
        </p:txBody>
      </p:sp>
    </p:spTree>
    <p:extLst>
      <p:ext uri="{BB962C8B-B14F-4D97-AF65-F5344CB8AC3E}">
        <p14:creationId xmlns:p14="http://schemas.microsoft.com/office/powerpoint/2010/main" val="26605654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476250"/>
            <a:ext cx="7918450" cy="1955800"/>
          </a:xfrm>
          <a:solidFill>
            <a:schemeClr val="bg1"/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altLang="cs-CZ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Shrnutí práce s materiálem,</a:t>
            </a:r>
            <a:br>
              <a:rPr lang="cs-CZ" altLang="cs-CZ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</a:br>
            <a:r>
              <a:rPr lang="cs-CZ" altLang="cs-CZ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užití v hodině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879725"/>
            <a:ext cx="8078788" cy="3644900"/>
          </a:xfrm>
        </p:spPr>
        <p:txBody>
          <a:bodyPr/>
          <a:lstStyle/>
          <a:p>
            <a:r>
              <a:rPr lang="cs-CZ" altLang="cs-CZ" sz="3600" dirty="0" smtClean="0"/>
              <a:t>Žákům se s učebním materiálem pracovalo snadno, s řešením úkolů neměli problémy. </a:t>
            </a:r>
            <a:endParaRPr lang="cs-CZ" altLang="cs-CZ" dirty="0" smtClean="0"/>
          </a:p>
        </p:txBody>
      </p:sp>
    </p:spTree>
    <p:extLst>
      <p:ext uri="{BB962C8B-B14F-4D97-AF65-F5344CB8AC3E}">
        <p14:creationId xmlns:p14="http://schemas.microsoft.com/office/powerpoint/2010/main" val="368319569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2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248</TotalTime>
  <Words>296</Words>
  <Application>Microsoft Office PowerPoint</Application>
  <PresentationFormat>Předvádění na obrazovce (4:3)</PresentationFormat>
  <Paragraphs>155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11</vt:i4>
      </vt:variant>
    </vt:vector>
  </HeadingPairs>
  <TitlesOfParts>
    <vt:vector size="15" baseType="lpstr">
      <vt:lpstr>Motiv sady Office</vt:lpstr>
      <vt:lpstr>1_Motiv sady Office</vt:lpstr>
      <vt:lpstr>Výchozí návrh</vt:lpstr>
      <vt:lpstr>2_Motiv sady Office</vt:lpstr>
      <vt:lpstr>Prezentace aplikace PowerPoint</vt:lpstr>
      <vt:lpstr>Anotace a metodika</vt:lpstr>
      <vt:lpstr>Ergänzt die Tabelle</vt:lpstr>
      <vt:lpstr>Lösung</vt:lpstr>
      <vt:lpstr>Sucht 8 Fragewörter</vt:lpstr>
      <vt:lpstr>Lösung</vt:lpstr>
      <vt:lpstr>Übersetzt ins Deusche</vt:lpstr>
      <vt:lpstr>Lösung</vt:lpstr>
      <vt:lpstr>Beantwortet diese Fragen</vt:lpstr>
      <vt:lpstr>Zdroje obrázků</vt:lpstr>
      <vt:lpstr>Shrnutí práce s materiálem, užití v hodině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</dc:creator>
  <cp:lastModifiedBy>Petr Plášil</cp:lastModifiedBy>
  <cp:revision>4</cp:revision>
  <dcterms:created xsi:type="dcterms:W3CDTF">2013-11-25T08:33:57Z</dcterms:created>
  <dcterms:modified xsi:type="dcterms:W3CDTF">2013-11-28T10:06:03Z</dcterms:modified>
</cp:coreProperties>
</file>