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5" r:id="rId9"/>
    <p:sldId id="266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VY_32_INOVACE_13/02_PŘÍBUZNÁ SLOVA PO B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 MŠ a ZŠ Veselí n.M.,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  Iveta Salfická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Příbuzná slova  po B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C12FD1B-22E2-433F-9E9A-32545BA1C556}" type="presOf" srcId="{B651F6E3-6281-48DB-9319-2AEAFDAE7572}" destId="{6BB5E863-4638-4E1D-BFDE-399D028AC4ED}" srcOrd="1" destOrd="0" presId="urn:microsoft.com/office/officeart/2005/8/layout/target3"/>
    <dgm:cxn modelId="{46ADA732-56D1-4A50-809D-8723D02B06C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747F23-5CF7-4EFE-91DE-A7F430015D69}" type="presOf" srcId="{B651F6E3-6281-48DB-9319-2AEAFDAE7572}" destId="{619D679B-A015-4ECF-8348-D1034C574F40}" srcOrd="0" destOrd="0" presId="urn:microsoft.com/office/officeart/2005/8/layout/target3"/>
    <dgm:cxn modelId="{06CDE76D-F5F9-4B54-85C2-1B6632D293FE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9BC6D3F-FB56-4821-8BB2-BA51305E1D9A}" type="presOf" srcId="{D8197B8C-B260-4A16-BDF4-0947B075E274}" destId="{25B08C86-7E15-44DC-BE7F-FFB55DD49D12}" srcOrd="0" destOrd="0" presId="urn:microsoft.com/office/officeart/2005/8/layout/target3"/>
    <dgm:cxn modelId="{3F85BB82-A588-4069-997A-DCFEABC370F9}" type="presOf" srcId="{D1D4F407-5343-4D3F-B5B9-D407B03CAEB4}" destId="{D005CE8C-CC26-4C3E-AC11-E15060ECD759}" srcOrd="0" destOrd="0" presId="urn:microsoft.com/office/officeart/2005/8/layout/target3"/>
    <dgm:cxn modelId="{EB2B197E-2D4E-4A43-A126-1F75DCA332D9}" type="presOf" srcId="{D8197B8C-B260-4A16-BDF4-0947B075E274}" destId="{5A5FFA88-C948-4069-8E93-59FA12366E83}" srcOrd="1" destOrd="0" presId="urn:microsoft.com/office/officeart/2005/8/layout/target3"/>
    <dgm:cxn modelId="{D1B6A52F-CD97-40E4-B649-CEB4F037FC3E}" type="presOf" srcId="{D1B46980-6531-4606-95E6-44980827E919}" destId="{2BE915AB-18AA-4053-B92C-3BFC9ED204BB}" srcOrd="1" destOrd="0" presId="urn:microsoft.com/office/officeart/2005/8/layout/target3"/>
    <dgm:cxn modelId="{282B1014-1788-4171-A514-6C4F072338FC}" type="presOf" srcId="{757F3AB3-0718-4624-B441-E567A8F0AB56}" destId="{333A1088-737F-45CB-B68E-254E46348037}" srcOrd="0" destOrd="0" presId="urn:microsoft.com/office/officeart/2005/8/layout/target3"/>
    <dgm:cxn modelId="{BEA1CE24-0231-4A79-AEE4-2D3863C46D0B}" type="presOf" srcId="{4C35D32F-0EAB-4CD7-82EE-45574DC2A586}" destId="{8BEBB6EC-1DAA-4CAC-8A25-BC0FCBD5DBD5}" srcOrd="0" destOrd="0" presId="urn:microsoft.com/office/officeart/2005/8/layout/target3"/>
    <dgm:cxn modelId="{824209CF-9828-425E-B961-DD89034214E8}" type="presOf" srcId="{D1B46980-6531-4606-95E6-44980827E919}" destId="{6140AFEC-043D-4C43-A2F9-D0F5331DF3A3}" srcOrd="0" destOrd="0" presId="urn:microsoft.com/office/officeart/2005/8/layout/target3"/>
    <dgm:cxn modelId="{72555310-D975-4139-BF4F-A4DD734C0613}" type="presParOf" srcId="{333A1088-737F-45CB-B68E-254E46348037}" destId="{F5ABB229-8D3B-4694-996A-96F23CF14429}" srcOrd="0" destOrd="0" presId="urn:microsoft.com/office/officeart/2005/8/layout/target3"/>
    <dgm:cxn modelId="{68F5DC9F-E19B-4D90-9F37-4FF0B9591901}" type="presParOf" srcId="{333A1088-737F-45CB-B68E-254E46348037}" destId="{F41139FD-01EE-4571-8B17-4FB00FC51163}" srcOrd="1" destOrd="0" presId="urn:microsoft.com/office/officeart/2005/8/layout/target3"/>
    <dgm:cxn modelId="{796B58AB-5C9F-4CB4-A21C-28DEBFA07C35}" type="presParOf" srcId="{333A1088-737F-45CB-B68E-254E46348037}" destId="{D005CE8C-CC26-4C3E-AC11-E15060ECD759}" srcOrd="2" destOrd="0" presId="urn:microsoft.com/office/officeart/2005/8/layout/target3"/>
    <dgm:cxn modelId="{9574CB1E-B14A-4C78-858E-27EA938D4F8E}" type="presParOf" srcId="{333A1088-737F-45CB-B68E-254E46348037}" destId="{2C702D82-9B77-49B7-9568-BB8EB47C3372}" srcOrd="3" destOrd="0" presId="urn:microsoft.com/office/officeart/2005/8/layout/target3"/>
    <dgm:cxn modelId="{50A88A30-099B-4393-A1ED-6641404060E3}" type="presParOf" srcId="{333A1088-737F-45CB-B68E-254E46348037}" destId="{A52A0455-90FF-4808-ABD0-F02540D31D5A}" srcOrd="4" destOrd="0" presId="urn:microsoft.com/office/officeart/2005/8/layout/target3"/>
    <dgm:cxn modelId="{B829A7D3-24C0-45C7-B390-56494382E1E7}" type="presParOf" srcId="{333A1088-737F-45CB-B68E-254E46348037}" destId="{6140AFEC-043D-4C43-A2F9-D0F5331DF3A3}" srcOrd="5" destOrd="0" presId="urn:microsoft.com/office/officeart/2005/8/layout/target3"/>
    <dgm:cxn modelId="{0AE3EDCD-C737-47D6-9259-2FF604B22E96}" type="presParOf" srcId="{333A1088-737F-45CB-B68E-254E46348037}" destId="{9358AC05-5D7D-4327-9F80-1AD486AEA664}" srcOrd="6" destOrd="0" presId="urn:microsoft.com/office/officeart/2005/8/layout/target3"/>
    <dgm:cxn modelId="{BC413118-67A9-4A1F-BE8F-0154255C49EB}" type="presParOf" srcId="{333A1088-737F-45CB-B68E-254E46348037}" destId="{313FC574-E1CD-4FB4-B054-0B805CE0447D}" srcOrd="7" destOrd="0" presId="urn:microsoft.com/office/officeart/2005/8/layout/target3"/>
    <dgm:cxn modelId="{AD466C21-D4CE-4260-9041-1FF51AEA4F34}" type="presParOf" srcId="{333A1088-737F-45CB-B68E-254E46348037}" destId="{619D679B-A015-4ECF-8348-D1034C574F40}" srcOrd="8" destOrd="0" presId="urn:microsoft.com/office/officeart/2005/8/layout/target3"/>
    <dgm:cxn modelId="{E79BFD53-4BEB-4180-8483-8B46C69EB16F}" type="presParOf" srcId="{333A1088-737F-45CB-B68E-254E46348037}" destId="{322283A8-4A27-4CDA-BAE3-F381106A9174}" srcOrd="9" destOrd="0" presId="urn:microsoft.com/office/officeart/2005/8/layout/target3"/>
    <dgm:cxn modelId="{12F4DF74-B139-4484-A87B-D2AAE2226198}" type="presParOf" srcId="{333A1088-737F-45CB-B68E-254E46348037}" destId="{FFC9F71D-1B4F-4AD9-A4A6-86ADEFC8AF5C}" srcOrd="10" destOrd="0" presId="urn:microsoft.com/office/officeart/2005/8/layout/target3"/>
    <dgm:cxn modelId="{1AD9416E-E317-4F66-B623-D6CFE81B2B09}" type="presParOf" srcId="{333A1088-737F-45CB-B68E-254E46348037}" destId="{25B08C86-7E15-44DC-BE7F-FFB55DD49D12}" srcOrd="11" destOrd="0" presId="urn:microsoft.com/office/officeart/2005/8/layout/target3"/>
    <dgm:cxn modelId="{5484050A-463A-4AF3-A89A-6F59B3D069E1}" type="presParOf" srcId="{333A1088-737F-45CB-B68E-254E46348037}" destId="{76644BE8-9D7C-4C09-B250-3D10AF48CBB7}" srcOrd="12" destOrd="0" presId="urn:microsoft.com/office/officeart/2005/8/layout/target3"/>
    <dgm:cxn modelId="{1695EEA6-1C2A-499E-9270-60011D3D723B}" type="presParOf" srcId="{333A1088-737F-45CB-B68E-254E46348037}" destId="{EE85B701-7295-41C0-BA7A-34D3756A2AE6}" srcOrd="13" destOrd="0" presId="urn:microsoft.com/office/officeart/2005/8/layout/target3"/>
    <dgm:cxn modelId="{15F2E03A-07A4-49EF-A875-7085A454EF28}" type="presParOf" srcId="{333A1088-737F-45CB-B68E-254E46348037}" destId="{8BEBB6EC-1DAA-4CAC-8A25-BC0FCBD5DBD5}" srcOrd="14" destOrd="0" presId="urn:microsoft.com/office/officeart/2005/8/layout/target3"/>
    <dgm:cxn modelId="{4DC1F91B-5BE0-4013-B079-8D1DF594D9E1}" type="presParOf" srcId="{333A1088-737F-45CB-B68E-254E46348037}" destId="{AED2198E-93D5-4001-81B4-73124B309672}" srcOrd="15" destOrd="0" presId="urn:microsoft.com/office/officeart/2005/8/layout/target3"/>
    <dgm:cxn modelId="{C0F6E488-D222-4575-8B72-78DF048CB183}" type="presParOf" srcId="{333A1088-737F-45CB-B68E-254E46348037}" destId="{2BE915AB-18AA-4053-B92C-3BFC9ED204BB}" srcOrd="16" destOrd="0" presId="urn:microsoft.com/office/officeart/2005/8/layout/target3"/>
    <dgm:cxn modelId="{51F5E5DE-4E74-4005-A715-CF60EA0FAFAA}" type="presParOf" srcId="{333A1088-737F-45CB-B68E-254E46348037}" destId="{6BB5E863-4638-4E1D-BFDE-399D028AC4ED}" srcOrd="17" destOrd="0" presId="urn:microsoft.com/office/officeart/2005/8/layout/target3"/>
    <dgm:cxn modelId="{7EBDA1C9-F28C-4EBD-92A6-9F2334AFED87}" type="presParOf" srcId="{333A1088-737F-45CB-B68E-254E46348037}" destId="{5A5FFA88-C948-4069-8E93-59FA12366E83}" srcOrd="18" destOrd="0" presId="urn:microsoft.com/office/officeart/2005/8/layout/target3"/>
    <dgm:cxn modelId="{4FF760A5-E316-4E97-9ED8-B0D27E03C71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 MŠ a ZŠ Veselí n.M., Kollárova 1045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  Iveta Salfická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VY_32_INOVACE_13/02_PŘÍBUZNÁ SLOVA PO B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Příbuzná slova  po B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2297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934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2467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5909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574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1446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6826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9788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1144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3230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70320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229E44-8EE3-4835-B4D9-C868E5473E6F}" type="datetimeFigureOut">
              <a:rPr lang="cs-CZ" smtClean="0"/>
              <a:pPr/>
              <a:t>20.3.2012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29E26-39F4-4B33-99CB-E52A277AAC71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6290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xmlns="" val="90341138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1697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5069160"/>
          </a:xfrm>
        </p:spPr>
        <p:txBody>
          <a:bodyPr>
            <a:normAutofit/>
          </a:bodyPr>
          <a:lstStyle/>
          <a:p>
            <a:r>
              <a:rPr lang="cs-CZ" sz="2400" dirty="0"/>
              <a:t>Materiál je určen pro žáky ZŠ praktické – 5. ročník, slouží </a:t>
            </a:r>
            <a:r>
              <a:rPr lang="cs-CZ" sz="2400" dirty="0" smtClean="0"/>
              <a:t>                    k</a:t>
            </a:r>
            <a:r>
              <a:rPr lang="cs-CZ" sz="2400" dirty="0" smtClean="0"/>
              <a:t> </a:t>
            </a:r>
            <a:r>
              <a:rPr lang="cs-CZ" sz="2400" dirty="0" smtClean="0"/>
              <a:t>pochopení </a:t>
            </a:r>
            <a:r>
              <a:rPr lang="cs-CZ" sz="2400" dirty="0" smtClean="0"/>
              <a:t>slov</a:t>
            </a:r>
            <a:r>
              <a:rPr lang="cs-CZ" sz="2400" dirty="0"/>
              <a:t>, která jsou příbuzná se slovy vyjmenovanými,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 smtClean="0"/>
              <a:t>     upozorňuje </a:t>
            </a:r>
            <a:r>
              <a:rPr lang="cs-CZ" sz="2400" dirty="0"/>
              <a:t>na rozdíly pravopisu v podobně nebo stejně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znějících </a:t>
            </a:r>
            <a:r>
              <a:rPr lang="cs-CZ" sz="2400" dirty="0"/>
              <a:t>slovech. </a:t>
            </a:r>
          </a:p>
          <a:p>
            <a:r>
              <a:rPr lang="cs-CZ" sz="2400" dirty="0" smtClean="0"/>
              <a:t>Materiál je určen </a:t>
            </a:r>
            <a:r>
              <a:rPr lang="cs-CZ" sz="2400" dirty="0"/>
              <a:t>k použití při práci na interaktivní tabuli</a:t>
            </a:r>
          </a:p>
          <a:p>
            <a:r>
              <a:rPr lang="cs-CZ" sz="2400" dirty="0"/>
              <a:t>Datum vytvoření :  říjen 2011 </a:t>
            </a:r>
          </a:p>
          <a:p>
            <a:r>
              <a:rPr lang="cs-CZ" sz="2400" dirty="0"/>
              <a:t>Datum ověření :   </a:t>
            </a:r>
            <a:r>
              <a:rPr lang="cs-CZ" sz="2400" dirty="0" smtClean="0"/>
              <a:t>  16.11. 2011</a:t>
            </a:r>
          </a:p>
          <a:p>
            <a:r>
              <a:rPr lang="cs-CZ" sz="2400" dirty="0" smtClean="0"/>
              <a:t>Učitel postupně seznamuje žáky s příbuznými slovy </a:t>
            </a:r>
            <a:r>
              <a:rPr lang="cs-CZ" sz="2400" dirty="0" smtClean="0"/>
              <a:t>                             k </a:t>
            </a:r>
            <a:r>
              <a:rPr lang="cs-CZ" sz="2400" dirty="0" smtClean="0"/>
              <a:t>jednotlivým vyjmenovaným slovům. Žáci doplňují neúplná slova, podtrhávají slova a určují příbuznost ke slovu vyjmenovanému . Žáci zvládali doplnění  neúplných slov </a:t>
            </a:r>
            <a:r>
              <a:rPr lang="cs-CZ" sz="2400" dirty="0" smtClean="0"/>
              <a:t>                    a </a:t>
            </a:r>
            <a:r>
              <a:rPr lang="cs-CZ" sz="2400" dirty="0" smtClean="0"/>
              <a:t>zdůvodnění pravopisu bez problémů . 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69792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Neb_l doma, pob_t na návštěvě, odb_l úlohu, úb_tek vody, nab_l </a:t>
            </a:r>
          </a:p>
          <a:p>
            <a:pPr marL="0" indent="0">
              <a:buNone/>
            </a:pPr>
            <a:r>
              <a:rPr lang="cs-CZ" sz="2400" dirty="0" smtClean="0"/>
              <a:t>bohatství, pozb_l peníze, b_lo mu špatně, přib_vá sníh, ab_s </a:t>
            </a:r>
          </a:p>
          <a:p>
            <a:pPr marL="0" indent="0">
              <a:buNone/>
            </a:pPr>
            <a:r>
              <a:rPr lang="cs-CZ" sz="2400" dirty="0" smtClean="0"/>
              <a:t>nelitoval, neodb_tný člověk, pohodlné b_dlení, změnit b_dliště, </a:t>
            </a:r>
          </a:p>
          <a:p>
            <a:pPr marL="0" indent="0">
              <a:buNone/>
            </a:pPr>
            <a:r>
              <a:rPr lang="cs-CZ" sz="2400" dirty="0" smtClean="0"/>
              <a:t>známá ob_vatelka, neob_dlený b_t, b_dlíme na vesnici, paní b_tná, </a:t>
            </a:r>
          </a:p>
          <a:p>
            <a:pPr marL="0" indent="0">
              <a:buNone/>
            </a:pPr>
            <a:r>
              <a:rPr lang="cs-CZ" sz="2400" dirty="0" smtClean="0"/>
              <a:t>ob_vatelé Prahy, ob_vací pokoj, chudé ob_vatelstvo, příjemná </a:t>
            </a:r>
          </a:p>
          <a:p>
            <a:pPr marL="0" indent="0">
              <a:buNone/>
            </a:pPr>
            <a:r>
              <a:rPr lang="cs-CZ" sz="2400" dirty="0" smtClean="0"/>
              <a:t>ub_tovna, b_tová jednotka, ub_tovací zařízení,  ob_tný dům. </a:t>
            </a:r>
            <a:endParaRPr lang="cs-CZ" sz="2400" dirty="0"/>
          </a:p>
          <a:p>
            <a:endParaRPr lang="cs-CZ" sz="2400" u="sng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sz="2400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79155366"/>
              </p:ext>
            </p:extLst>
          </p:nvPr>
        </p:nvGraphicFramePr>
        <p:xfrm>
          <a:off x="2699792" y="2276872"/>
          <a:ext cx="36724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být - bydlit - obyvatel - 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00434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/>
              <a:t>Doplň </a:t>
            </a:r>
            <a:r>
              <a:rPr lang="cs-CZ" sz="2400" u="sng" dirty="0"/>
              <a:t>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Jsme bez příb_tku, hnízdo jako příb_teček, náb_tkářský podnik, </a:t>
            </a:r>
          </a:p>
          <a:p>
            <a:pPr marL="0" indent="0">
              <a:buNone/>
            </a:pPr>
            <a:r>
              <a:rPr lang="cs-CZ" sz="2400" dirty="0" smtClean="0"/>
              <a:t>pracovat jako náb_tkář, dob_tčí farma, divoké dob_tče, </a:t>
            </a:r>
          </a:p>
          <a:p>
            <a:pPr marL="0" indent="0">
              <a:buNone/>
            </a:pPr>
            <a:r>
              <a:rPr lang="cs-CZ" sz="2400" dirty="0" smtClean="0"/>
              <a:t>dob_tkářství jako obživa, zb_vá mi málo peněz, zb_tky od oběda, </a:t>
            </a:r>
          </a:p>
          <a:p>
            <a:pPr marL="0" indent="0">
              <a:buNone/>
            </a:pPr>
            <a:r>
              <a:rPr lang="cs-CZ" sz="2400" dirty="0" smtClean="0"/>
              <a:t>zb_tkové pečivo.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57204642"/>
              </p:ext>
            </p:extLst>
          </p:nvPr>
        </p:nvGraphicFramePr>
        <p:xfrm>
          <a:off x="1979712" y="2564904"/>
          <a:ext cx="4920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0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příbytek - nábytek - dobytek - zbytek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85970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Neob_čejní lidé, ob_čejně jsem hodný, liška B_strouška, b_strozraký </a:t>
            </a:r>
          </a:p>
          <a:p>
            <a:pPr marL="0" indent="0">
              <a:buNone/>
            </a:pPr>
            <a:r>
              <a:rPr lang="cs-CZ" sz="2400" dirty="0" smtClean="0"/>
              <a:t>hoch, b_stré děvče, b_stře reagovat, horská b_střina, zb_střit </a:t>
            </a:r>
          </a:p>
          <a:p>
            <a:pPr marL="0" indent="0">
              <a:buNone/>
            </a:pPr>
            <a:r>
              <a:rPr lang="cs-CZ" sz="2400" dirty="0" smtClean="0"/>
              <a:t>pozornost, b_linkářka vaří b_linkový čaj, líný b_ložravec, b_linky pro </a:t>
            </a:r>
          </a:p>
          <a:p>
            <a:pPr marL="0" indent="0">
              <a:buNone/>
            </a:pPr>
            <a:r>
              <a:rPr lang="cs-CZ" sz="2400" dirty="0" smtClean="0"/>
              <a:t>zdraví, hbitá kob_lka, město Kob_lisy, kob_lí trus.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B_čí zápasy, hříbě s b_čkem, město B_kovice, bab_kový odvar, náměstí v Přib_slavi</a:t>
            </a:r>
            <a:r>
              <a:rPr lang="cs-CZ" sz="2400" dirty="0"/>
              <a:t>.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4404504"/>
              </p:ext>
            </p:extLst>
          </p:nvPr>
        </p:nvGraphicFramePr>
        <p:xfrm>
          <a:off x="2339752" y="2276872"/>
          <a:ext cx="41281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81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 - bystrý - bylina - kobyla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44678766"/>
              </p:ext>
            </p:extLst>
          </p:nvPr>
        </p:nvGraphicFramePr>
        <p:xfrm>
          <a:off x="2915816" y="4941168"/>
          <a:ext cx="331236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býk - babyka - Přibyslav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248394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Pozor na rozdíly v psaní těchto slov !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 algn="just">
              <a:buNone/>
            </a:pPr>
            <a:r>
              <a:rPr lang="cs-CZ" sz="2400" dirty="0" smtClean="0"/>
              <a:t>                   </a:t>
            </a:r>
          </a:p>
          <a:p>
            <a:pPr marL="0" indent="0"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</a:t>
            </a:r>
            <a:endParaRPr lang="cs-CZ" sz="3100" dirty="0" smtClean="0"/>
          </a:p>
          <a:p>
            <a:pPr marL="0" indent="0" algn="just">
              <a:buNone/>
            </a:pPr>
            <a:r>
              <a:rPr lang="cs-CZ" sz="3100" dirty="0"/>
              <a:t> </a:t>
            </a:r>
            <a:r>
              <a:rPr lang="cs-CZ" sz="3100" dirty="0" smtClean="0"/>
              <a:t>                                                  </a:t>
            </a:r>
          </a:p>
          <a:p>
            <a:pPr marL="0" indent="0" algn="just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                                                                                                                                        </a:t>
            </a:r>
          </a:p>
          <a:p>
            <a:pPr marL="0" indent="0" algn="just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          býlí (plevel)                               bílý  (bílá barva)</a:t>
            </a:r>
          </a:p>
          <a:p>
            <a:pPr marL="0" indent="0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</a:t>
            </a:r>
          </a:p>
          <a:p>
            <a:pPr marL="0" indent="0" algn="just">
              <a:buNone/>
            </a:pPr>
            <a:endParaRPr lang="cs-CZ" sz="6000" dirty="0"/>
          </a:p>
          <a:p>
            <a:pPr marL="0" indent="0" algn="just">
              <a:buNone/>
            </a:pPr>
            <a:r>
              <a:rPr lang="cs-CZ" sz="6000" dirty="0" smtClean="0"/>
              <a:t>                       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   </a:t>
            </a:r>
            <a:r>
              <a:rPr lang="cs-CZ" sz="9600" dirty="0" smtClean="0"/>
              <a:t>bydlo (příbytek)                       bidlo (tyč)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</a:t>
            </a:r>
          </a:p>
          <a:p>
            <a:pPr marL="0" indent="0" algn="just">
              <a:buNone/>
            </a:pPr>
            <a:endParaRPr lang="cs-CZ" sz="6000" dirty="0"/>
          </a:p>
          <a:p>
            <a:pPr marL="0" indent="0" algn="just">
              <a:buNone/>
            </a:pPr>
            <a:r>
              <a:rPr lang="cs-CZ" sz="6000" dirty="0" smtClean="0"/>
              <a:t>                        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              </a:t>
            </a:r>
            <a:r>
              <a:rPr lang="cs-CZ" sz="9600" dirty="0" smtClean="0"/>
              <a:t>být (budu)                                 bít (tlouci)</a:t>
            </a:r>
          </a:p>
          <a:p>
            <a:pPr marL="0" indent="0" algn="just">
              <a:buNone/>
            </a:pPr>
            <a:r>
              <a:rPr lang="cs-CZ" sz="6000" dirty="0"/>
              <a:t> </a:t>
            </a:r>
            <a:r>
              <a:rPr lang="cs-CZ" sz="6000" dirty="0" smtClean="0"/>
              <a:t>                  </a:t>
            </a:r>
          </a:p>
          <a:p>
            <a:pPr marL="0" indent="0"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</a:p>
          <a:p>
            <a:pPr marL="0" indent="0"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</a:t>
            </a:r>
          </a:p>
        </p:txBody>
      </p:sp>
      <p:pic>
        <p:nvPicPr>
          <p:cNvPr id="1026" name="Picture 2" descr="C:\Documents and Settings\Iveta\Local Settings\Temporary Internet Files\Content.IE5\68A1RLGW\MC9001227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30" y="1976804"/>
            <a:ext cx="875450" cy="72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Iveta\Local Settings\Temporary Internet Files\Content.IE5\Q3CNFGPW\MC9004418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822676"/>
            <a:ext cx="1006903" cy="1006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Iveta\Local Settings\Temporary Internet Files\Content.IE5\A9X2N6X8\MC900231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30" y="3249929"/>
            <a:ext cx="954966" cy="8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Iveta\Local Settings\Temporary Internet Files\Content.IE5\ZQN9XD7V\MC9004322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028570"/>
            <a:ext cx="862887" cy="128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Iveta\Local Settings\Temporary Internet Files\Content.IE5\68A1RLGW\MC9004405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30" y="4581128"/>
            <a:ext cx="82584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Iveta\Local Settings\Temporary Internet Files\Content.IE5\0LA34HAV\MC90005695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13378" y="4923172"/>
            <a:ext cx="1117853" cy="948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3896" y="4827425"/>
            <a:ext cx="438661" cy="438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8398" y="2309927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6306" y="3671416"/>
            <a:ext cx="421488" cy="42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40537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Pozor na rozdíly v psaní těchto slov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dirty="0" smtClean="0"/>
              <a:t>        </a:t>
            </a:r>
          </a:p>
          <a:p>
            <a:pPr marL="0" indent="0" algn="just">
              <a:buNone/>
            </a:pPr>
            <a:endParaRPr lang="cs-CZ" sz="2400" dirty="0"/>
          </a:p>
          <a:p>
            <a:pPr marL="0" indent="0" algn="just">
              <a:buNone/>
            </a:pPr>
            <a:r>
              <a:rPr lang="cs-CZ" sz="2400" dirty="0" smtClean="0"/>
              <a:t>                  nabýt (vědomosti)                         nabít (pušku)</a:t>
            </a:r>
          </a:p>
          <a:p>
            <a:pPr marL="0" indent="0" algn="just">
              <a:buNone/>
            </a:pPr>
            <a:r>
              <a:rPr lang="cs-CZ" sz="2400" dirty="0" smtClean="0"/>
              <a:t>                  </a:t>
            </a:r>
          </a:p>
          <a:p>
            <a:pPr marL="0" indent="0" algn="just">
              <a:buNone/>
            </a:pPr>
            <a:r>
              <a:rPr lang="cs-CZ" sz="2400" dirty="0" smtClean="0"/>
              <a:t>                      </a:t>
            </a:r>
          </a:p>
          <a:p>
            <a:pPr marL="0" indent="0" algn="just">
              <a:buNone/>
            </a:pPr>
            <a:r>
              <a:rPr lang="cs-CZ" sz="2400" dirty="0" smtClean="0"/>
              <a:t>             </a:t>
            </a:r>
          </a:p>
          <a:p>
            <a:pPr marL="0" indent="0" algn="just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dobýt (hrad)                             dobít (někoho)</a:t>
            </a:r>
          </a:p>
          <a:p>
            <a:endParaRPr lang="cs-CZ" dirty="0"/>
          </a:p>
        </p:txBody>
      </p:sp>
      <p:pic>
        <p:nvPicPr>
          <p:cNvPr id="4" name="Picture 11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04756"/>
            <a:ext cx="694186" cy="113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Iveta\Local Settings\Temporary Internet Files\Content.IE5\TZN57DB8\MC9004151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273" y="4074820"/>
            <a:ext cx="1402099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Iveta\Local Settings\Temporary Internet Files\Content.IE5\WZPFMQ75\MC9002949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300112"/>
            <a:ext cx="1041725" cy="967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Documents and Settings\Iveta\Local Settings\Temporary Internet Files\Content.IE5\ZQN9XD7V\MC9000198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9044" y="4074820"/>
            <a:ext cx="1271025" cy="1124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7688" y="2585374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7" descr="C:\Documents and Settings\Iveta\Local Settings\Temporary Internet Files\Content.IE5\A9X2N6X8\MC900432537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08398" y="4452265"/>
            <a:ext cx="397238" cy="397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98669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u="sng" dirty="0"/>
              <a:t>Doplň y - ý a podtrhni příbuzná slova</a:t>
            </a:r>
            <a:r>
              <a:rPr lang="cs-CZ" sz="2600" dirty="0"/>
              <a:t> :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2600" u="sng" dirty="0" smtClean="0"/>
              <a:t>Nebyl</a:t>
            </a:r>
            <a:r>
              <a:rPr lang="cs-CZ" sz="2600" dirty="0" smtClean="0"/>
              <a:t> </a:t>
            </a:r>
            <a:r>
              <a:rPr lang="cs-CZ" sz="2600" dirty="0"/>
              <a:t>doma, </a:t>
            </a:r>
            <a:r>
              <a:rPr lang="cs-CZ" sz="2600" u="sng" dirty="0" smtClean="0"/>
              <a:t>pobýt</a:t>
            </a:r>
            <a:r>
              <a:rPr lang="cs-CZ" sz="2600" dirty="0" smtClean="0"/>
              <a:t> </a:t>
            </a:r>
            <a:r>
              <a:rPr lang="cs-CZ" sz="2600" dirty="0"/>
              <a:t>na návštěvě, </a:t>
            </a:r>
            <a:r>
              <a:rPr lang="cs-CZ" sz="2600" u="sng" dirty="0" smtClean="0"/>
              <a:t>odbyl</a:t>
            </a:r>
            <a:r>
              <a:rPr lang="cs-CZ" sz="2600" dirty="0" smtClean="0"/>
              <a:t> </a:t>
            </a:r>
            <a:r>
              <a:rPr lang="cs-CZ" sz="2600" dirty="0"/>
              <a:t>úlohu, </a:t>
            </a:r>
            <a:r>
              <a:rPr lang="cs-CZ" sz="2600" u="sng" dirty="0" smtClean="0"/>
              <a:t>úbytek</a:t>
            </a:r>
            <a:r>
              <a:rPr lang="cs-CZ" sz="2600" dirty="0" smtClean="0"/>
              <a:t> </a:t>
            </a:r>
            <a:r>
              <a:rPr lang="cs-CZ" sz="2600" dirty="0"/>
              <a:t>vody, </a:t>
            </a:r>
            <a:r>
              <a:rPr lang="cs-CZ" sz="2600" u="sng" dirty="0" smtClean="0"/>
              <a:t>nabyl </a:t>
            </a:r>
            <a:endParaRPr lang="cs-CZ" sz="2600" u="sng" dirty="0"/>
          </a:p>
          <a:p>
            <a:pPr marL="0" indent="0">
              <a:buNone/>
            </a:pPr>
            <a:r>
              <a:rPr lang="cs-CZ" sz="2600" dirty="0"/>
              <a:t>bohatství, </a:t>
            </a:r>
            <a:r>
              <a:rPr lang="cs-CZ" sz="2600" u="sng" dirty="0" smtClean="0"/>
              <a:t>pozbyl</a:t>
            </a:r>
            <a:r>
              <a:rPr lang="cs-CZ" sz="2600" dirty="0" smtClean="0"/>
              <a:t> </a:t>
            </a:r>
            <a:r>
              <a:rPr lang="cs-CZ" sz="2600" dirty="0"/>
              <a:t>peníze, </a:t>
            </a:r>
            <a:r>
              <a:rPr lang="cs-CZ" sz="2600" u="sng" dirty="0" smtClean="0"/>
              <a:t>bylo</a:t>
            </a:r>
            <a:r>
              <a:rPr lang="cs-CZ" sz="2600" dirty="0" smtClean="0"/>
              <a:t> </a:t>
            </a:r>
            <a:r>
              <a:rPr lang="cs-CZ" sz="2600" dirty="0"/>
              <a:t>mu špatně, </a:t>
            </a:r>
            <a:r>
              <a:rPr lang="cs-CZ" sz="2600" u="sng" dirty="0" smtClean="0"/>
              <a:t>přibývá</a:t>
            </a:r>
            <a:r>
              <a:rPr lang="cs-CZ" sz="2600" dirty="0" smtClean="0"/>
              <a:t> </a:t>
            </a:r>
            <a:r>
              <a:rPr lang="cs-CZ" sz="2600" dirty="0"/>
              <a:t>sníh, </a:t>
            </a:r>
            <a:r>
              <a:rPr lang="cs-CZ" sz="2600" u="sng" dirty="0" smtClean="0"/>
              <a:t>abys </a:t>
            </a:r>
            <a:endParaRPr lang="cs-CZ" sz="2600" u="sng" dirty="0"/>
          </a:p>
          <a:p>
            <a:pPr marL="0" indent="0">
              <a:buNone/>
            </a:pPr>
            <a:r>
              <a:rPr lang="cs-CZ" sz="2600" dirty="0"/>
              <a:t>nelitoval, </a:t>
            </a:r>
            <a:r>
              <a:rPr lang="cs-CZ" sz="2600" u="sng" dirty="0" smtClean="0"/>
              <a:t>neodbytný</a:t>
            </a:r>
            <a:r>
              <a:rPr lang="cs-CZ" sz="2600" dirty="0" smtClean="0"/>
              <a:t> </a:t>
            </a:r>
            <a:r>
              <a:rPr lang="cs-CZ" sz="2600" dirty="0"/>
              <a:t>člověk, pohodlné </a:t>
            </a:r>
            <a:r>
              <a:rPr lang="cs-CZ" sz="2600" u="sng" dirty="0" smtClean="0"/>
              <a:t>bydlení</a:t>
            </a:r>
            <a:r>
              <a:rPr lang="cs-CZ" sz="2600" dirty="0"/>
              <a:t>, změnit </a:t>
            </a:r>
            <a:r>
              <a:rPr lang="cs-CZ" sz="2600" u="sng" dirty="0" smtClean="0"/>
              <a:t>bydliště</a:t>
            </a:r>
            <a:r>
              <a:rPr lang="cs-CZ" sz="2600" dirty="0"/>
              <a:t>, </a:t>
            </a:r>
          </a:p>
          <a:p>
            <a:pPr marL="0" indent="0">
              <a:buNone/>
            </a:pPr>
            <a:r>
              <a:rPr lang="cs-CZ" sz="2600" dirty="0"/>
              <a:t>známá </a:t>
            </a:r>
            <a:r>
              <a:rPr lang="cs-CZ" sz="2600" u="sng" dirty="0" smtClean="0"/>
              <a:t>obyvatelka</a:t>
            </a:r>
            <a:r>
              <a:rPr lang="cs-CZ" sz="2600" dirty="0"/>
              <a:t>, </a:t>
            </a:r>
            <a:r>
              <a:rPr lang="cs-CZ" sz="2600" u="sng" dirty="0" smtClean="0"/>
              <a:t>neobydlený</a:t>
            </a:r>
            <a:r>
              <a:rPr lang="cs-CZ" sz="2600" dirty="0" smtClean="0"/>
              <a:t> </a:t>
            </a:r>
            <a:r>
              <a:rPr lang="cs-CZ" sz="2600" u="sng" dirty="0" smtClean="0"/>
              <a:t>byt</a:t>
            </a:r>
            <a:r>
              <a:rPr lang="cs-CZ" sz="2600" dirty="0"/>
              <a:t>, </a:t>
            </a:r>
            <a:r>
              <a:rPr lang="cs-CZ" sz="2600" u="sng" dirty="0" smtClean="0"/>
              <a:t>bydlíme</a:t>
            </a:r>
            <a:r>
              <a:rPr lang="cs-CZ" sz="2600" dirty="0" smtClean="0"/>
              <a:t> </a:t>
            </a:r>
            <a:r>
              <a:rPr lang="cs-CZ" sz="2600" dirty="0"/>
              <a:t>na vesnici, paní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u="sng" dirty="0" smtClean="0"/>
              <a:t>bytná</a:t>
            </a:r>
            <a:r>
              <a:rPr lang="cs-CZ" sz="2600" dirty="0"/>
              <a:t>, </a:t>
            </a:r>
            <a:r>
              <a:rPr lang="cs-CZ" sz="2600" u="sng" dirty="0" smtClean="0"/>
              <a:t>obyvatelé</a:t>
            </a:r>
            <a:r>
              <a:rPr lang="cs-CZ" sz="2600" dirty="0" smtClean="0"/>
              <a:t> </a:t>
            </a:r>
            <a:r>
              <a:rPr lang="cs-CZ" sz="2600" dirty="0"/>
              <a:t>Prahy, </a:t>
            </a:r>
            <a:r>
              <a:rPr lang="cs-CZ" sz="2600" u="sng" dirty="0" smtClean="0"/>
              <a:t>obývací</a:t>
            </a:r>
            <a:r>
              <a:rPr lang="cs-CZ" sz="2600" dirty="0" smtClean="0"/>
              <a:t> </a:t>
            </a:r>
            <a:r>
              <a:rPr lang="cs-CZ" sz="2600" dirty="0"/>
              <a:t>pokoj, chudé </a:t>
            </a:r>
            <a:r>
              <a:rPr lang="cs-CZ" sz="2600" u="sng" dirty="0" smtClean="0"/>
              <a:t>obyvatelstvo</a:t>
            </a:r>
            <a:r>
              <a:rPr lang="cs-CZ" sz="2600" dirty="0"/>
              <a:t>, </a:t>
            </a:r>
            <a:endParaRPr lang="cs-CZ" sz="2600" dirty="0" smtClean="0"/>
          </a:p>
          <a:p>
            <a:pPr marL="0" indent="0">
              <a:buNone/>
            </a:pPr>
            <a:r>
              <a:rPr lang="cs-CZ" sz="2600" dirty="0" smtClean="0"/>
              <a:t>příjemná </a:t>
            </a:r>
            <a:r>
              <a:rPr lang="cs-CZ" sz="2600" u="sng" dirty="0" smtClean="0"/>
              <a:t>ubytovna</a:t>
            </a:r>
            <a:r>
              <a:rPr lang="cs-CZ" sz="2600" dirty="0"/>
              <a:t>, </a:t>
            </a:r>
            <a:r>
              <a:rPr lang="cs-CZ" sz="2600" u="sng" dirty="0" smtClean="0"/>
              <a:t>bytová</a:t>
            </a:r>
            <a:r>
              <a:rPr lang="cs-CZ" sz="2600" dirty="0" smtClean="0"/>
              <a:t> </a:t>
            </a:r>
            <a:r>
              <a:rPr lang="cs-CZ" sz="2600" dirty="0"/>
              <a:t>jednotka, </a:t>
            </a:r>
            <a:r>
              <a:rPr lang="cs-CZ" sz="2600" u="sng" dirty="0" smtClean="0"/>
              <a:t>ubytovací</a:t>
            </a:r>
            <a:r>
              <a:rPr lang="cs-CZ" sz="2600" dirty="0" smtClean="0"/>
              <a:t> </a:t>
            </a:r>
            <a:r>
              <a:rPr lang="cs-CZ" sz="2600" dirty="0"/>
              <a:t>zařízení, </a:t>
            </a:r>
            <a:r>
              <a:rPr lang="cs-CZ" sz="2600" u="sng" dirty="0" smtClean="0"/>
              <a:t>obytný</a:t>
            </a:r>
            <a:r>
              <a:rPr lang="cs-CZ" sz="2600" dirty="0" smtClean="0"/>
              <a:t> dům</a:t>
            </a:r>
            <a:r>
              <a:rPr lang="cs-CZ" sz="2600" dirty="0"/>
              <a:t>. </a:t>
            </a:r>
          </a:p>
          <a:p>
            <a:endParaRPr lang="cs-CZ" u="sng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70898452"/>
              </p:ext>
            </p:extLst>
          </p:nvPr>
        </p:nvGraphicFramePr>
        <p:xfrm>
          <a:off x="2699792" y="2492896"/>
          <a:ext cx="36724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24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být - bydlit - obyvatel - byt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138598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/>
              <a:t>Doplň y - ý a podtrhni příbuzná slova</a:t>
            </a:r>
            <a:r>
              <a:rPr lang="cs-CZ" sz="2400" dirty="0"/>
              <a:t> :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Jsme </a:t>
            </a:r>
            <a:r>
              <a:rPr lang="cs-CZ" sz="2400" dirty="0"/>
              <a:t>bez </a:t>
            </a:r>
            <a:r>
              <a:rPr lang="cs-CZ" sz="2400" u="sng" dirty="0" smtClean="0"/>
              <a:t>příbytku</a:t>
            </a:r>
            <a:r>
              <a:rPr lang="cs-CZ" sz="2400" dirty="0"/>
              <a:t>, hnízdo jako </a:t>
            </a:r>
            <a:r>
              <a:rPr lang="cs-CZ" sz="2400" u="sng" dirty="0" smtClean="0"/>
              <a:t>příbyteček</a:t>
            </a:r>
            <a:r>
              <a:rPr lang="cs-CZ" sz="2400" dirty="0"/>
              <a:t>, </a:t>
            </a:r>
            <a:r>
              <a:rPr lang="cs-CZ" sz="2400" u="sng" dirty="0" smtClean="0"/>
              <a:t>nábytkářský</a:t>
            </a:r>
            <a:r>
              <a:rPr lang="cs-CZ" sz="2400" dirty="0" smtClean="0"/>
              <a:t> </a:t>
            </a:r>
            <a:r>
              <a:rPr lang="cs-CZ" sz="2400" dirty="0"/>
              <a:t>podnik, </a:t>
            </a:r>
          </a:p>
          <a:p>
            <a:pPr marL="0" indent="0">
              <a:buNone/>
            </a:pPr>
            <a:r>
              <a:rPr lang="cs-CZ" sz="2400" dirty="0"/>
              <a:t>pracovat jako </a:t>
            </a:r>
            <a:r>
              <a:rPr lang="cs-CZ" sz="2400" u="sng" dirty="0" smtClean="0"/>
              <a:t>nábytkář</a:t>
            </a:r>
            <a:r>
              <a:rPr lang="cs-CZ" sz="2400" dirty="0"/>
              <a:t>, </a:t>
            </a:r>
            <a:r>
              <a:rPr lang="cs-CZ" sz="2400" u="sng" dirty="0" smtClean="0"/>
              <a:t>dobytčí</a:t>
            </a:r>
            <a:r>
              <a:rPr lang="cs-CZ" sz="2400" dirty="0" smtClean="0"/>
              <a:t> </a:t>
            </a:r>
            <a:r>
              <a:rPr lang="cs-CZ" sz="2400" dirty="0"/>
              <a:t>farma, divoké </a:t>
            </a:r>
            <a:r>
              <a:rPr lang="cs-CZ" sz="2400" u="sng" dirty="0" smtClean="0"/>
              <a:t>dobytče</a:t>
            </a:r>
            <a:r>
              <a:rPr lang="cs-CZ" sz="2400" dirty="0"/>
              <a:t>, </a:t>
            </a:r>
          </a:p>
          <a:p>
            <a:pPr marL="0" indent="0">
              <a:buNone/>
            </a:pPr>
            <a:r>
              <a:rPr lang="cs-CZ" sz="2400" u="sng" dirty="0" smtClean="0"/>
              <a:t>dobytkářství</a:t>
            </a:r>
            <a:r>
              <a:rPr lang="cs-CZ" sz="2400" dirty="0" smtClean="0"/>
              <a:t> </a:t>
            </a:r>
            <a:r>
              <a:rPr lang="cs-CZ" sz="2400" dirty="0"/>
              <a:t>jako obživa, </a:t>
            </a:r>
            <a:r>
              <a:rPr lang="cs-CZ" sz="2400" u="sng" dirty="0" smtClean="0"/>
              <a:t>zbývá</a:t>
            </a:r>
            <a:r>
              <a:rPr lang="cs-CZ" sz="2400" dirty="0" smtClean="0"/>
              <a:t> </a:t>
            </a:r>
            <a:r>
              <a:rPr lang="cs-CZ" sz="2400" dirty="0"/>
              <a:t>mi málo peněz, </a:t>
            </a:r>
            <a:r>
              <a:rPr lang="cs-CZ" sz="2400" u="sng" dirty="0" smtClean="0"/>
              <a:t>zbytky</a:t>
            </a:r>
            <a:r>
              <a:rPr lang="cs-CZ" sz="2400" dirty="0" smtClean="0"/>
              <a:t> </a:t>
            </a:r>
            <a:r>
              <a:rPr lang="cs-CZ" sz="2400" dirty="0"/>
              <a:t>od oběda, </a:t>
            </a:r>
          </a:p>
          <a:p>
            <a:pPr marL="0" indent="0">
              <a:buNone/>
            </a:pPr>
            <a:r>
              <a:rPr lang="cs-CZ" sz="2400" u="sng" dirty="0" smtClean="0"/>
              <a:t>zbytkové</a:t>
            </a:r>
            <a:r>
              <a:rPr lang="cs-CZ" sz="2400" dirty="0" smtClean="0"/>
              <a:t> </a:t>
            </a:r>
            <a:r>
              <a:rPr lang="cs-CZ" sz="2400" dirty="0"/>
              <a:t>pečivo.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70761635"/>
              </p:ext>
            </p:extLst>
          </p:nvPr>
        </p:nvGraphicFramePr>
        <p:xfrm>
          <a:off x="1979712" y="2564904"/>
          <a:ext cx="492020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2020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příbytek - nábytek - dobytek - zbytek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376429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Příbuzná slova po B - řešení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568952" cy="499715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600" u="sng" dirty="0"/>
              <a:t>Doplň y - ý a podtrhni příbuzná slova</a:t>
            </a:r>
            <a:r>
              <a:rPr lang="cs-CZ" sz="2600" dirty="0"/>
              <a:t> :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u="sng" dirty="0" smtClean="0"/>
              <a:t>Neobyčejní</a:t>
            </a:r>
            <a:r>
              <a:rPr lang="cs-CZ" sz="2600" dirty="0" smtClean="0"/>
              <a:t> </a:t>
            </a:r>
            <a:r>
              <a:rPr lang="cs-CZ" sz="2600" dirty="0"/>
              <a:t>lidé, </a:t>
            </a:r>
            <a:r>
              <a:rPr lang="cs-CZ" sz="2600" u="sng" dirty="0" smtClean="0"/>
              <a:t>obyčejně</a:t>
            </a:r>
            <a:r>
              <a:rPr lang="cs-CZ" sz="2600" dirty="0" smtClean="0"/>
              <a:t> </a:t>
            </a:r>
            <a:r>
              <a:rPr lang="cs-CZ" sz="2600" dirty="0"/>
              <a:t>jsem hodný, liška </a:t>
            </a:r>
            <a:r>
              <a:rPr lang="cs-CZ" sz="2600" u="sng" dirty="0" smtClean="0"/>
              <a:t>Bystrouška</a:t>
            </a:r>
            <a:r>
              <a:rPr lang="cs-CZ" sz="2600" dirty="0"/>
              <a:t>, </a:t>
            </a:r>
            <a:r>
              <a:rPr lang="cs-CZ" sz="2600" u="sng" dirty="0" smtClean="0"/>
              <a:t>bystrozraký </a:t>
            </a:r>
            <a:endParaRPr lang="cs-CZ" sz="2600" u="sng" dirty="0"/>
          </a:p>
          <a:p>
            <a:pPr marL="0" indent="0">
              <a:buNone/>
            </a:pPr>
            <a:r>
              <a:rPr lang="cs-CZ" sz="2600" dirty="0"/>
              <a:t>hoch, </a:t>
            </a:r>
            <a:r>
              <a:rPr lang="cs-CZ" sz="2600" u="sng" dirty="0" smtClean="0"/>
              <a:t>bystré</a:t>
            </a:r>
            <a:r>
              <a:rPr lang="cs-CZ" sz="2600" dirty="0" smtClean="0"/>
              <a:t> </a:t>
            </a:r>
            <a:r>
              <a:rPr lang="cs-CZ" sz="2600" dirty="0"/>
              <a:t>děvče, </a:t>
            </a:r>
            <a:r>
              <a:rPr lang="cs-CZ" sz="2600" u="sng" dirty="0" smtClean="0"/>
              <a:t>bystře</a:t>
            </a:r>
            <a:r>
              <a:rPr lang="cs-CZ" sz="2600" dirty="0" smtClean="0"/>
              <a:t> </a:t>
            </a:r>
            <a:r>
              <a:rPr lang="cs-CZ" sz="2600" dirty="0"/>
              <a:t>reagovat, horská </a:t>
            </a:r>
            <a:r>
              <a:rPr lang="cs-CZ" sz="2600" u="sng" dirty="0" smtClean="0"/>
              <a:t>bystřina</a:t>
            </a:r>
            <a:r>
              <a:rPr lang="cs-CZ" sz="2600" dirty="0"/>
              <a:t>, </a:t>
            </a:r>
            <a:r>
              <a:rPr lang="cs-CZ" sz="2600" u="sng" dirty="0" smtClean="0"/>
              <a:t>zbystřit </a:t>
            </a:r>
            <a:endParaRPr lang="cs-CZ" sz="2600" u="sng" dirty="0"/>
          </a:p>
          <a:p>
            <a:pPr marL="0" indent="0">
              <a:buNone/>
            </a:pPr>
            <a:r>
              <a:rPr lang="cs-CZ" sz="2600" dirty="0"/>
              <a:t>pozornost, </a:t>
            </a:r>
            <a:r>
              <a:rPr lang="cs-CZ" sz="2600" u="sng" dirty="0" smtClean="0"/>
              <a:t>bylinkářka</a:t>
            </a:r>
            <a:r>
              <a:rPr lang="cs-CZ" sz="2600" dirty="0" smtClean="0"/>
              <a:t> </a:t>
            </a:r>
            <a:r>
              <a:rPr lang="cs-CZ" sz="2600" dirty="0"/>
              <a:t>vaří </a:t>
            </a:r>
            <a:r>
              <a:rPr lang="cs-CZ" sz="2600" u="sng" dirty="0" smtClean="0"/>
              <a:t>bylinkový</a:t>
            </a:r>
            <a:r>
              <a:rPr lang="cs-CZ" sz="2600" dirty="0" smtClean="0"/>
              <a:t> </a:t>
            </a:r>
            <a:r>
              <a:rPr lang="cs-CZ" sz="2600" dirty="0"/>
              <a:t>čaj, líný </a:t>
            </a:r>
            <a:r>
              <a:rPr lang="cs-CZ" sz="2600" u="sng" dirty="0" smtClean="0"/>
              <a:t>býložravec</a:t>
            </a:r>
            <a:r>
              <a:rPr lang="cs-CZ" sz="2600" dirty="0"/>
              <a:t>, </a:t>
            </a:r>
            <a:r>
              <a:rPr lang="cs-CZ" sz="2600" u="sng" dirty="0" smtClean="0"/>
              <a:t>bylinky</a:t>
            </a:r>
            <a:r>
              <a:rPr lang="cs-CZ" sz="2600" dirty="0" smtClean="0"/>
              <a:t> </a:t>
            </a:r>
            <a:r>
              <a:rPr lang="cs-CZ" sz="2600" dirty="0"/>
              <a:t>pro </a:t>
            </a:r>
          </a:p>
          <a:p>
            <a:pPr marL="0" indent="0">
              <a:buNone/>
            </a:pPr>
            <a:r>
              <a:rPr lang="cs-CZ" sz="2600" dirty="0"/>
              <a:t>zdraví, hbitá </a:t>
            </a:r>
            <a:r>
              <a:rPr lang="cs-CZ" sz="2600" u="sng" dirty="0" smtClean="0"/>
              <a:t>kobylka</a:t>
            </a:r>
            <a:r>
              <a:rPr lang="cs-CZ" sz="2600" dirty="0"/>
              <a:t>, město </a:t>
            </a:r>
            <a:r>
              <a:rPr lang="cs-CZ" sz="2600" u="sng" dirty="0" smtClean="0"/>
              <a:t>Kobylisy</a:t>
            </a:r>
            <a:r>
              <a:rPr lang="cs-CZ" sz="2600" dirty="0"/>
              <a:t>, </a:t>
            </a:r>
            <a:r>
              <a:rPr lang="cs-CZ" sz="2600" u="sng" dirty="0" smtClean="0"/>
              <a:t>kobylí</a:t>
            </a:r>
            <a:r>
              <a:rPr lang="cs-CZ" sz="2600" dirty="0" smtClean="0"/>
              <a:t> </a:t>
            </a:r>
            <a:r>
              <a:rPr lang="cs-CZ" sz="2600" dirty="0"/>
              <a:t>trus.</a:t>
            </a:r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endParaRPr lang="cs-CZ" sz="2600" dirty="0"/>
          </a:p>
          <a:p>
            <a:pPr marL="0" indent="0">
              <a:buNone/>
            </a:pPr>
            <a:r>
              <a:rPr lang="cs-CZ" sz="2600" u="sng" dirty="0" smtClean="0"/>
              <a:t>Býčí</a:t>
            </a:r>
            <a:r>
              <a:rPr lang="cs-CZ" sz="2600" dirty="0" smtClean="0"/>
              <a:t> </a:t>
            </a:r>
            <a:r>
              <a:rPr lang="cs-CZ" sz="2600" dirty="0"/>
              <a:t>zápasy, hříbě s </a:t>
            </a:r>
            <a:r>
              <a:rPr lang="cs-CZ" sz="2600" u="sng" dirty="0" smtClean="0"/>
              <a:t>býčkem</a:t>
            </a:r>
            <a:r>
              <a:rPr lang="cs-CZ" sz="2600" dirty="0"/>
              <a:t>, město </a:t>
            </a:r>
            <a:r>
              <a:rPr lang="cs-CZ" sz="2600" u="sng" dirty="0" smtClean="0"/>
              <a:t>Býkovice</a:t>
            </a:r>
            <a:r>
              <a:rPr lang="cs-CZ" sz="2600" dirty="0"/>
              <a:t>, </a:t>
            </a:r>
            <a:r>
              <a:rPr lang="cs-CZ" sz="2600" u="sng" dirty="0" smtClean="0"/>
              <a:t>babykový</a:t>
            </a:r>
            <a:r>
              <a:rPr lang="cs-CZ" sz="2600" dirty="0" smtClean="0"/>
              <a:t> </a:t>
            </a:r>
            <a:r>
              <a:rPr lang="cs-CZ" sz="2600" dirty="0"/>
              <a:t>odvar, náměstí v </a:t>
            </a:r>
            <a:r>
              <a:rPr lang="cs-CZ" sz="2600" u="sng" dirty="0" smtClean="0"/>
              <a:t>Přibyslavi</a:t>
            </a:r>
            <a:r>
              <a:rPr lang="cs-CZ" sz="2600" dirty="0"/>
              <a:t>.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12787177"/>
              </p:ext>
            </p:extLst>
          </p:nvPr>
        </p:nvGraphicFramePr>
        <p:xfrm>
          <a:off x="2339752" y="2276872"/>
          <a:ext cx="412812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2812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obyčej - bystrý - bylina - kobyla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6473489"/>
              </p:ext>
            </p:extLst>
          </p:nvPr>
        </p:nvGraphicFramePr>
        <p:xfrm>
          <a:off x="2915816" y="4941168"/>
          <a:ext cx="3312368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býk - babyka - Přibyslav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121978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archiv autora</a:t>
            </a:r>
          </a:p>
          <a:p>
            <a:r>
              <a:rPr lang="cs-CZ" sz="2400" dirty="0"/>
              <a:t>ilustrace :  www.office.microsoft.com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12735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692</Words>
  <Application>Microsoft Office PowerPoint</Application>
  <PresentationFormat>Předvádění na obrazovce (4:3)</PresentationFormat>
  <Paragraphs>112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ANOTACE</vt:lpstr>
      <vt:lpstr>Příbuzná slova po B</vt:lpstr>
      <vt:lpstr>Příbuzná slova po B</vt:lpstr>
      <vt:lpstr>Příbuzná slova po B</vt:lpstr>
      <vt:lpstr>Pozor na rozdíly v psaní těchto slov !</vt:lpstr>
      <vt:lpstr>Pozor na rozdíly v psaní těchto slov !</vt:lpstr>
      <vt:lpstr>Příbuzná slova po B - řešení</vt:lpstr>
      <vt:lpstr>Příbuzná slova po B - řešení</vt:lpstr>
      <vt:lpstr>Příbuzná slova po B - řešení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Dum</cp:lastModifiedBy>
  <cp:revision>23</cp:revision>
  <dcterms:created xsi:type="dcterms:W3CDTF">2011-10-26T16:35:30Z</dcterms:created>
  <dcterms:modified xsi:type="dcterms:W3CDTF">2012-03-20T16:41:37Z</dcterms:modified>
</cp:coreProperties>
</file>