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65" r:id="rId5"/>
    <p:sldId id="266" r:id="rId6"/>
    <p:sldId id="261" r:id="rId7"/>
    <p:sldId id="257" r:id="rId8"/>
    <p:sldId id="262" r:id="rId9"/>
    <p:sldId id="258" r:id="rId10"/>
    <p:sldId id="263" r:id="rId11"/>
    <p:sldId id="259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5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7102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6799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90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6488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6933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3558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8909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3575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9875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3289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619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7B80CA5-834C-4281-A542-EC6F9D498365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3BCC298-AFE8-4F24-AFCF-85252D7090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34659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A605617-AA11-47ED-BD2B-C67E95F1460A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79AE5F4-1D2D-4180-8AC4-3C8B1B97FD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787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7C50D42-9EC9-4C70-B6B6-5F2256732A92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9FCC7C5-07A6-44FE-A080-FADE9821F4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4981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6D99958-0283-4719-984E-7639C98B3262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A27D3E5-68FB-4176-AB3A-CCA6163CB6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9000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8B19C3E-FD5A-41F0-91A7-AC409B291322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41374B-2F39-42D9-BB96-597867B286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9112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DC15263-E99B-43A7-B95A-7C9A44CE4CED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F71BAD6-CF5B-4349-9B20-564E09329F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8308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A09FE0F-B561-4E02-97D8-EB50F6F5D2FB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C958CDF-299F-461D-B5D8-75D7ABDCB3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3548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DB84DE8-8F69-40ED-A2A0-A2F2FA35A7B0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821455F-B9D3-421D-AB81-957B461B1D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7056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0BCB39E-46CF-4420-BF8E-D8CDB8A5019B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B21EC98-EDCD-4CE9-BAB7-9382720E19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6894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5A60365-9E06-4A19-9880-F136330A7ACD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FBBC037-A627-4604-B953-A563DE618A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7147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6AA8D4E-CECC-4450-89E0-EB39D87658FE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3AC9D9D-56AF-4CD1-8BA7-0F63D1B306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2777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B387D9-0FF2-4287-B1DB-EDC5599F5073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0251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5D196D-6CBE-45AA-BE17-9C1174D5F16D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135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7AE56-DC36-4CDD-A7DB-54DC3EC3F609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7749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853F0C-6D7B-43FB-B3CE-93CD772C920C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4763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2FF15-4CDF-47EB-801F-4B0A4058EE08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654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BE34B-7EAA-4F82-A934-D9BB2FC2BFA7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132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95AFA8-E444-4E0D-9EE4-F2AA95B9AFBC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3963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A86EC-3E3F-4A60-9202-825BEBD89004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7049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2C36EC-9C12-446D-99D5-28826CEBF508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9989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8595F-D1A4-411C-B5D0-0C7D7CBD931B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8743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67F11-C802-44C0-8E97-48563E169B23}" type="slidenum">
              <a:rPr lang="cs-CZ" alt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447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00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17000">
              <a:schemeClr val="accent1">
                <a:tint val="44500"/>
                <a:satMod val="160000"/>
              </a:schemeClr>
            </a:gs>
            <a:gs pos="78000">
              <a:schemeClr val="accent1">
                <a:tint val="23500"/>
                <a:satMod val="160000"/>
              </a:schemeClr>
            </a:gs>
            <a:gs pos="70000">
              <a:schemeClr val="accent1">
                <a:tint val="23500"/>
                <a:satMod val="160000"/>
              </a:schemeClr>
            </a:gs>
            <a:gs pos="42000">
              <a:schemeClr val="accent5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614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A98F099-D1DD-432F-8AB2-275AF65AAA44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8B95AEF-90A1-4604-8BE5-F6515FC847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6454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12E112-6CAF-4188-8578-869A11AD12EE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509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6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7805286"/>
              </p:ext>
            </p:extLst>
          </p:nvPr>
        </p:nvGraphicFramePr>
        <p:xfrm>
          <a:off x="539750" y="2636838"/>
          <a:ext cx="8229600" cy="4121150"/>
        </p:xfrm>
        <a:graphic>
          <a:graphicData uri="http://schemas.openxmlformats.org/drawingml/2006/table">
            <a:tbl>
              <a:tblPr/>
              <a:tblGrid>
                <a:gridCol w="1511300"/>
                <a:gridCol w="6718300"/>
              </a:tblGrid>
              <a:tr h="3715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450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 školy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ZŠ. J. E. P</a:t>
                      </a: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urkyně a Základní umělecká škola Libochovice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182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</a:rPr>
                        <a:t>Mgr. Venuše Plášilová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7621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VY_32_INOVACE_57_NJ_GESAMTEWIEDERHOLUNG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7920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GESAMTE WIEDERHOLUNG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9450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Číslo projektu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CZ.1.07/1.04.00/21.2803</a:t>
                      </a:r>
                      <a:endParaRPr kumimoji="0" lang="cs-CZ" alt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8457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8913"/>
            <a:ext cx="8137525" cy="1990725"/>
          </a:xfrm>
          <a:solidFill>
            <a:srgbClr val="FFFFFF"/>
          </a:solidFill>
        </p:spPr>
      </p:pic>
      <p:pic>
        <p:nvPicPr>
          <p:cNvPr id="18458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404813"/>
            <a:ext cx="8137525" cy="1990725"/>
          </a:xfr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068230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altLang="cs-CZ" smtClean="0"/>
              <a:t>Anotace a metodika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745232" y="1816224"/>
            <a:ext cx="7643192" cy="4205064"/>
          </a:xfrm>
          <a:solidFill>
            <a:schemeClr val="bg1"/>
          </a:solidFill>
        </p:spPr>
        <p:txBody>
          <a:bodyPr/>
          <a:lstStyle/>
          <a:p>
            <a:pPr marL="0" indent="0" algn="just">
              <a:buFontTx/>
              <a:buNone/>
            </a:pPr>
            <a:r>
              <a:rPr lang="cs-CZ" altLang="cs-CZ" dirty="0" smtClean="0"/>
              <a:t>   </a:t>
            </a:r>
            <a:r>
              <a:rPr lang="cs-CZ" altLang="cs-CZ" sz="2800" dirty="0" smtClean="0"/>
              <a:t>Tento výukový materiál se orientuje na souhrnné OPAKOVÁNÍ. </a:t>
            </a:r>
          </a:p>
          <a:p>
            <a:pPr marL="0" indent="0" algn="just">
              <a:buFontTx/>
              <a:buNone/>
            </a:pPr>
            <a:r>
              <a:rPr lang="cs-CZ" altLang="cs-CZ" sz="2800" dirty="0" smtClean="0"/>
              <a:t> </a:t>
            </a:r>
          </a:p>
          <a:p>
            <a:pPr marL="0" indent="0" algn="just">
              <a:buFontTx/>
              <a:buNone/>
            </a:pPr>
            <a:r>
              <a:rPr lang="cs-CZ" altLang="cs-CZ" sz="2800" dirty="0" smtClean="0"/>
              <a:t>Je vhodný PŘEDEVŠÍM pro</a:t>
            </a:r>
            <a:r>
              <a:rPr lang="cs-CZ" altLang="cs-CZ" sz="2800" b="1" dirty="0" smtClean="0"/>
              <a:t> 7. či 8. ročníky. </a:t>
            </a:r>
            <a:r>
              <a:rPr lang="cs-CZ" altLang="cs-CZ" sz="2800" dirty="0" smtClean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209948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Ergänzt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cs-CZ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ONNIE" panose="02000000000000000000" pitchFamily="2" charset="0"/>
              </a:rPr>
              <a:t>diese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ONNIE" panose="02000000000000000000" pitchFamily="2" charset="0"/>
              </a:rPr>
              <a:t> </a:t>
            </a:r>
            <a:r>
              <a:rPr lang="cs-CZ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ONNIE" panose="02000000000000000000" pitchFamily="2" charset="0"/>
              </a:rPr>
              <a:t>Wörter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ONNIE" panose="02000000000000000000" pitchFamily="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935485"/>
            <a:ext cx="8496944" cy="3661867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…………. Alexander.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…………. 13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Jahre</a:t>
            </a:r>
            <a:r>
              <a:rPr lang="cs-CZ" sz="4000" b="1" dirty="0" smtClean="0">
                <a:latin typeface="Berlin Sans FB Demi" panose="020E0802020502020306" pitchFamily="34" charset="0"/>
              </a:rPr>
              <a:t> alt.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…………. in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Berlin</a:t>
            </a:r>
            <a:r>
              <a:rPr lang="cs-CZ" sz="4000" b="1" dirty="0" smtClean="0">
                <a:latin typeface="Berlin Sans FB Demi" panose="020E0802020502020306" pitchFamily="34" charset="0"/>
              </a:rPr>
              <a:t>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………….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einen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>
                <a:latin typeface="Berlin Sans FB Demi" panose="020E0802020502020306" pitchFamily="34" charset="0"/>
              </a:rPr>
              <a:t>Bruder</a:t>
            </a:r>
            <a:r>
              <a:rPr lang="cs-CZ" sz="4000" b="1" dirty="0">
                <a:latin typeface="Berlin Sans FB Demi" panose="020E0802020502020306" pitchFamily="34" charset="0"/>
              </a:rPr>
              <a:t>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………….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Volleyball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und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Fußball</a:t>
            </a:r>
            <a:r>
              <a:rPr lang="cs-CZ" sz="4000" b="1" dirty="0" smtClean="0">
                <a:latin typeface="Berlin Sans FB Demi" panose="020E0802020502020306" pitchFamily="34" charset="0"/>
              </a:rPr>
              <a:t>.</a:t>
            </a:r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1628800"/>
            <a:ext cx="8229600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heiße</a:t>
            </a:r>
            <a:r>
              <a:rPr lang="cs-CZ" sz="4000" b="1" dirty="0">
                <a:solidFill>
                  <a:schemeClr val="tx2">
                    <a:lumMod val="75000"/>
                  </a:schemeClr>
                </a:solidFill>
                <a:latin typeface="Berlin Sans FB Demi" panose="020E0802020502020306" pitchFamily="34" charset="0"/>
              </a:rPr>
              <a:t> </a:t>
            </a: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Berlin Sans FB Demi" panose="020E0802020502020306" pitchFamily="34" charset="0"/>
              </a:rPr>
              <a:t>   </a:t>
            </a:r>
            <a:r>
              <a:rPr lang="cs-CZ" sz="4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wohne</a:t>
            </a: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Berlin Sans FB Demi" panose="020E0802020502020306" pitchFamily="34" charset="0"/>
              </a:rPr>
              <a:t>    </a:t>
            </a: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bin</a:t>
            </a: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Berlin Sans FB Demi" panose="020E0802020502020306" pitchFamily="34" charset="0"/>
              </a:rPr>
              <a:t>    </a:t>
            </a:r>
            <a:r>
              <a:rPr lang="cs-CZ" sz="4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spiele</a:t>
            </a: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    </a:t>
            </a:r>
            <a:r>
              <a:rPr lang="cs-CZ" sz="4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habe</a:t>
            </a:r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Berlin Sans FB Demi" panose="020E0802020502020306" pitchFamily="34" charset="0"/>
              </a:rPr>
              <a:t> </a:t>
            </a:r>
            <a:endParaRPr lang="cs-CZ" sz="4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ONN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594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Lösung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215405"/>
            <a:ext cx="8229600" cy="3949899"/>
          </a:xfrm>
          <a:solidFill>
            <a:schemeClr val="bg1"/>
          </a:solidFill>
        </p:spPr>
        <p:txBody>
          <a:bodyPr/>
          <a:lstStyle/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heiße</a:t>
            </a:r>
            <a:r>
              <a:rPr lang="cs-CZ" sz="4000" b="1" dirty="0" smtClean="0">
                <a:latin typeface="Berlin Sans FB Demi" panose="020E0802020502020306" pitchFamily="34" charset="0"/>
              </a:rPr>
              <a:t> Alexander.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bin</a:t>
            </a:r>
            <a:r>
              <a:rPr lang="cs-CZ" sz="4000" b="1" dirty="0" smtClean="0">
                <a:latin typeface="Berlin Sans FB Demi" panose="020E0802020502020306" pitchFamily="34" charset="0"/>
              </a:rPr>
              <a:t> 13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Jahre</a:t>
            </a:r>
            <a:r>
              <a:rPr lang="cs-CZ" sz="4000" b="1" dirty="0" smtClean="0">
                <a:latin typeface="Berlin Sans FB Demi" panose="020E0802020502020306" pitchFamily="34" charset="0"/>
              </a:rPr>
              <a:t> alt.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wohne</a:t>
            </a:r>
            <a:r>
              <a:rPr lang="cs-CZ" sz="4000" b="1" dirty="0" smtClean="0">
                <a:latin typeface="Berlin Sans FB Demi" panose="020E0802020502020306" pitchFamily="34" charset="0"/>
              </a:rPr>
              <a:t> in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Berlin</a:t>
            </a:r>
            <a:r>
              <a:rPr lang="cs-CZ" sz="4000" b="1" dirty="0" smtClean="0">
                <a:latin typeface="Berlin Sans FB Demi" panose="020E0802020502020306" pitchFamily="34" charset="0"/>
              </a:rPr>
              <a:t>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habe</a:t>
            </a:r>
            <a:r>
              <a:rPr lang="cs-CZ" sz="4000" b="1" dirty="0">
                <a:latin typeface="Berlin Sans FB Demi" panose="020E0802020502020306" pitchFamily="34" charset="0"/>
              </a:rPr>
              <a:t> </a:t>
            </a:r>
            <a:r>
              <a:rPr lang="cs-CZ" sz="4000" b="1" dirty="0" err="1">
                <a:latin typeface="Berlin Sans FB Demi" panose="020E0802020502020306" pitchFamily="34" charset="0"/>
              </a:rPr>
              <a:t>einen</a:t>
            </a:r>
            <a:r>
              <a:rPr lang="cs-CZ" sz="4000" b="1" dirty="0">
                <a:latin typeface="Berlin Sans FB Demi" panose="020E0802020502020306" pitchFamily="34" charset="0"/>
              </a:rPr>
              <a:t> </a:t>
            </a:r>
            <a:r>
              <a:rPr lang="cs-CZ" sz="4000" b="1" dirty="0" err="1">
                <a:latin typeface="Berlin Sans FB Demi" panose="020E0802020502020306" pitchFamily="34" charset="0"/>
              </a:rPr>
              <a:t>Bruder</a:t>
            </a:r>
            <a:r>
              <a:rPr lang="cs-CZ" sz="4000" b="1" dirty="0">
                <a:latin typeface="Berlin Sans FB Demi" panose="020E0802020502020306" pitchFamily="34" charset="0"/>
              </a:rPr>
              <a:t>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spiele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Volleyball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und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Fußball</a:t>
            </a:r>
            <a:r>
              <a:rPr lang="cs-CZ" sz="4000" b="1" dirty="0" smtClean="0">
                <a:latin typeface="Berlin Sans FB Demi" panose="020E0802020502020306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0011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Ergänzt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cs-CZ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ONNIE" panose="02000000000000000000" pitchFamily="2" charset="0"/>
              </a:rPr>
              <a:t>diese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ONNIE" panose="02000000000000000000" pitchFamily="2" charset="0"/>
              </a:rPr>
              <a:t> </a:t>
            </a:r>
            <a:r>
              <a:rPr lang="cs-CZ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ONNIE" panose="02000000000000000000" pitchFamily="2" charset="0"/>
              </a:rPr>
              <a:t>Wörter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ONNIE" panose="02000000000000000000" pitchFamily="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935485"/>
            <a:ext cx="8496944" cy="3661867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cs-CZ" sz="4000" b="1" dirty="0" smtClean="0">
                <a:latin typeface="Berlin Sans FB Demi" panose="020E0802020502020306" pitchFamily="34" charset="0"/>
              </a:rPr>
              <a:t>Mein …….. </a:t>
            </a:r>
            <a:r>
              <a:rPr lang="cs-CZ" sz="4000" b="1" dirty="0" err="1">
                <a:latin typeface="Berlin Sans FB Demi" panose="020E0802020502020306" pitchFamily="34" charset="0"/>
              </a:rPr>
              <a:t>i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st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Susi</a:t>
            </a:r>
            <a:r>
              <a:rPr lang="cs-CZ" sz="4000" b="1" dirty="0" smtClean="0">
                <a:latin typeface="Berlin Sans FB Demi" panose="020E0802020502020306" pitchFamily="34" charset="0"/>
              </a:rPr>
              <a:t>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bin 14 …….. alt.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habe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große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>
                <a:latin typeface="Berlin Sans FB Demi" panose="020E0802020502020306" pitchFamily="34" charset="0"/>
              </a:rPr>
              <a:t>……..</a:t>
            </a:r>
            <a:r>
              <a:rPr lang="cs-CZ" sz="4000" b="1" dirty="0" smtClean="0">
                <a:latin typeface="Berlin Sans FB Demi" panose="020E0802020502020306" pitchFamily="34" charset="0"/>
              </a:rPr>
              <a:t>  .</a:t>
            </a:r>
          </a:p>
          <a:p>
            <a:r>
              <a:rPr lang="cs-CZ" sz="4000" b="1" dirty="0" err="1" smtClean="0">
                <a:latin typeface="Berlin Sans FB Demi" panose="020E0802020502020306" pitchFamily="34" charset="0"/>
              </a:rPr>
              <a:t>Ich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habe</a:t>
            </a:r>
            <a:r>
              <a:rPr lang="cs-CZ" sz="4000" b="1" dirty="0" smtClean="0"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eine</a:t>
            </a:r>
            <a:r>
              <a:rPr lang="cs-CZ" sz="4000" b="1" dirty="0" smtClean="0">
                <a:latin typeface="Berlin Sans FB Demi" panose="020E0802020502020306" pitchFamily="34" charset="0"/>
              </a:rPr>
              <a:t> ……. </a:t>
            </a:r>
            <a:r>
              <a:rPr lang="cs-CZ" sz="4000" b="1" dirty="0" err="1">
                <a:latin typeface="Berlin Sans FB Demi" panose="020E0802020502020306" pitchFamily="34" charset="0"/>
              </a:rPr>
              <a:t>u</a:t>
            </a:r>
            <a:r>
              <a:rPr lang="cs-CZ" sz="4000" b="1" dirty="0" err="1" smtClean="0">
                <a:latin typeface="Berlin Sans FB Demi" panose="020E0802020502020306" pitchFamily="34" charset="0"/>
              </a:rPr>
              <a:t>nd</a:t>
            </a:r>
            <a:r>
              <a:rPr lang="cs-CZ" sz="4000" b="1" smtClean="0">
                <a:latin typeface="Berlin Sans FB Demi" panose="020E0802020502020306" pitchFamily="34" charset="0"/>
              </a:rPr>
              <a:t> 2 ……..  </a:t>
            </a:r>
            <a:r>
              <a:rPr lang="cs-CZ" sz="4000" b="1" dirty="0" smtClean="0">
                <a:latin typeface="Berlin Sans FB Demi" panose="020E0802020502020306" pitchFamily="34" charset="0"/>
              </a:rPr>
              <a:t>.</a:t>
            </a:r>
            <a:endParaRPr lang="cs-CZ" sz="4000" b="1" dirty="0">
              <a:latin typeface="Berlin Sans FB Demi" panose="020E0802020502020306" pitchFamily="34" charset="0"/>
            </a:endParaRPr>
          </a:p>
          <a:p>
            <a:endParaRPr lang="cs-CZ" sz="4000" b="1" dirty="0" smtClean="0">
              <a:latin typeface="Berlin Sans FB Demi" panose="020E0802020502020306" pitchFamily="34" charset="0"/>
            </a:endParaRPr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1628800"/>
            <a:ext cx="8424936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err="1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Familie</a:t>
            </a:r>
            <a:r>
              <a:rPr lang="cs-CZ" sz="4000" b="1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  </a:t>
            </a:r>
            <a:r>
              <a:rPr lang="cs-CZ" sz="4000" b="1" dirty="0" err="1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Jahre</a:t>
            </a:r>
            <a:r>
              <a:rPr lang="cs-CZ" sz="4000" b="1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  </a:t>
            </a:r>
            <a:r>
              <a:rPr lang="cs-CZ" sz="4000" b="1" dirty="0" err="1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Brüder</a:t>
            </a:r>
            <a:r>
              <a:rPr lang="cs-CZ" sz="4000" b="1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  </a:t>
            </a:r>
            <a:r>
              <a:rPr lang="cs-CZ" sz="4000" b="1" dirty="0" err="1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Name</a:t>
            </a:r>
            <a:r>
              <a:rPr lang="cs-CZ" sz="4000" b="1" dirty="0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 </a:t>
            </a:r>
            <a:r>
              <a:rPr lang="cs-CZ" sz="4000" b="1" dirty="0" err="1" smtClean="0">
                <a:solidFill>
                  <a:srgbClr val="1F497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Schwester</a:t>
            </a:r>
            <a:r>
              <a:rPr lang="cs-CZ" sz="4000" b="1" dirty="0" smtClean="0">
                <a:solidFill>
                  <a:srgbClr val="1F497D">
                    <a:lumMod val="75000"/>
                  </a:srgbClr>
                </a:solidFill>
                <a:latin typeface="Berlin Sans FB Demi" panose="020E0802020502020306" pitchFamily="34" charset="0"/>
              </a:rPr>
              <a:t>  </a:t>
            </a:r>
            <a:endParaRPr lang="cs-CZ" sz="4000" b="1" dirty="0">
              <a:solidFill>
                <a:srgbClr val="1F497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ONN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500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Ergänzt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die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Gegenteile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1393930"/>
              </p:ext>
            </p:extLst>
          </p:nvPr>
        </p:nvGraphicFramePr>
        <p:xfrm>
          <a:off x="457200" y="1816223"/>
          <a:ext cx="8219256" cy="420506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754760"/>
                <a:gridCol w="576064"/>
                <a:gridCol w="3888432"/>
              </a:tblGrid>
              <a:tr h="84101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r Vater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x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</a:tr>
              <a:tr h="841013"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x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 </a:t>
                      </a:r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e </a:t>
                      </a:r>
                      <a:r>
                        <a:rPr lang="cs-CZ" sz="3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Schwester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</a:tr>
              <a:tr h="84101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r Opa (</a:t>
                      </a:r>
                      <a:r>
                        <a:rPr lang="cs-CZ" sz="3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Großvater</a:t>
                      </a:r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)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x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</a:tr>
              <a:tr h="841013">
                <a:tc>
                  <a:txBody>
                    <a:bodyPr/>
                    <a:lstStyle/>
                    <a:p>
                      <a:pPr algn="ctr"/>
                      <a:endParaRPr lang="cs-CZ" sz="3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x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 e </a:t>
                      </a:r>
                      <a:r>
                        <a:rPr lang="cs-CZ" sz="3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Tochter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</a:tr>
              <a:tr h="84101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r </a:t>
                      </a:r>
                      <a:r>
                        <a:rPr lang="cs-CZ" sz="3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Onkel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x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6135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Lösung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8863858"/>
              </p:ext>
            </p:extLst>
          </p:nvPr>
        </p:nvGraphicFramePr>
        <p:xfrm>
          <a:off x="457200" y="1684540"/>
          <a:ext cx="8219256" cy="455277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754760"/>
                <a:gridCol w="576064"/>
                <a:gridCol w="3888432"/>
              </a:tblGrid>
              <a:tr h="84101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r Vater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x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e </a:t>
                      </a:r>
                      <a:r>
                        <a:rPr lang="cs-CZ" sz="3600" b="1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Mutter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</a:tr>
              <a:tr h="84101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r </a:t>
                      </a:r>
                      <a:r>
                        <a:rPr lang="cs-CZ" sz="3600" b="1" kern="1200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  <a:ea typeface="+mn-ea"/>
                          <a:cs typeface="+mn-cs"/>
                        </a:rPr>
                        <a:t>Bruder</a:t>
                      </a:r>
                      <a:endParaRPr lang="cs-CZ" sz="36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x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</a:t>
                      </a:r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e </a:t>
                      </a:r>
                      <a:r>
                        <a:rPr lang="cs-CZ" sz="3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Schwester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</a:tr>
              <a:tr h="84101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r Opa (</a:t>
                      </a:r>
                      <a:r>
                        <a:rPr lang="cs-CZ" sz="3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Großvater</a:t>
                      </a:r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)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x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6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  <a:ea typeface="+mn-ea"/>
                          <a:cs typeface="+mn-cs"/>
                        </a:rPr>
                        <a:t>e </a:t>
                      </a:r>
                      <a:r>
                        <a:rPr lang="cs-CZ" sz="3600" b="1" kern="1200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  <a:ea typeface="+mn-ea"/>
                          <a:cs typeface="+mn-cs"/>
                        </a:rPr>
                        <a:t>Oma</a:t>
                      </a:r>
                      <a:r>
                        <a:rPr lang="cs-CZ" sz="36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  <a:ea typeface="+mn-ea"/>
                          <a:cs typeface="+mn-cs"/>
                        </a:rPr>
                        <a:t> (</a:t>
                      </a:r>
                      <a:r>
                        <a:rPr lang="cs-CZ" sz="3600" b="1" kern="1200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  <a:ea typeface="+mn-ea"/>
                          <a:cs typeface="+mn-cs"/>
                        </a:rPr>
                        <a:t>Großmutter</a:t>
                      </a:r>
                      <a:r>
                        <a:rPr lang="cs-CZ" sz="36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  <a:ea typeface="+mn-ea"/>
                          <a:cs typeface="+mn-cs"/>
                        </a:rPr>
                        <a:t>)</a:t>
                      </a:r>
                      <a:endParaRPr lang="cs-CZ" sz="36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4101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r </a:t>
                      </a:r>
                      <a:r>
                        <a:rPr lang="cs-CZ" sz="3600" b="1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Sohn</a:t>
                      </a:r>
                      <a:endParaRPr lang="cs-CZ" sz="3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x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e </a:t>
                      </a:r>
                      <a:r>
                        <a:rPr lang="cs-CZ" sz="3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Tochter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</a:tr>
              <a:tr h="841013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  r </a:t>
                      </a:r>
                      <a:r>
                        <a:rPr lang="cs-CZ" sz="3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Onkel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</a:rPr>
                        <a:t>x</a:t>
                      </a:r>
                      <a:endParaRPr lang="cs-CZ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3600" b="1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  <a:ea typeface="+mn-ea"/>
                          <a:cs typeface="+mn-cs"/>
                        </a:rPr>
                        <a:t> e </a:t>
                      </a:r>
                      <a:r>
                        <a:rPr lang="cs-CZ" sz="3600" b="1" kern="1200" dirty="0" err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askerville Old Face" panose="02020602080505020303" pitchFamily="18" charset="0"/>
                          <a:ea typeface="+mn-ea"/>
                          <a:cs typeface="+mn-cs"/>
                        </a:rPr>
                        <a:t>Tante</a:t>
                      </a:r>
                      <a:endParaRPr lang="cs-CZ" sz="3600" b="1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Baskerville Old Face" panose="02020602080505020303" pitchFamily="18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6815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r>
              <a:rPr lang="cs-CZ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Ergänzt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diese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Tabelle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4751525"/>
              </p:ext>
            </p:extLst>
          </p:nvPr>
        </p:nvGraphicFramePr>
        <p:xfrm>
          <a:off x="539552" y="1600201"/>
          <a:ext cx="8003232" cy="4853135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4618856"/>
                <a:gridCol w="3384376"/>
              </a:tblGrid>
              <a:tr h="970627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Mein </a:t>
                      </a:r>
                      <a:r>
                        <a:rPr lang="cs-CZ" sz="32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Name</a:t>
                      </a:r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 </a:t>
                      </a:r>
                      <a:r>
                        <a:rPr lang="cs-CZ" sz="32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ist</a:t>
                      </a:r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 </a:t>
                      </a:r>
                      <a:endParaRPr lang="cs-CZ" sz="3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70627"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Ich</a:t>
                      </a:r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 </a:t>
                      </a:r>
                      <a:r>
                        <a:rPr lang="cs-CZ" sz="32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wohne</a:t>
                      </a:r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 in </a:t>
                      </a:r>
                      <a:endParaRPr lang="cs-CZ" sz="3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70627"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Ich</a:t>
                      </a:r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 </a:t>
                      </a:r>
                      <a:r>
                        <a:rPr lang="cs-CZ" sz="32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komme</a:t>
                      </a:r>
                      <a:r>
                        <a:rPr lang="cs-CZ" sz="32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 </a:t>
                      </a:r>
                      <a:r>
                        <a:rPr lang="cs-CZ" sz="3200" b="1" baseline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aus</a:t>
                      </a:r>
                      <a:endParaRPr lang="cs-CZ" sz="3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70627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Mein Hobby </a:t>
                      </a:r>
                      <a:r>
                        <a:rPr lang="cs-CZ" sz="32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ist</a:t>
                      </a:r>
                      <a:r>
                        <a:rPr lang="cs-CZ" sz="32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 </a:t>
                      </a:r>
                      <a:endParaRPr lang="cs-CZ" sz="3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70627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Mein </a:t>
                      </a:r>
                      <a:r>
                        <a:rPr lang="cs-CZ" sz="32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Lieblingsessen</a:t>
                      </a:r>
                      <a:r>
                        <a:rPr lang="cs-CZ" sz="3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 </a:t>
                      </a:r>
                      <a:r>
                        <a:rPr lang="cs-CZ" sz="32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ist</a:t>
                      </a:r>
                      <a:endParaRPr lang="cs-CZ" sz="3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9704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918450" cy="1955800"/>
          </a:xfrm>
          <a:solidFill>
            <a:schemeClr val="bg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Shrnutí práce s materiálem,</a:t>
            </a:r>
            <a:b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užití v hodině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879725"/>
            <a:ext cx="8078788" cy="3644900"/>
          </a:xfrm>
        </p:spPr>
        <p:txBody>
          <a:bodyPr/>
          <a:lstStyle/>
          <a:p>
            <a:r>
              <a:rPr lang="cs-CZ" altLang="cs-CZ" sz="3600" dirty="0" smtClean="0"/>
              <a:t>Žákům se s učebním materiálem pracovalo dobře, s řešením úkolů neměli problémy. </a:t>
            </a: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31845829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247</Words>
  <Application>Microsoft Office PowerPoint</Application>
  <PresentationFormat>Předvádění na obrazovce (4:3)</PresentationFormat>
  <Paragraphs>69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Motiv sady Office</vt:lpstr>
      <vt:lpstr>1_Motiv sady Office</vt:lpstr>
      <vt:lpstr>2_Motiv sady Office</vt:lpstr>
      <vt:lpstr>Výchozí návrh</vt:lpstr>
      <vt:lpstr>Prezentace aplikace PowerPoint</vt:lpstr>
      <vt:lpstr>Anotace a metodika</vt:lpstr>
      <vt:lpstr>Ergänzt diese Wörter</vt:lpstr>
      <vt:lpstr>Lösung</vt:lpstr>
      <vt:lpstr>Ergänzt diese Wörter</vt:lpstr>
      <vt:lpstr>Ergänzt die Gegenteile</vt:lpstr>
      <vt:lpstr>Lösung</vt:lpstr>
      <vt:lpstr>Ergänzt diese Tabelle</vt:lpstr>
      <vt:lpstr>Shrnutí práce s materiálem, užití v hodině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</dc:creator>
  <cp:lastModifiedBy>Petr Plášil</cp:lastModifiedBy>
  <cp:revision>8</cp:revision>
  <dcterms:created xsi:type="dcterms:W3CDTF">2013-11-18T13:12:47Z</dcterms:created>
  <dcterms:modified xsi:type="dcterms:W3CDTF">2013-11-28T10:11:21Z</dcterms:modified>
</cp:coreProperties>
</file>