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7" r:id="rId2"/>
    <p:sldId id="259" r:id="rId3"/>
    <p:sldId id="262" r:id="rId4"/>
    <p:sldId id="272" r:id="rId5"/>
    <p:sldId id="263" r:id="rId6"/>
    <p:sldId id="266" r:id="rId7"/>
    <p:sldId id="270" r:id="rId8"/>
    <p:sldId id="273" r:id="rId9"/>
    <p:sldId id="274" r:id="rId10"/>
    <p:sldId id="267" r:id="rId11"/>
    <p:sldId id="276" r:id="rId12"/>
    <p:sldId id="277" r:id="rId13"/>
    <p:sldId id="269" r:id="rId14"/>
    <p:sldId id="27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FC88"/>
    <a:srgbClr val="FF9900"/>
    <a:srgbClr val="E0C8F8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6"/>
      </p:cViewPr>
      <p:guideLst>
        <p:guide orient="horz" pos="4292"/>
        <p:guide pos="5759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2000" b="0" baseline="0" dirty="0" smtClean="0"/>
            <a:t>VY_32_INOVACE_3B_17_</a:t>
          </a:r>
          <a:r>
            <a:rPr lang="cs-CZ" sz="1800" b="0" baseline="0" dirty="0" err="1" smtClean="0"/>
            <a:t>Customs</a:t>
          </a:r>
          <a:r>
            <a:rPr lang="cs-CZ" sz="1800" b="0" baseline="0" dirty="0" smtClean="0"/>
            <a:t> </a:t>
          </a:r>
          <a:r>
            <a:rPr lang="cs-CZ" sz="2000" b="0" baseline="0" dirty="0" smtClean="0"/>
            <a:t>- </a:t>
          </a:r>
          <a:r>
            <a:rPr lang="cs-CZ" sz="1800" b="0" baseline="0" dirty="0" smtClean="0"/>
            <a:t>New </a:t>
          </a:r>
          <a:r>
            <a:rPr lang="cs-CZ" sz="1800" b="0" baseline="0" dirty="0" err="1" smtClean="0"/>
            <a:t>Year</a:t>
          </a:r>
          <a:r>
            <a:rPr lang="cs-CZ" sz="1800" b="0" baseline="0" dirty="0" smtClean="0"/>
            <a:t>´s </a:t>
          </a:r>
          <a:r>
            <a:rPr lang="cs-CZ" sz="1800" b="0" baseline="0" dirty="0" err="1" smtClean="0"/>
            <a:t>Eve</a:t>
          </a:r>
          <a:endParaRPr lang="cs-CZ" sz="2000" b="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Gymnázium Lovosice, Sady pionýrů 600/6</a:t>
          </a:r>
          <a:endParaRPr lang="cs-CZ" sz="2000" b="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CZ.1.07/1.5.00/34.1073</a:t>
          </a:r>
          <a:endParaRPr lang="cs-CZ" sz="2000" b="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dirty="0" smtClean="0">
              <a:solidFill>
                <a:schemeClr val="tx1"/>
              </a:solidFill>
            </a:rPr>
            <a:t>: Anglický jazyk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</a:rPr>
            <a:t>3., 4. ročník/septima, oktáva</a:t>
          </a:r>
          <a:endParaRPr lang="cs-CZ" sz="2000" dirty="0">
            <a:solidFill>
              <a:schemeClr val="tx1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EBA0FA6-500F-48B5-B7A1-B51529BD38F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dirty="0" smtClean="0">
              <a:solidFill>
                <a:schemeClr val="tx1"/>
              </a:solidFill>
            </a:rPr>
            <a:t>listopad 2013</a:t>
          </a:r>
          <a:endParaRPr lang="cs-CZ" sz="2000" dirty="0">
            <a:solidFill>
              <a:schemeClr val="tx1"/>
            </a:solidFill>
          </a:endParaRPr>
        </a:p>
      </dgm:t>
    </dgm:pt>
    <dgm:pt modelId="{B2D1762D-083F-44FA-BFD2-87BA8632149C}" type="parTrans" cxnId="{CDDC32B8-2AB7-4B03-B555-4BCFF2ACF63B}">
      <dgm:prSet/>
      <dgm:spPr/>
      <dgm:t>
        <a:bodyPr/>
        <a:lstStyle/>
        <a:p>
          <a:endParaRPr lang="cs-CZ"/>
        </a:p>
      </dgm:t>
    </dgm:pt>
    <dgm:pt modelId="{F2F34559-107E-4D59-84FB-CC8578F10151}" type="sibTrans" cxnId="{CDDC32B8-2AB7-4B03-B555-4BCFF2ACF63B}">
      <dgm:prSet/>
      <dgm:spPr/>
      <dgm:t>
        <a:bodyPr/>
        <a:lstStyle/>
        <a:p>
          <a:endParaRPr lang="cs-CZ"/>
        </a:p>
      </dgm:t>
    </dgm:pt>
    <dgm:pt modelId="{BBE1F95E-D5AA-436D-B4F5-748C3834552C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dirty="0" smtClean="0">
              <a:solidFill>
                <a:schemeClr val="tx1"/>
              </a:solidFill>
            </a:rPr>
            <a:t>Ing. Naděžda </a:t>
          </a:r>
          <a:r>
            <a:rPr lang="cs-CZ" sz="2000" dirty="0" err="1" smtClean="0">
              <a:solidFill>
                <a:schemeClr val="tx1"/>
              </a:solidFill>
            </a:rPr>
            <a:t>Schánová</a:t>
          </a:r>
          <a:endParaRPr lang="cs-CZ" sz="2000" b="0" dirty="0">
            <a:solidFill>
              <a:schemeClr val="tx1"/>
            </a:solidFill>
          </a:endParaRPr>
        </a:p>
      </dgm:t>
    </dgm:pt>
    <dgm:pt modelId="{1CDD0471-B056-4567-BB1B-C38D4C611172}" type="parTrans" cxnId="{3901ACD1-A028-4E32-BA57-C4DC950E269D}">
      <dgm:prSet/>
      <dgm:spPr/>
      <dgm:t>
        <a:bodyPr/>
        <a:lstStyle/>
        <a:p>
          <a:endParaRPr lang="cs-CZ"/>
        </a:p>
      </dgm:t>
    </dgm:pt>
    <dgm:pt modelId="{20C8744E-8A24-4C9B-85A7-DA2DB058409A}" type="sibTrans" cxnId="{3901ACD1-A028-4E32-BA57-C4DC950E269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5955ED15-90AA-4F08-A8A5-1ED70581E58B}" type="pres">
      <dgm:prSet presAssocID="{CEBA0FA6-500F-48B5-B7A1-B51529BD38F2}" presName="vertSpace6" presStyleLbl="node1" presStyleIdx="4" presStyleCnt="7"/>
      <dgm:spPr/>
      <dgm:t>
        <a:bodyPr/>
        <a:lstStyle/>
        <a:p>
          <a:endParaRPr lang="cs-CZ"/>
        </a:p>
      </dgm:t>
    </dgm:pt>
    <dgm:pt modelId="{26528689-9DF4-4685-8F23-BABDBD774F07}" type="pres">
      <dgm:prSet presAssocID="{CEBA0FA6-500F-48B5-B7A1-B51529BD38F2}" presName="circle6" presStyleLbl="node1" presStyleIdx="5" presStyleCnt="7"/>
      <dgm:spPr/>
      <dgm:t>
        <a:bodyPr/>
        <a:lstStyle/>
        <a:p>
          <a:endParaRPr lang="cs-CZ"/>
        </a:p>
      </dgm:t>
    </dgm:pt>
    <dgm:pt modelId="{CAD3E342-3400-4A52-8AAC-15B5BF88AABE}" type="pres">
      <dgm:prSet presAssocID="{CEBA0FA6-500F-48B5-B7A1-B51529BD38F2}" presName="rect6" presStyleLbl="alignAcc1" presStyleIdx="5" presStyleCnt="7"/>
      <dgm:spPr/>
      <dgm:t>
        <a:bodyPr/>
        <a:lstStyle/>
        <a:p>
          <a:endParaRPr lang="cs-CZ"/>
        </a:p>
      </dgm:t>
    </dgm:pt>
    <dgm:pt modelId="{486F9B35-3F77-4B86-95AC-C956F2B86E44}" type="pres">
      <dgm:prSet presAssocID="{BBE1F95E-D5AA-436D-B4F5-748C3834552C}" presName="vertSpace7" presStyleLbl="node1" presStyleIdx="5" presStyleCnt="7"/>
      <dgm:spPr/>
      <dgm:t>
        <a:bodyPr/>
        <a:lstStyle/>
        <a:p>
          <a:endParaRPr lang="cs-CZ"/>
        </a:p>
      </dgm:t>
    </dgm:pt>
    <dgm:pt modelId="{FE72208B-B9B5-47BF-B463-2DC6D6185814}" type="pres">
      <dgm:prSet presAssocID="{BBE1F95E-D5AA-436D-B4F5-748C3834552C}" presName="circle7" presStyleLbl="node1" presStyleIdx="6" presStyleCnt="7"/>
      <dgm:spPr/>
      <dgm:t>
        <a:bodyPr/>
        <a:lstStyle/>
        <a:p>
          <a:endParaRPr lang="cs-CZ"/>
        </a:p>
      </dgm:t>
    </dgm:pt>
    <dgm:pt modelId="{A5C228C9-6EC4-4821-934B-9E2EFBAB4497}" type="pres">
      <dgm:prSet presAssocID="{BBE1F95E-D5AA-436D-B4F5-748C3834552C}" presName="rect7" presStyleLbl="alignAcc1" presStyleIdx="6" presStyleCnt="7" custLinFactNeighborX="320" custLinFactNeighborY="-646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76FA0-10E9-44DC-9A54-485A362F109B}" type="pres">
      <dgm:prSet presAssocID="{CEBA0FA6-500F-48B5-B7A1-B51529BD38F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AA812A-7391-47E3-B3BF-07AB9DC3D00C}" type="pres">
      <dgm:prSet presAssocID="{BBE1F95E-D5AA-436D-B4F5-748C3834552C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1334FD-6DC1-45FE-8793-CE41A1BC582E}" type="presOf" srcId="{D8197B8C-B260-4A16-BDF4-0947B075E274}" destId="{5A5FFA88-C948-4069-8E93-59FA12366E83}" srcOrd="1" destOrd="0" presId="urn:microsoft.com/office/officeart/2005/8/layout/target3"/>
    <dgm:cxn modelId="{1159800C-0A95-4E85-BFFA-14B91ED25131}" type="presOf" srcId="{4C35D32F-0EAB-4CD7-82EE-45574DC2A586}" destId="{8BEBB6EC-1DAA-4CAC-8A25-BC0FCBD5DBD5}" srcOrd="0" destOrd="0" presId="urn:microsoft.com/office/officeart/2005/8/layout/target3"/>
    <dgm:cxn modelId="{85C05B67-3939-4F63-8E55-B5D9E465E2AA}" type="presOf" srcId="{B651F6E3-6281-48DB-9319-2AEAFDAE7572}" destId="{6BB5E863-4638-4E1D-BFDE-399D028AC4ED}" srcOrd="1" destOrd="0" presId="urn:microsoft.com/office/officeart/2005/8/layout/target3"/>
    <dgm:cxn modelId="{CDDC32B8-2AB7-4B03-B555-4BCFF2ACF63B}" srcId="{757F3AB3-0718-4624-B441-E567A8F0AB56}" destId="{CEBA0FA6-500F-48B5-B7A1-B51529BD38F2}" srcOrd="5" destOrd="0" parTransId="{B2D1762D-083F-44FA-BFD2-87BA8632149C}" sibTransId="{F2F34559-107E-4D59-84FB-CC8578F10151}"/>
    <dgm:cxn modelId="{176E7EB8-6B34-4E59-8B6A-C741E4FA2E44}" type="presOf" srcId="{CEBA0FA6-500F-48B5-B7A1-B51529BD38F2}" destId="{CAD3E342-3400-4A52-8AAC-15B5BF88AABE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A8AA9F7-F5EB-4A35-8E66-C77C64F50A92}" type="presOf" srcId="{BBE1F95E-D5AA-436D-B4F5-748C3834552C}" destId="{A5C228C9-6EC4-4821-934B-9E2EFBAB4497}" srcOrd="0" destOrd="0" presId="urn:microsoft.com/office/officeart/2005/8/layout/target3"/>
    <dgm:cxn modelId="{444B4549-E6A5-4750-9113-F9E59E5C6835}" type="presOf" srcId="{B651F6E3-6281-48DB-9319-2AEAFDAE7572}" destId="{619D679B-A015-4ECF-8348-D1034C574F40}" srcOrd="0" destOrd="0" presId="urn:microsoft.com/office/officeart/2005/8/layout/target3"/>
    <dgm:cxn modelId="{3901ACD1-A028-4E32-BA57-C4DC950E269D}" srcId="{757F3AB3-0718-4624-B441-E567A8F0AB56}" destId="{BBE1F95E-D5AA-436D-B4F5-748C3834552C}" srcOrd="6" destOrd="0" parTransId="{1CDD0471-B056-4567-BB1B-C38D4C611172}" sibTransId="{20C8744E-8A24-4C9B-85A7-DA2DB058409A}"/>
    <dgm:cxn modelId="{8EFA6242-900D-4493-86EC-AB3EAE7AD8B3}" type="presOf" srcId="{757F3AB3-0718-4624-B441-E567A8F0AB56}" destId="{333A1088-737F-45CB-B68E-254E46348037}" srcOrd="0" destOrd="0" presId="urn:microsoft.com/office/officeart/2005/8/layout/target3"/>
    <dgm:cxn modelId="{C90FBDCF-5DB0-4376-BB11-CA3CE63E32F2}" type="presOf" srcId="{D1B46980-6531-4606-95E6-44980827E919}" destId="{2BE915AB-18AA-4053-B92C-3BFC9ED204BB}" srcOrd="1" destOrd="0" presId="urn:microsoft.com/office/officeart/2005/8/layout/target3"/>
    <dgm:cxn modelId="{5707828E-16A4-4F24-A005-C2ABDBF879AB}" type="presOf" srcId="{CEBA0FA6-500F-48B5-B7A1-B51529BD38F2}" destId="{02176FA0-10E9-44DC-9A54-485A362F109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0EC1FBA-FC17-486C-9AE5-DE08A8E2AC0A}" type="presOf" srcId="{BBE1F95E-D5AA-436D-B4F5-748C3834552C}" destId="{B5AA812A-7391-47E3-B3BF-07AB9DC3D00C}" srcOrd="1" destOrd="0" presId="urn:microsoft.com/office/officeart/2005/8/layout/target3"/>
    <dgm:cxn modelId="{D99A4E54-C67C-43C7-9C05-10CD540EC124}" type="presOf" srcId="{D1D4F407-5343-4D3F-B5B9-D407B03CAEB4}" destId="{D005CE8C-CC26-4C3E-AC11-E15060ECD759}" srcOrd="0" destOrd="0" presId="urn:microsoft.com/office/officeart/2005/8/layout/target3"/>
    <dgm:cxn modelId="{83159E78-CDC0-4E50-BF10-8C6257891C68}" type="presOf" srcId="{D1B46980-6531-4606-95E6-44980827E919}" destId="{6140AFEC-043D-4C43-A2F9-D0F5331DF3A3}" srcOrd="0" destOrd="0" presId="urn:microsoft.com/office/officeart/2005/8/layout/target3"/>
    <dgm:cxn modelId="{058A8153-F6EB-4BE4-8EFE-6D12F0139148}" type="presOf" srcId="{4C35D32F-0EAB-4CD7-82EE-45574DC2A586}" destId="{890E4F0B-2866-4A3F-A3C7-2A14B1797930}" srcOrd="1" destOrd="0" presId="urn:microsoft.com/office/officeart/2005/8/layout/target3"/>
    <dgm:cxn modelId="{6E3DA663-7614-409B-960E-1D087B94390D}" type="presOf" srcId="{D8197B8C-B260-4A16-BDF4-0947B075E274}" destId="{25B08C86-7E15-44DC-BE7F-FFB55DD49D12}" srcOrd="0" destOrd="0" presId="urn:microsoft.com/office/officeart/2005/8/layout/target3"/>
    <dgm:cxn modelId="{4CDCDEE7-B37C-4A50-966E-8EE30558DF5C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245C42-4FFF-4D45-95B9-90F08D89BA06}" type="presParOf" srcId="{333A1088-737F-45CB-B68E-254E46348037}" destId="{F5ABB229-8D3B-4694-996A-96F23CF14429}" srcOrd="0" destOrd="0" presId="urn:microsoft.com/office/officeart/2005/8/layout/target3"/>
    <dgm:cxn modelId="{E4E37437-AA33-488D-A746-6933EF43BA0D}" type="presParOf" srcId="{333A1088-737F-45CB-B68E-254E46348037}" destId="{F41139FD-01EE-4571-8B17-4FB00FC51163}" srcOrd="1" destOrd="0" presId="urn:microsoft.com/office/officeart/2005/8/layout/target3"/>
    <dgm:cxn modelId="{95B557CE-2226-4218-A7F8-F5A064255257}" type="presParOf" srcId="{333A1088-737F-45CB-B68E-254E46348037}" destId="{D005CE8C-CC26-4C3E-AC11-E15060ECD759}" srcOrd="2" destOrd="0" presId="urn:microsoft.com/office/officeart/2005/8/layout/target3"/>
    <dgm:cxn modelId="{42B92C22-1E23-489C-AFB8-18759BC1A648}" type="presParOf" srcId="{333A1088-737F-45CB-B68E-254E46348037}" destId="{2C702D82-9B77-49B7-9568-BB8EB47C3372}" srcOrd="3" destOrd="0" presId="urn:microsoft.com/office/officeart/2005/8/layout/target3"/>
    <dgm:cxn modelId="{EAA4E8D2-73AD-4160-AE83-B5B19010B8B5}" type="presParOf" srcId="{333A1088-737F-45CB-B68E-254E46348037}" destId="{A52A0455-90FF-4808-ABD0-F02540D31D5A}" srcOrd="4" destOrd="0" presId="urn:microsoft.com/office/officeart/2005/8/layout/target3"/>
    <dgm:cxn modelId="{A6D599CC-5133-4475-916F-8480DB3D7ACF}" type="presParOf" srcId="{333A1088-737F-45CB-B68E-254E46348037}" destId="{6140AFEC-043D-4C43-A2F9-D0F5331DF3A3}" srcOrd="5" destOrd="0" presId="urn:microsoft.com/office/officeart/2005/8/layout/target3"/>
    <dgm:cxn modelId="{27B9A3F6-86FA-4C8D-ABEC-E2FA10DE7459}" type="presParOf" srcId="{333A1088-737F-45CB-B68E-254E46348037}" destId="{9358AC05-5D7D-4327-9F80-1AD486AEA664}" srcOrd="6" destOrd="0" presId="urn:microsoft.com/office/officeart/2005/8/layout/target3"/>
    <dgm:cxn modelId="{0E483841-7289-4B42-A57A-96BC8CD3975A}" type="presParOf" srcId="{333A1088-737F-45CB-B68E-254E46348037}" destId="{313FC574-E1CD-4FB4-B054-0B805CE0447D}" srcOrd="7" destOrd="0" presId="urn:microsoft.com/office/officeart/2005/8/layout/target3"/>
    <dgm:cxn modelId="{B8463153-47C2-4720-888B-08A17A855E58}" type="presParOf" srcId="{333A1088-737F-45CB-B68E-254E46348037}" destId="{619D679B-A015-4ECF-8348-D1034C574F40}" srcOrd="8" destOrd="0" presId="urn:microsoft.com/office/officeart/2005/8/layout/target3"/>
    <dgm:cxn modelId="{6143706D-F26F-4309-AD58-E37185F7E3EB}" type="presParOf" srcId="{333A1088-737F-45CB-B68E-254E46348037}" destId="{322283A8-4A27-4CDA-BAE3-F381106A9174}" srcOrd="9" destOrd="0" presId="urn:microsoft.com/office/officeart/2005/8/layout/target3"/>
    <dgm:cxn modelId="{C22FA0FF-0385-4B59-A21E-23DE1136E3FC}" type="presParOf" srcId="{333A1088-737F-45CB-B68E-254E46348037}" destId="{FFC9F71D-1B4F-4AD9-A4A6-86ADEFC8AF5C}" srcOrd="10" destOrd="0" presId="urn:microsoft.com/office/officeart/2005/8/layout/target3"/>
    <dgm:cxn modelId="{CB8B0976-11A0-4624-9C17-BC65170E552B}" type="presParOf" srcId="{333A1088-737F-45CB-B68E-254E46348037}" destId="{25B08C86-7E15-44DC-BE7F-FFB55DD49D12}" srcOrd="11" destOrd="0" presId="urn:microsoft.com/office/officeart/2005/8/layout/target3"/>
    <dgm:cxn modelId="{EF96D23F-CCAA-4D35-85FB-E57E50C3E75B}" type="presParOf" srcId="{333A1088-737F-45CB-B68E-254E46348037}" destId="{76644BE8-9D7C-4C09-B250-3D10AF48CBB7}" srcOrd="12" destOrd="0" presId="urn:microsoft.com/office/officeart/2005/8/layout/target3"/>
    <dgm:cxn modelId="{A401756E-B877-420E-9422-F6A86801ABAB}" type="presParOf" srcId="{333A1088-737F-45CB-B68E-254E46348037}" destId="{EE85B701-7295-41C0-BA7A-34D3756A2AE6}" srcOrd="13" destOrd="0" presId="urn:microsoft.com/office/officeart/2005/8/layout/target3"/>
    <dgm:cxn modelId="{0FB2D5C9-AFD4-4A43-89BE-65C634253274}" type="presParOf" srcId="{333A1088-737F-45CB-B68E-254E46348037}" destId="{8BEBB6EC-1DAA-4CAC-8A25-BC0FCBD5DBD5}" srcOrd="14" destOrd="0" presId="urn:microsoft.com/office/officeart/2005/8/layout/target3"/>
    <dgm:cxn modelId="{608D3354-2E49-4AC7-947E-6CFDFBDA927E}" type="presParOf" srcId="{333A1088-737F-45CB-B68E-254E46348037}" destId="{5955ED15-90AA-4F08-A8A5-1ED70581E58B}" srcOrd="15" destOrd="0" presId="urn:microsoft.com/office/officeart/2005/8/layout/target3"/>
    <dgm:cxn modelId="{E73B1556-A37A-423A-8639-2D05BC176722}" type="presParOf" srcId="{333A1088-737F-45CB-B68E-254E46348037}" destId="{26528689-9DF4-4685-8F23-BABDBD774F07}" srcOrd="16" destOrd="0" presId="urn:microsoft.com/office/officeart/2005/8/layout/target3"/>
    <dgm:cxn modelId="{79C0DCBC-17AE-4DD1-90CB-F1183382C3E9}" type="presParOf" srcId="{333A1088-737F-45CB-B68E-254E46348037}" destId="{CAD3E342-3400-4A52-8AAC-15B5BF88AABE}" srcOrd="17" destOrd="0" presId="urn:microsoft.com/office/officeart/2005/8/layout/target3"/>
    <dgm:cxn modelId="{B481B95F-6EA0-41F1-9DBD-808A13F4D51B}" type="presParOf" srcId="{333A1088-737F-45CB-B68E-254E46348037}" destId="{486F9B35-3F77-4B86-95AC-C956F2B86E44}" srcOrd="18" destOrd="0" presId="urn:microsoft.com/office/officeart/2005/8/layout/target3"/>
    <dgm:cxn modelId="{A03A4D1E-8EBD-49CF-8758-1C2216581CB3}" type="presParOf" srcId="{333A1088-737F-45CB-B68E-254E46348037}" destId="{FE72208B-B9B5-47BF-B463-2DC6D6185814}" srcOrd="19" destOrd="0" presId="urn:microsoft.com/office/officeart/2005/8/layout/target3"/>
    <dgm:cxn modelId="{3F2D74F1-FC68-4782-835C-9B386427810B}" type="presParOf" srcId="{333A1088-737F-45CB-B68E-254E46348037}" destId="{A5C228C9-6EC4-4821-934B-9E2EFBAB4497}" srcOrd="20" destOrd="0" presId="urn:microsoft.com/office/officeart/2005/8/layout/target3"/>
    <dgm:cxn modelId="{DD0DB9D2-989E-47A2-A764-C5BBD7E26076}" type="presParOf" srcId="{333A1088-737F-45CB-B68E-254E46348037}" destId="{AED2198E-93D5-4001-81B4-73124B309672}" srcOrd="21" destOrd="0" presId="urn:microsoft.com/office/officeart/2005/8/layout/target3"/>
    <dgm:cxn modelId="{165755BA-6771-4D54-8EB6-6249723915B9}" type="presParOf" srcId="{333A1088-737F-45CB-B68E-254E46348037}" destId="{2BE915AB-18AA-4053-B92C-3BFC9ED204BB}" srcOrd="22" destOrd="0" presId="urn:microsoft.com/office/officeart/2005/8/layout/target3"/>
    <dgm:cxn modelId="{77E7DC54-EFC3-4B0A-84D0-DDBB09429341}" type="presParOf" srcId="{333A1088-737F-45CB-B68E-254E46348037}" destId="{6BB5E863-4638-4E1D-BFDE-399D028AC4ED}" srcOrd="23" destOrd="0" presId="urn:microsoft.com/office/officeart/2005/8/layout/target3"/>
    <dgm:cxn modelId="{6A0C0FE9-1459-441D-9EAE-1898CD580163}" type="presParOf" srcId="{333A1088-737F-45CB-B68E-254E46348037}" destId="{5A5FFA88-C948-4069-8E93-59FA12366E83}" srcOrd="24" destOrd="0" presId="urn:microsoft.com/office/officeart/2005/8/layout/target3"/>
    <dgm:cxn modelId="{D7741D0C-7AB3-4E44-AA56-EF329056EBC1}" type="presParOf" srcId="{333A1088-737F-45CB-B68E-254E46348037}" destId="{890E4F0B-2866-4A3F-A3C7-2A14B1797930}" srcOrd="25" destOrd="0" presId="urn:microsoft.com/office/officeart/2005/8/layout/target3"/>
    <dgm:cxn modelId="{17246331-B98D-478F-8045-FAB403B706F8}" type="presParOf" srcId="{333A1088-737F-45CB-B68E-254E46348037}" destId="{02176FA0-10E9-44DC-9A54-485A362F109B}" srcOrd="26" destOrd="0" presId="urn:microsoft.com/office/officeart/2005/8/layout/target3"/>
    <dgm:cxn modelId="{CD7BFE3F-07C0-4BDB-B786-AF915449FC96}" type="presParOf" srcId="{333A1088-737F-45CB-B68E-254E46348037}" destId="{B5AA812A-7391-47E3-B3BF-07AB9DC3D00C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841" y="0"/>
          <a:ext cx="6973433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/>
            <a:t>Gymnázium Lovosice, Sady pionýrů 600/6</a:t>
          </a:r>
          <a:endParaRPr lang="cs-CZ" sz="2000" b="0" kern="1200" dirty="0"/>
        </a:p>
      </dsp:txBody>
      <dsp:txXfrm>
        <a:off x="1256841" y="0"/>
        <a:ext cx="6973433" cy="254771"/>
      </dsp:txXfrm>
    </dsp:sp>
    <dsp:sp modelId="{A52A0455-90FF-4808-ABD0-F02540D31D5A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744128"/>
                <a:satOff val="4483"/>
                <a:lumOff val="359"/>
                <a:alphaOff val="0"/>
                <a:shade val="51000"/>
                <a:satMod val="130000"/>
              </a:schemeClr>
            </a:gs>
            <a:gs pos="80000">
              <a:schemeClr val="accent4">
                <a:hueOff val="-744128"/>
                <a:satOff val="4483"/>
                <a:lumOff val="359"/>
                <a:alphaOff val="0"/>
                <a:shade val="93000"/>
                <a:satMod val="130000"/>
              </a:schemeClr>
            </a:gs>
            <a:gs pos="100000">
              <a:schemeClr val="accent4">
                <a:hueOff val="-744128"/>
                <a:satOff val="4483"/>
                <a:lumOff val="35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254771"/>
          <a:ext cx="697343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744128"/>
              <a:satOff val="4483"/>
              <a:lumOff val="35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/>
            <a:t>CZ.1.07/1.5.00/34.1073</a:t>
          </a:r>
          <a:endParaRPr lang="cs-CZ" sz="2000" b="0" kern="1200" dirty="0"/>
        </a:p>
      </dsp:txBody>
      <dsp:txXfrm>
        <a:off x="1273856" y="254771"/>
        <a:ext cx="6973433" cy="254771"/>
      </dsp:txXfrm>
    </dsp:sp>
    <dsp:sp modelId="{313FC574-E1CD-4FB4-B054-0B805CE0447D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shade val="51000"/>
                <a:satMod val="130000"/>
              </a:schemeClr>
            </a:gs>
            <a:gs pos="80000">
              <a:schemeClr val="accent4">
                <a:hueOff val="-1488257"/>
                <a:satOff val="8966"/>
                <a:lumOff val="719"/>
                <a:alphaOff val="0"/>
                <a:shade val="93000"/>
                <a:satMod val="13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509542"/>
          <a:ext cx="697343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1488257"/>
              <a:satOff val="8966"/>
              <a:lumOff val="71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kern="12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2000" b="0" kern="1200" baseline="0" dirty="0" smtClean="0"/>
            <a:t>VY_32_INOVACE_3B_17_</a:t>
          </a:r>
          <a:r>
            <a:rPr lang="cs-CZ" sz="1800" b="0" kern="1200" baseline="0" dirty="0" err="1" smtClean="0"/>
            <a:t>Customs</a:t>
          </a:r>
          <a:r>
            <a:rPr lang="cs-CZ" sz="1800" b="0" kern="1200" baseline="0" dirty="0" smtClean="0"/>
            <a:t> </a:t>
          </a:r>
          <a:r>
            <a:rPr lang="cs-CZ" sz="2000" b="0" kern="1200" baseline="0" dirty="0" smtClean="0"/>
            <a:t>- </a:t>
          </a:r>
          <a:r>
            <a:rPr lang="cs-CZ" sz="1800" b="0" kern="1200" baseline="0" dirty="0" smtClean="0"/>
            <a:t>New </a:t>
          </a:r>
          <a:r>
            <a:rPr lang="cs-CZ" sz="1800" b="0" kern="1200" baseline="0" dirty="0" err="1" smtClean="0"/>
            <a:t>Year</a:t>
          </a:r>
          <a:r>
            <a:rPr lang="cs-CZ" sz="1800" b="0" kern="1200" baseline="0" dirty="0" smtClean="0"/>
            <a:t>´s </a:t>
          </a:r>
          <a:r>
            <a:rPr lang="cs-CZ" sz="1800" b="0" kern="1200" baseline="0" dirty="0" err="1" smtClean="0"/>
            <a:t>Eve</a:t>
          </a:r>
          <a:endParaRPr lang="cs-CZ" sz="2000" b="0" kern="1200" dirty="0"/>
        </a:p>
      </dsp:txBody>
      <dsp:txXfrm>
        <a:off x="1273856" y="509542"/>
        <a:ext cx="6973433" cy="254771"/>
      </dsp:txXfrm>
    </dsp:sp>
    <dsp:sp modelId="{FFC9F71D-1B4F-4AD9-A4A6-86ADEFC8AF5C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6" y="764313"/>
          <a:ext cx="697343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kern="1200" dirty="0" smtClean="0">
              <a:solidFill>
                <a:schemeClr val="tx1"/>
              </a:solidFill>
            </a:rPr>
            <a:t>: Anglický jazyk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764313"/>
        <a:ext cx="6973433" cy="254773"/>
      </dsp:txXfrm>
    </dsp:sp>
    <dsp:sp modelId="{EE85B701-7295-41C0-BA7A-34D3756A2AE6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shade val="51000"/>
                <a:satMod val="130000"/>
              </a:schemeClr>
            </a:gs>
            <a:gs pos="80000">
              <a:schemeClr val="accent4">
                <a:hueOff val="-2976513"/>
                <a:satOff val="17933"/>
                <a:lumOff val="1437"/>
                <a:alphaOff val="0"/>
                <a:shade val="93000"/>
                <a:satMod val="13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6" y="1019086"/>
          <a:ext cx="697343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976513"/>
              <a:satOff val="17933"/>
              <a:lumOff val="143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kern="1200" dirty="0" smtClean="0">
              <a:solidFill>
                <a:schemeClr val="tx1"/>
              </a:solidFill>
            </a:rPr>
            <a:t>3., 4. ročník/septima, oktáva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1019086"/>
        <a:ext cx="6973433" cy="254771"/>
      </dsp:txXfrm>
    </dsp:sp>
    <dsp:sp modelId="{26528689-9DF4-4685-8F23-BABDBD774F07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3720641"/>
                <a:satOff val="22416"/>
                <a:lumOff val="1797"/>
                <a:alphaOff val="0"/>
                <a:shade val="51000"/>
                <a:satMod val="130000"/>
              </a:schemeClr>
            </a:gs>
            <a:gs pos="80000">
              <a:schemeClr val="accent4">
                <a:hueOff val="-3720641"/>
                <a:satOff val="22416"/>
                <a:lumOff val="1797"/>
                <a:alphaOff val="0"/>
                <a:shade val="93000"/>
                <a:satMod val="130000"/>
              </a:schemeClr>
            </a:gs>
            <a:gs pos="100000">
              <a:schemeClr val="accent4">
                <a:hueOff val="-3720641"/>
                <a:satOff val="22416"/>
                <a:lumOff val="179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AD3E342-3400-4A52-8AAC-15B5BF88AABE}">
      <dsp:nvSpPr>
        <dsp:cNvPr id="0" name=""/>
        <dsp:cNvSpPr/>
      </dsp:nvSpPr>
      <dsp:spPr>
        <a:xfrm>
          <a:off x="1273856" y="1273857"/>
          <a:ext cx="697343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3720641"/>
              <a:satOff val="22416"/>
              <a:lumOff val="179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kern="1200" dirty="0" smtClean="0">
              <a:solidFill>
                <a:schemeClr val="tx1"/>
              </a:solidFill>
            </a:rPr>
            <a:t>listopad 2013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1273857"/>
        <a:ext cx="6973433" cy="254771"/>
      </dsp:txXfrm>
    </dsp:sp>
    <dsp:sp modelId="{FE72208B-B9B5-47BF-B463-2DC6D6185814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5C228C9-6EC4-4821-934B-9E2EFBAB4497}">
      <dsp:nvSpPr>
        <dsp:cNvPr id="0" name=""/>
        <dsp:cNvSpPr/>
      </dsp:nvSpPr>
      <dsp:spPr>
        <a:xfrm>
          <a:off x="1273856" y="1512168"/>
          <a:ext cx="697343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kern="1200" dirty="0" smtClean="0">
              <a:solidFill>
                <a:schemeClr val="tx1"/>
              </a:solidFill>
            </a:rPr>
            <a:t>Ing. Naděžda </a:t>
          </a:r>
          <a:r>
            <a:rPr lang="cs-CZ" sz="2000" kern="1200" dirty="0" err="1" smtClean="0">
              <a:solidFill>
                <a:schemeClr val="tx1"/>
              </a:solidFill>
            </a:rPr>
            <a:t>Schánová</a:t>
          </a:r>
          <a:endParaRPr lang="cs-CZ" sz="2000" b="0" kern="1200" dirty="0">
            <a:solidFill>
              <a:schemeClr val="tx1"/>
            </a:solidFill>
          </a:endParaRPr>
        </a:p>
      </dsp:txBody>
      <dsp:txXfrm>
        <a:off x="1273856" y="1512168"/>
        <a:ext cx="697343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F42D45-1EA9-495D-882A-30E216237B94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D36AB8-7451-451D-A958-810E66D0359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D36AB8-7451-451D-A958-810E66D03599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hyperlink" Target="http://en.wikipedia.org/wiki/File:Flag_of_the_Czech_Republic.svg" TargetMode="Externa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Flag_of_the_Czech_Republic.svg" TargetMode="Externa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wmf"/><Relationship Id="rId2" Type="http://schemas.openxmlformats.org/officeDocument/2006/relationships/audio" Target="file:///C:\Users\admin\AppData\Local\Microsoft\Windows\Temporary%20Internet%20Files\Content.IE5\MZFI9CWU\MS900054267%5b1%5d.mid" TargetMode="External"/><Relationship Id="rId1" Type="http://schemas.openxmlformats.org/officeDocument/2006/relationships/audio" Target="file:///C:\Users\admin\AppData\Local\Microsoft\Windows\Temporary%20Internet%20Files\Content.IE5\8B2KY4MX\MS900065438%5b1%5d.mid" TargetMode="External"/><Relationship Id="rId6" Type="http://schemas.openxmlformats.org/officeDocument/2006/relationships/image" Target="../media/image4.wmf"/><Relationship Id="rId5" Type="http://schemas.openxmlformats.org/officeDocument/2006/relationships/image" Target="../media/image6.jpeg"/><Relationship Id="rId10" Type="http://schemas.openxmlformats.org/officeDocument/2006/relationships/image" Target="../media/image9.png"/><Relationship Id="rId4" Type="http://schemas.openxmlformats.org/officeDocument/2006/relationships/audio" Target="../media/audio1.wav"/><Relationship Id="rId9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en.wikipedia.org/wiki/File:Flag_of_the_Czech_Republic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imes_Square_Panorama.jpg" TargetMode="External"/><Relationship Id="rId7" Type="http://schemas.openxmlformats.org/officeDocument/2006/relationships/image" Target="../media/image13.jpeg"/><Relationship Id="rId2" Type="http://schemas.openxmlformats.org/officeDocument/2006/relationships/hyperlink" Target="http://www.youtube.com/watch?v=NDFgto7YUTM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hyperlink" Target="http://cs.wikipedia.org/wiki/Soubor:Largeviewtimessquare.jpg" TargetMode="Externa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Trafalgar_Square_360_Panorama_Cropped_Sky,_London_-_Jun_2009.jpg" TargetMode="External"/><Relationship Id="rId5" Type="http://schemas.openxmlformats.org/officeDocument/2006/relationships/image" Target="../media/image15.jpeg"/><Relationship Id="rId4" Type="http://schemas.openxmlformats.org/officeDocument/2006/relationships/hyperlink" Target="http://en.wikipedia.org/wiki/File:Trafalgar_Square_Christmas_tree8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projectbritain.com/year/newyearseve.html" TargetMode="External"/><Relationship Id="rId2" Type="http://schemas.openxmlformats.org/officeDocument/2006/relationships/hyperlink" Target="http://www.youtube.com/watch?v=acxnmaVTlZA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ogmanay.net/video" TargetMode="External"/><Relationship Id="rId2" Type="http://schemas.openxmlformats.org/officeDocument/2006/relationships/hyperlink" Target="http://www.edinburghfestivals.co.uk/node/27017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hyperlink" Target="http://www.youtube.com/watch?v=acxnmaVTlZA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c/cb/Flag_of_the_Czech_Republic.svg/800px-Flag_of_the_Czech_Republic.svg.pn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c/c3/Times_Square_Panorama.jpg/800px-Times_Square_Panorama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824729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5" descr="GYMLOVO_logo BRV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356100" y="115888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	</a:t>
            </a:r>
            <a:r>
              <a:rPr lang="cs-CZ" sz="2000" dirty="0" smtClean="0">
                <a:latin typeface="Times New Roman" pitchFamily="18" charset="0"/>
              </a:rPr>
              <a:t>Prezentace  </a:t>
            </a:r>
            <a:r>
              <a:rPr lang="cs-CZ" sz="2000" dirty="0" err="1" smtClean="0">
                <a:latin typeface="Times New Roman" pitchFamily="18" charset="0"/>
              </a:rPr>
              <a:t>Customs</a:t>
            </a:r>
            <a:r>
              <a:rPr lang="cs-CZ" sz="2000" dirty="0" smtClean="0">
                <a:latin typeface="Times New Roman" pitchFamily="18" charset="0"/>
              </a:rPr>
              <a:t> – New </a:t>
            </a:r>
            <a:r>
              <a:rPr lang="cs-CZ" sz="2000" dirty="0" err="1" smtClean="0">
                <a:latin typeface="Times New Roman" pitchFamily="18" charset="0"/>
              </a:rPr>
              <a:t>Year</a:t>
            </a:r>
            <a:r>
              <a:rPr lang="cs-CZ" sz="2000" dirty="0" smtClean="0">
                <a:latin typeface="Times New Roman" pitchFamily="18" charset="0"/>
              </a:rPr>
              <a:t>´s </a:t>
            </a:r>
            <a:r>
              <a:rPr lang="cs-CZ" sz="2000" dirty="0" err="1" smtClean="0">
                <a:latin typeface="Times New Roman" pitchFamily="18" charset="0"/>
              </a:rPr>
              <a:t>Eve</a:t>
            </a:r>
            <a:r>
              <a:rPr lang="cs-CZ" sz="2000" dirty="0" smtClean="0">
                <a:latin typeface="Times New Roman" pitchFamily="18" charset="0"/>
              </a:rPr>
              <a:t> je určena k opakování a přípravě k maturitní zkoušce z anglického jazyka zejména pro žáky septimy, oktávy, třetích a čtvrtých ročníků gymnázia. Materiál může být stejně tak použit i pro mladší žáky. </a:t>
            </a: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</a:rPr>
              <a:t>		Zvládnutí slovní zásoby spojené se zvyky na Silvestra a Nový rok si žák ověřuje přímo v nabídnutém textu. Pro  ilustraci rozdílných zvyklostí ve Velké Británii a Spojených státech amerických jsou nabídnuty hypertextové odkazy 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admin\AppData\Local\Microsoft\Windows\Temporary Internet Files\Content.IE5\AORQ2QD9\MC900343209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lum bright="36000" contrast="6000"/>
          </a:blip>
          <a:srcRect t="12003" b="8002"/>
          <a:stretch>
            <a:fillRect/>
          </a:stretch>
        </p:blipFill>
        <p:spPr bwMode="auto">
          <a:xfrm>
            <a:off x="-72751" y="1"/>
            <a:ext cx="9216751" cy="6858000"/>
          </a:xfrm>
          <a:prstGeom prst="rect">
            <a:avLst/>
          </a:prstGeom>
          <a:noFill/>
        </p:spPr>
      </p:pic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421088"/>
          </a:xfrm>
        </p:spPr>
        <p:txBody>
          <a:bodyPr>
            <a:noAutofit/>
          </a:bodyPr>
          <a:lstStyle/>
          <a:p>
            <a:r>
              <a:rPr lang="en-GB" sz="2400" b="1" dirty="0" smtClean="0"/>
              <a:t>New Year's Eve </a:t>
            </a:r>
            <a:r>
              <a:rPr lang="en-GB" sz="2400" dirty="0" smtClean="0"/>
              <a:t>(</a:t>
            </a:r>
            <a:r>
              <a:rPr lang="en-GB" sz="2400" i="1" dirty="0" err="1" smtClean="0"/>
              <a:t>Silvestr</a:t>
            </a:r>
            <a:r>
              <a:rPr lang="en-GB" sz="2400" dirty="0" smtClean="0"/>
              <a:t>)  - the day before the first day of the new year. The celebration of  </a:t>
            </a:r>
            <a:r>
              <a:rPr lang="en-GB" sz="2400" b="1" dirty="0" smtClean="0"/>
              <a:t>parting   </a:t>
            </a:r>
            <a:r>
              <a:rPr lang="cs-CZ" sz="2400" b="1" dirty="0" smtClean="0"/>
              <a:t>  </a:t>
            </a:r>
            <a:r>
              <a:rPr lang="en-GB" sz="2400" dirty="0" smtClean="0"/>
              <a:t>with the ending year and welcoming the new one starts in the evening, because it is a </a:t>
            </a:r>
            <a:r>
              <a:rPr lang="en-GB" sz="2400" b="1" dirty="0" smtClean="0"/>
              <a:t>workday.</a:t>
            </a:r>
            <a:r>
              <a:rPr lang="en-GB" sz="2400" dirty="0" smtClean="0"/>
              <a:t> </a:t>
            </a:r>
            <a:r>
              <a:rPr lang="cs-CZ" sz="2400" dirty="0" smtClean="0"/>
              <a:t>          </a:t>
            </a:r>
            <a:r>
              <a:rPr lang="en-GB" sz="2400" dirty="0" smtClean="0"/>
              <a:t>The New Year  should be welcomed with </a:t>
            </a:r>
            <a:r>
              <a:rPr lang="en-GB" sz="2400" b="1" dirty="0" smtClean="0"/>
              <a:t>optimism. </a:t>
            </a:r>
            <a:r>
              <a:rPr lang="en-GB" sz="2400" dirty="0" smtClean="0"/>
              <a:t>Most people on our planet try to do so. They stay up till midnight to </a:t>
            </a:r>
            <a:r>
              <a:rPr lang="en-GB" sz="2400" b="1" dirty="0" smtClean="0"/>
              <a:t>see The Old Year out.</a:t>
            </a:r>
          </a:p>
          <a:p>
            <a:r>
              <a:rPr lang="en-GB" sz="2400" dirty="0" smtClean="0"/>
              <a:t>In the Czech Republic Public TV station broadcasts entertainment shows  full of  dancing, telling jokes, showing funny situations which have happened during the past year </a:t>
            </a:r>
            <a:r>
              <a:rPr lang="cs-CZ" sz="2400" dirty="0" smtClean="0"/>
              <a:t> </a:t>
            </a:r>
            <a:r>
              <a:rPr lang="cs-CZ" sz="2400" dirty="0" err="1" smtClean="0"/>
              <a:t>e.g</a:t>
            </a:r>
            <a:r>
              <a:rPr lang="cs-CZ" sz="2400" dirty="0" smtClean="0"/>
              <a:t>. </a:t>
            </a:r>
            <a:r>
              <a:rPr lang="en-GB" sz="2400" dirty="0" smtClean="0"/>
              <a:t>while preparing headline news, amusing</a:t>
            </a:r>
            <a:r>
              <a:rPr lang="cs-CZ" sz="2400" dirty="0" smtClean="0"/>
              <a:t> </a:t>
            </a:r>
            <a:r>
              <a:rPr lang="en-GB" sz="2400" dirty="0" smtClean="0"/>
              <a:t>experiences of interesting people, </a:t>
            </a:r>
            <a:r>
              <a:rPr lang="en-GB" sz="2400" dirty="0" err="1" smtClean="0"/>
              <a:t>musica</a:t>
            </a:r>
            <a:r>
              <a:rPr lang="cs-CZ" sz="2400" dirty="0" err="1" smtClean="0"/>
              <a:t>ls</a:t>
            </a:r>
            <a:r>
              <a:rPr lang="en-GB" sz="2400" dirty="0" smtClean="0"/>
              <a:t>…</a:t>
            </a:r>
            <a:r>
              <a:rPr lang="cs-CZ" sz="2400" dirty="0" smtClean="0"/>
              <a:t> </a:t>
            </a:r>
            <a:r>
              <a:rPr lang="cs-CZ" sz="2400" dirty="0" err="1" smtClean="0"/>
              <a:t>We</a:t>
            </a:r>
            <a:r>
              <a:rPr lang="cs-CZ" sz="2400" dirty="0" smtClean="0"/>
              <a:t> drink </a:t>
            </a:r>
            <a:r>
              <a:rPr lang="cs-CZ" sz="2400" dirty="0" err="1" smtClean="0"/>
              <a:t>alcohol</a:t>
            </a:r>
            <a:r>
              <a:rPr lang="cs-CZ" sz="2400" dirty="0" smtClean="0"/>
              <a:t> a lot, </a:t>
            </a:r>
            <a:r>
              <a:rPr lang="cs-CZ" sz="2400" dirty="0" err="1" smtClean="0"/>
              <a:t>eat</a:t>
            </a:r>
            <a:r>
              <a:rPr lang="cs-CZ" sz="2400" dirty="0" smtClean="0"/>
              <a:t> open </a:t>
            </a:r>
            <a:r>
              <a:rPr lang="cs-CZ" sz="2400" dirty="0" err="1" smtClean="0"/>
              <a:t>sandwiches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b="1" dirty="0" err="1" smtClean="0"/>
              <a:t>canapés</a:t>
            </a:r>
            <a:endParaRPr lang="en-GB" sz="2400" b="1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28998"/>
          </a:xfrm>
          <a:solidFill>
            <a:srgbClr val="002060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New </a:t>
            </a:r>
            <a:r>
              <a:rPr lang="cs-CZ" dirty="0" err="1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Year</a:t>
            </a:r>
            <a:r>
              <a:rPr lang="cs-CZ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´s </a:t>
            </a:r>
            <a:r>
              <a:rPr lang="cs-CZ" dirty="0" err="1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Eve</a:t>
            </a:r>
            <a:endParaRPr lang="cs-CZ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2050" name="Picture 2" descr="C:\Users\admin\AppData\Local\Microsoft\Windows\Temporary Internet Files\Content.IE5\K33EA7V5\MC90035406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6296" y="0"/>
            <a:ext cx="1440160" cy="1225367"/>
          </a:xfrm>
          <a:prstGeom prst="rect">
            <a:avLst/>
          </a:prstGeom>
          <a:noFill/>
        </p:spPr>
      </p:pic>
      <p:pic>
        <p:nvPicPr>
          <p:cNvPr id="11" name="Picture 2" descr="Flag of the Czech Republic.sv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576" y="332656"/>
            <a:ext cx="1440160" cy="96010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699792" y="1988840"/>
            <a:ext cx="302433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oslava na rozloučenou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59832" y="3429000"/>
            <a:ext cx="396044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rozloučit se se starým rokem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31640" y="2708920"/>
            <a:ext cx="193583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pracovní den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33265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987824" y="5805264"/>
            <a:ext cx="315996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jednohubky, chuťovky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1628800"/>
            <a:ext cx="8064896" cy="4524315"/>
          </a:xfrm>
          <a:prstGeom prst="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13500000" scaled="1"/>
            <a:tileRect/>
          </a:gradFill>
        </p:spPr>
        <p:txBody>
          <a:bodyPr wrap="square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400" dirty="0" err="1" smtClean="0"/>
              <a:t>Young</a:t>
            </a:r>
            <a:r>
              <a:rPr lang="cs-CZ" sz="2400" dirty="0" smtClean="0"/>
              <a:t> p</a:t>
            </a:r>
            <a:r>
              <a:rPr lang="en-US" sz="2400" dirty="0" err="1" smtClean="0"/>
              <a:t>eople</a:t>
            </a:r>
            <a:r>
              <a:rPr lang="en-US" sz="2400" dirty="0" smtClean="0"/>
              <a:t>  generally </a:t>
            </a:r>
            <a:r>
              <a:rPr lang="cs-CZ" sz="2400" dirty="0" smtClean="0"/>
              <a:t>      </a:t>
            </a:r>
            <a:r>
              <a:rPr lang="en-US" sz="2400" b="1" dirty="0" smtClean="0"/>
              <a:t>gather</a:t>
            </a:r>
            <a:r>
              <a:rPr lang="cs-CZ" sz="2400" b="1" dirty="0" smtClean="0"/>
              <a:t> </a:t>
            </a:r>
            <a:r>
              <a:rPr lang="en-US" sz="2400" dirty="0" smtClean="0"/>
              <a:t> </a:t>
            </a:r>
            <a:r>
              <a:rPr lang="cs-CZ" sz="2400" dirty="0" smtClean="0"/>
              <a:t>   </a:t>
            </a:r>
            <a:r>
              <a:rPr lang="en-US" sz="2400" dirty="0" smtClean="0"/>
              <a:t>with friends</a:t>
            </a:r>
            <a:r>
              <a:rPr lang="en-US" sz="2400" b="1" dirty="0" smtClean="0"/>
              <a:t> at </a:t>
            </a:r>
            <a:r>
              <a:rPr lang="en-US" sz="2400" dirty="0" smtClean="0"/>
              <a:t>parties, in pubs, clubs</a:t>
            </a:r>
            <a:r>
              <a:rPr lang="cs-CZ" sz="2400" dirty="0" smtClean="0"/>
              <a:t>. </a:t>
            </a:r>
            <a:r>
              <a:rPr lang="en-US" sz="2400" dirty="0" smtClean="0"/>
              <a:t>The </a:t>
            </a:r>
            <a:r>
              <a:rPr lang="en-US" sz="2400" b="1" dirty="0" smtClean="0"/>
              <a:t>Czech mountains </a:t>
            </a:r>
            <a:r>
              <a:rPr lang="en-US" sz="2400" dirty="0" smtClean="0"/>
              <a:t>also offer an attractive </a:t>
            </a:r>
            <a:r>
              <a:rPr lang="en-US" sz="2400" dirty="0" err="1" smtClean="0"/>
              <a:t>programme</a:t>
            </a:r>
            <a:r>
              <a:rPr lang="en-US" sz="2400" dirty="0" smtClean="0"/>
              <a:t> for the end of the year. New Year's Eve is the noisiest day of the year </a:t>
            </a:r>
            <a:r>
              <a:rPr lang="cs-CZ" sz="2400" dirty="0" smtClean="0"/>
              <a:t>.</a:t>
            </a:r>
            <a:endParaRPr lang="en-US" sz="2400" dirty="0" smtClean="0"/>
          </a:p>
          <a:p>
            <a:r>
              <a:rPr lang="cs-CZ" sz="2400" dirty="0" smtClean="0"/>
              <a:t>T</a:t>
            </a:r>
            <a:r>
              <a:rPr lang="en-US" sz="2400" dirty="0" smtClean="0"/>
              <a:t>he </a:t>
            </a:r>
            <a:r>
              <a:rPr lang="en-US" sz="2400" b="1" dirty="0" smtClean="0"/>
              <a:t>National anthem </a:t>
            </a:r>
            <a:r>
              <a:rPr lang="cs-CZ" sz="2400" b="1" dirty="0" smtClean="0"/>
              <a:t>  </a:t>
            </a:r>
            <a:r>
              <a:rPr lang="en-US" sz="2400" dirty="0" smtClean="0"/>
              <a:t>follow</a:t>
            </a:r>
            <a:r>
              <a:rPr lang="cs-CZ" sz="2400" dirty="0" smtClean="0"/>
              <a:t>s</a:t>
            </a:r>
            <a:r>
              <a:rPr lang="en-US" sz="2400" dirty="0" smtClean="0"/>
              <a:t> the midnight </a:t>
            </a:r>
            <a:r>
              <a:rPr lang="en-US" sz="2400" b="1" dirty="0" smtClean="0"/>
              <a:t>countdown</a:t>
            </a:r>
            <a:r>
              <a:rPr lang="cs-CZ" sz="2400" b="1" dirty="0" smtClean="0"/>
              <a:t>.</a:t>
            </a:r>
            <a:endParaRPr lang="en-US" sz="2400" b="1" dirty="0" smtClean="0"/>
          </a:p>
          <a:p>
            <a:r>
              <a:rPr lang="en-US" sz="2400" dirty="0" smtClean="0"/>
              <a:t>In the first minutes after midnight, people </a:t>
            </a:r>
            <a:endParaRPr lang="cs-CZ" sz="2400" dirty="0" smtClean="0"/>
          </a:p>
          <a:p>
            <a:r>
              <a:rPr lang="en-US" sz="2400" b="1" dirty="0" err="1" smtClean="0"/>
              <a:t>welcom</a:t>
            </a:r>
            <a:r>
              <a:rPr lang="cs-CZ" sz="2400" b="1" dirty="0" smtClean="0"/>
              <a:t>e </a:t>
            </a:r>
            <a:r>
              <a:rPr lang="en-US" sz="2400" b="1" dirty="0" smtClean="0"/>
              <a:t>in </a:t>
            </a:r>
            <a:r>
              <a:rPr lang="en-US" sz="2400" dirty="0" smtClean="0"/>
              <a:t>the New Year with </a:t>
            </a:r>
            <a:r>
              <a:rPr lang="en-US" sz="2400" b="1" dirty="0" smtClean="0"/>
              <a:t>toasts of champagne</a:t>
            </a:r>
            <a:endParaRPr lang="cs-CZ" sz="2400" b="1" dirty="0" smtClean="0"/>
          </a:p>
          <a:p>
            <a:r>
              <a:rPr lang="en-US" sz="2400" dirty="0" smtClean="0"/>
              <a:t>, wish each other a happy new year, fortune and</a:t>
            </a:r>
            <a:r>
              <a:rPr lang="cs-CZ" sz="2400" dirty="0" smtClean="0"/>
              <a:t> </a:t>
            </a:r>
            <a:r>
              <a:rPr lang="cs-CZ" sz="2400" dirty="0" err="1" smtClean="0"/>
              <a:t>good</a:t>
            </a:r>
            <a:r>
              <a:rPr lang="en-US" sz="2400" dirty="0" smtClean="0"/>
              <a:t> health, and go outside for the fireworks.</a:t>
            </a:r>
            <a:r>
              <a:rPr lang="cs-CZ" sz="2400" dirty="0" smtClean="0"/>
              <a:t> </a:t>
            </a:r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/>
              <a:t>sing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sometimes</a:t>
            </a:r>
            <a:r>
              <a:rPr lang="cs-CZ" sz="2400" dirty="0" smtClean="0"/>
              <a:t> </a:t>
            </a:r>
            <a:r>
              <a:rPr lang="cs-CZ" sz="2400" dirty="0" err="1" smtClean="0"/>
              <a:t>dance</a:t>
            </a:r>
            <a:r>
              <a:rPr lang="cs-CZ" sz="2400" dirty="0" smtClean="0"/>
              <a:t>. </a:t>
            </a:r>
            <a:r>
              <a:rPr lang="cs-CZ" sz="2400" dirty="0" err="1" smtClean="0"/>
              <a:t>Fireworks</a:t>
            </a:r>
            <a:r>
              <a:rPr lang="cs-CZ" sz="2400" dirty="0" smtClean="0"/>
              <a:t> are </a:t>
            </a:r>
            <a:r>
              <a:rPr lang="cs-CZ" sz="2400" dirty="0" err="1" smtClean="0"/>
              <a:t>usually</a:t>
            </a:r>
            <a:r>
              <a:rPr lang="cs-CZ" sz="2400" dirty="0" smtClean="0"/>
              <a:t> </a:t>
            </a:r>
            <a:r>
              <a:rPr lang="cs-CZ" sz="2400" dirty="0" err="1" smtClean="0"/>
              <a:t>seen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city </a:t>
            </a:r>
            <a:r>
              <a:rPr lang="cs-CZ" sz="2400" dirty="0" err="1" smtClean="0"/>
              <a:t>squares</a:t>
            </a:r>
            <a:r>
              <a:rPr lang="cs-CZ" sz="2400" dirty="0" smtClean="0"/>
              <a:t>. </a:t>
            </a:r>
            <a:r>
              <a:rPr lang="cs-CZ" sz="2400" dirty="0" err="1" smtClean="0"/>
              <a:t>If</a:t>
            </a:r>
            <a:r>
              <a:rPr lang="cs-CZ" sz="2400" dirty="0" smtClean="0"/>
              <a:t> </a:t>
            </a:r>
            <a:r>
              <a:rPr lang="cs-CZ" sz="2400" dirty="0" err="1" smtClean="0"/>
              <a:t>people</a:t>
            </a:r>
            <a:r>
              <a:rPr lang="cs-CZ" sz="2400" dirty="0" smtClean="0"/>
              <a:t> </a:t>
            </a:r>
            <a:r>
              <a:rPr lang="cs-CZ" sz="2400" dirty="0" err="1" smtClean="0"/>
              <a:t>want</a:t>
            </a:r>
            <a:r>
              <a:rPr lang="cs-CZ" sz="2400" dirty="0" smtClean="0"/>
              <a:t> to </a:t>
            </a:r>
            <a:r>
              <a:rPr lang="cs-CZ" sz="2400" dirty="0" err="1" smtClean="0"/>
              <a:t>see</a:t>
            </a:r>
            <a:r>
              <a:rPr lang="cs-CZ" sz="2400" dirty="0" smtClean="0"/>
              <a:t> </a:t>
            </a:r>
            <a:r>
              <a:rPr lang="en-US" sz="2400" dirty="0" smtClean="0"/>
              <a:t> a spectacular </a:t>
            </a:r>
            <a:r>
              <a:rPr lang="cs-CZ" sz="2400" dirty="0" err="1" smtClean="0"/>
              <a:t>Prague</a:t>
            </a:r>
            <a:r>
              <a:rPr lang="cs-CZ" sz="2400" dirty="0" smtClean="0"/>
              <a:t> </a:t>
            </a:r>
            <a:r>
              <a:rPr lang="cs-CZ" sz="2400" dirty="0" err="1" smtClean="0"/>
              <a:t>midnight</a:t>
            </a:r>
            <a:r>
              <a:rPr lang="cs-CZ" sz="2400" dirty="0" smtClean="0"/>
              <a:t> </a:t>
            </a:r>
            <a:r>
              <a:rPr lang="cs-CZ" sz="2400" dirty="0" err="1" smtClean="0"/>
              <a:t>fireworks</a:t>
            </a:r>
            <a:r>
              <a:rPr lang="cs-CZ" sz="2400" dirty="0" smtClean="0"/>
              <a:t> </a:t>
            </a:r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see</a:t>
            </a: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b="1" dirty="0" smtClean="0"/>
              <a:t>in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centre </a:t>
            </a:r>
            <a:r>
              <a:rPr lang="cs-CZ" sz="2400" b="1" dirty="0" err="1" smtClean="0"/>
              <a:t>of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city </a:t>
            </a:r>
            <a:r>
              <a:rPr lang="cs-CZ" sz="2400" dirty="0" smtClean="0"/>
              <a:t>(</a:t>
            </a:r>
            <a:r>
              <a:rPr lang="cs-CZ" sz="2400" dirty="0" err="1" smtClean="0"/>
              <a:t>also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Charles </a:t>
            </a:r>
            <a:r>
              <a:rPr lang="cs-CZ" sz="2400" dirty="0" err="1" smtClean="0"/>
              <a:t>Bridge</a:t>
            </a:r>
            <a:r>
              <a:rPr lang="cs-CZ" sz="2400" dirty="0" smtClean="0"/>
              <a:t>).</a:t>
            </a:r>
            <a:endParaRPr lang="en-US" sz="2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260648"/>
            <a:ext cx="8229600" cy="1143000"/>
          </a:xfrm>
          <a:prstGeom prst="rect">
            <a:avLst/>
          </a:prstGeom>
          <a:solidFill>
            <a:srgbClr val="002060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uLnTx/>
                <a:uFillTx/>
                <a:latin typeface="+mj-lt"/>
                <a:ea typeface="+mj-ea"/>
                <a:cs typeface="+mj-cs"/>
              </a:rPr>
              <a:t>New </a:t>
            </a:r>
            <a:r>
              <a:rPr kumimoji="0" lang="cs-CZ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uLnTx/>
                <a:uFillTx/>
                <a:latin typeface="+mj-lt"/>
                <a:ea typeface="+mj-ea"/>
                <a:cs typeface="+mj-cs"/>
              </a:rPr>
              <a:t>Year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uLnTx/>
                <a:uFillTx/>
                <a:latin typeface="+mj-lt"/>
                <a:ea typeface="+mj-ea"/>
                <a:cs typeface="+mj-cs"/>
              </a:rPr>
              <a:t>´s </a:t>
            </a:r>
            <a:r>
              <a:rPr kumimoji="0" lang="cs-CZ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uLnTx/>
                <a:uFillTx/>
                <a:latin typeface="+mj-lt"/>
                <a:ea typeface="+mj-ea"/>
                <a:cs typeface="+mj-cs"/>
              </a:rPr>
              <a:t>Eve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7" name="Picture 2" descr="C:\Users\admin\AppData\Local\Microsoft\Windows\Temporary Internet Files\Content.IE5\K33EA7V5\MC9003540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0"/>
            <a:ext cx="1440160" cy="1225367"/>
          </a:xfrm>
          <a:prstGeom prst="rect">
            <a:avLst/>
          </a:prstGeom>
          <a:noFill/>
        </p:spPr>
      </p:pic>
      <p:pic>
        <p:nvPicPr>
          <p:cNvPr id="5122" name="Picture 2" descr="Flag of the Czech Republic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318666"/>
            <a:ext cx="1440160" cy="960107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707904" y="1628800"/>
            <a:ext cx="1596014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se scházejí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87624" y="3140968"/>
            <a:ext cx="230425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2400" b="1" dirty="0" smtClean="0">
                <a:solidFill>
                  <a:srgbClr val="FF0000"/>
                </a:solidFill>
              </a:rPr>
              <a:t>národní hymna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12160" y="3068960"/>
            <a:ext cx="187220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odpočítávání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3861048"/>
            <a:ext cx="676875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vítají Nový rok přípitkem  šampaňským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33265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admin\AppData\Local\Microsoft\Windows\Temporary Internet Files\Content.IE5\K33EA7V5\MP900442439[1].jpg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New </a:t>
            </a:r>
            <a:r>
              <a:rPr lang="cs-CZ" dirty="0" err="1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Year</a:t>
            </a:r>
            <a:r>
              <a:rPr lang="cs-CZ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´s </a:t>
            </a:r>
            <a:r>
              <a:rPr lang="cs-CZ" dirty="0" err="1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Eve</a:t>
            </a:r>
            <a:endParaRPr lang="cs-CZ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2050" name="Picture 2" descr="C:\Users\admin\AppData\Local\Microsoft\Windows\Temporary Internet Files\Content.IE5\K33EA7V5\MC90035406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36296" y="0"/>
            <a:ext cx="1440160" cy="1225367"/>
          </a:xfrm>
          <a:prstGeom prst="rect">
            <a:avLst/>
          </a:prstGeom>
          <a:noFill/>
        </p:spPr>
      </p:pic>
      <p:pic>
        <p:nvPicPr>
          <p:cNvPr id="2051" name="Picture 3" descr="C:\Users\admin\AppData\Local\Microsoft\Windows\Temporary Internet Files\Content.IE5\AORQ2QD9\MC90034320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7544" y="260648"/>
            <a:ext cx="792088" cy="1135345"/>
          </a:xfrm>
          <a:prstGeom prst="rect">
            <a:avLst/>
          </a:prstGeom>
          <a:noFill/>
        </p:spPr>
      </p:pic>
      <p:pic>
        <p:nvPicPr>
          <p:cNvPr id="7" name="MS900065438[1].mid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8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  <p:pic>
        <p:nvPicPr>
          <p:cNvPr id="8" name="MS900065438[1].mid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9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  <p:pic>
        <p:nvPicPr>
          <p:cNvPr id="9" name="MS900054267[1].mid">
            <a:hlinkClick r:id="" action="ppaction://media"/>
          </p:cNvPr>
          <p:cNvPicPr>
            <a:picLocks noRot="1" noChangeAspect="1"/>
          </p:cNvPicPr>
          <p:nvPr>
            <a:audioFile r:link="rId2"/>
          </p:nvPr>
        </p:nvPicPr>
        <p:blipFill>
          <a:blip r:embed="rId10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4" name="chimes.wav"/>
      </p:stSnd>
    </p:sndAc>
  </p:transition>
  <p:timing>
    <p:tnLst>
      <p:par>
        <p:cTn id="1" dur="indefinite" restart="never" nodeType="tmRoot">
          <p:childTnLst>
            <p:audio>
              <p:cMediaNode>
                <p:cTn id="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>
                <p:cTn id="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>
                <p:cTn id="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457200" y="260648"/>
            <a:ext cx="8229600" cy="1143000"/>
          </a:xfrm>
          <a:prstGeom prst="rect">
            <a:avLst/>
          </a:prstGeom>
          <a:solidFill>
            <a:srgbClr val="002060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uLnTx/>
                <a:uFillTx/>
                <a:latin typeface="+mj-lt"/>
                <a:ea typeface="+mj-ea"/>
                <a:cs typeface="+mj-cs"/>
              </a:rPr>
              <a:t>		</a:t>
            </a:r>
            <a:r>
              <a:rPr kumimoji="0" lang="cs-CZ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uLnTx/>
                <a:uFillTx/>
                <a:latin typeface="+mj-lt"/>
                <a:ea typeface="+mj-ea"/>
                <a:cs typeface="+mj-cs"/>
              </a:rPr>
              <a:t>January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uLnTx/>
                <a:uFillTx/>
                <a:latin typeface="+mj-lt"/>
                <a:ea typeface="+mj-ea"/>
                <a:cs typeface="+mj-cs"/>
              </a:rPr>
              <a:t> 1 - New </a:t>
            </a:r>
            <a:r>
              <a:rPr kumimoji="0" lang="cs-CZ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uLnTx/>
                <a:uFillTx/>
                <a:latin typeface="+mj-lt"/>
                <a:ea typeface="+mj-ea"/>
                <a:cs typeface="+mj-cs"/>
              </a:rPr>
              <a:t>Year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uLnTx/>
                <a:uFillTx/>
                <a:latin typeface="+mj-lt"/>
                <a:ea typeface="+mj-ea"/>
                <a:cs typeface="+mj-cs"/>
              </a:rPr>
              <a:t>´s </a:t>
            </a:r>
            <a:r>
              <a:rPr kumimoji="0" lang="cs-CZ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uLnTx/>
                <a:uFillTx/>
                <a:latin typeface="+mj-lt"/>
                <a:ea typeface="+mj-ea"/>
                <a:cs typeface="+mj-cs"/>
              </a:rPr>
              <a:t>Day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122" name="Picture 2" descr="Flag of the Czech Republic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32656"/>
            <a:ext cx="1635199" cy="1090133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39552" y="1674673"/>
            <a:ext cx="8064896" cy="4154984"/>
          </a:xfrm>
          <a:prstGeom prst="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13500000" scaled="1"/>
            <a:tileRect/>
          </a:gradFill>
        </p:spPr>
        <p:txBody>
          <a:bodyPr wrap="square">
            <a:spAutoFit/>
          </a:bodyPr>
          <a:lstStyle/>
          <a:p>
            <a:endParaRPr lang="cs-CZ" sz="2400" dirty="0" smtClean="0"/>
          </a:p>
          <a:p>
            <a:r>
              <a:rPr lang="cs-CZ" sz="2400" dirty="0" err="1" smtClean="0"/>
              <a:t>People</a:t>
            </a:r>
            <a:r>
              <a:rPr lang="cs-CZ" sz="2400" dirty="0" smtClean="0"/>
              <a:t> </a:t>
            </a:r>
            <a:r>
              <a:rPr lang="cs-CZ" sz="2400" dirty="0" err="1" smtClean="0"/>
              <a:t>usually</a:t>
            </a:r>
            <a:r>
              <a:rPr lang="cs-CZ" sz="2400" dirty="0" smtClean="0"/>
              <a:t> </a:t>
            </a:r>
            <a:r>
              <a:rPr lang="cs-CZ" sz="2400" dirty="0" err="1" smtClean="0"/>
              <a:t>eat</a:t>
            </a:r>
            <a:r>
              <a:rPr lang="cs-CZ" sz="2400" dirty="0" smtClean="0"/>
              <a:t>     </a:t>
            </a:r>
            <a:r>
              <a:rPr lang="cs-CZ" sz="2400" b="1" dirty="0" err="1" smtClean="0"/>
              <a:t>pork</a:t>
            </a:r>
            <a:r>
              <a:rPr lang="cs-CZ" sz="2400" dirty="0" smtClean="0"/>
              <a:t>      (</a:t>
            </a:r>
            <a:r>
              <a:rPr lang="cs-CZ" sz="2400" dirty="0" err="1" smtClean="0"/>
              <a:t>for</a:t>
            </a:r>
            <a:r>
              <a:rPr lang="cs-CZ" sz="2400" dirty="0" smtClean="0"/>
              <a:t> </a:t>
            </a:r>
            <a:r>
              <a:rPr lang="cs-CZ" sz="2400" dirty="0" err="1" smtClean="0"/>
              <a:t>good</a:t>
            </a:r>
            <a:r>
              <a:rPr lang="cs-CZ" sz="2400" dirty="0" smtClean="0"/>
              <a:t> </a:t>
            </a:r>
            <a:r>
              <a:rPr lang="cs-CZ" sz="2400" dirty="0" err="1" smtClean="0"/>
              <a:t>luck</a:t>
            </a:r>
            <a:r>
              <a:rPr lang="cs-CZ" sz="2400" dirty="0" smtClean="0"/>
              <a:t>) </a:t>
            </a:r>
            <a:r>
              <a:rPr lang="cs-CZ" sz="2400" dirty="0" err="1" smtClean="0"/>
              <a:t>and</a:t>
            </a:r>
            <a:r>
              <a:rPr lang="cs-CZ" sz="2400" dirty="0" smtClean="0"/>
              <a:t>    </a:t>
            </a:r>
            <a:r>
              <a:rPr lang="cs-CZ" sz="2400" b="1" dirty="0" err="1" smtClean="0"/>
              <a:t>lentils</a:t>
            </a:r>
            <a:r>
              <a:rPr lang="cs-CZ" sz="2400" dirty="0" smtClean="0"/>
              <a:t> </a:t>
            </a:r>
            <a:r>
              <a:rPr lang="cs-CZ" sz="2400" dirty="0" err="1" smtClean="0"/>
              <a:t>for</a:t>
            </a:r>
            <a:r>
              <a:rPr lang="cs-CZ" sz="2400" dirty="0" smtClean="0"/>
              <a:t> prosperity on 1 </a:t>
            </a:r>
            <a:r>
              <a:rPr lang="cs-CZ" sz="2400" dirty="0" err="1" smtClean="0"/>
              <a:t>January</a:t>
            </a:r>
            <a:r>
              <a:rPr lang="cs-CZ" sz="2400" dirty="0" smtClean="0"/>
              <a:t>.  </a:t>
            </a:r>
            <a:r>
              <a:rPr lang="cs-CZ" sz="2400" dirty="0" err="1" smtClean="0"/>
              <a:t>Our</a:t>
            </a:r>
            <a:r>
              <a:rPr lang="cs-CZ" sz="2400" dirty="0" smtClean="0"/>
              <a:t> </a:t>
            </a:r>
            <a:r>
              <a:rPr lang="cs-CZ" sz="2400" b="1" dirty="0" err="1" smtClean="0"/>
              <a:t>superstition</a:t>
            </a:r>
            <a:r>
              <a:rPr lang="cs-CZ" sz="2400" dirty="0" smtClean="0"/>
              <a:t> </a:t>
            </a:r>
            <a:r>
              <a:rPr lang="cs-CZ" sz="2400" dirty="0" err="1" smtClean="0"/>
              <a:t>says</a:t>
            </a:r>
            <a:r>
              <a:rPr lang="cs-CZ" sz="2400" dirty="0" smtClean="0"/>
              <a:t> </a:t>
            </a:r>
            <a:r>
              <a:rPr lang="cs-CZ" sz="2400" dirty="0" err="1" smtClean="0"/>
              <a:t>that</a:t>
            </a:r>
            <a:r>
              <a:rPr lang="cs-CZ" sz="2400" dirty="0" smtClean="0"/>
              <a:t> </a:t>
            </a:r>
            <a:r>
              <a:rPr lang="cs-CZ" sz="2400" dirty="0" err="1" smtClean="0"/>
              <a:t>eating</a:t>
            </a:r>
            <a:r>
              <a:rPr lang="cs-CZ" sz="2400" dirty="0" smtClean="0"/>
              <a:t> </a:t>
            </a:r>
            <a:r>
              <a:rPr lang="cs-CZ" sz="2400" b="1" dirty="0" err="1" smtClean="0"/>
              <a:t>fish</a:t>
            </a:r>
            <a:r>
              <a:rPr lang="cs-CZ" sz="2400" dirty="0" smtClean="0"/>
              <a:t> </a:t>
            </a:r>
            <a:r>
              <a:rPr lang="cs-CZ" sz="2400" dirty="0" err="1" smtClean="0"/>
              <a:t>or</a:t>
            </a:r>
            <a:r>
              <a:rPr lang="cs-CZ" sz="2400" dirty="0" smtClean="0"/>
              <a:t>  </a:t>
            </a:r>
            <a:r>
              <a:rPr lang="cs-CZ" sz="2400" b="1" dirty="0" err="1" smtClean="0"/>
              <a:t>poultry</a:t>
            </a:r>
            <a:r>
              <a:rPr lang="cs-CZ" sz="2400" dirty="0" smtClean="0"/>
              <a:t>   on 1 </a:t>
            </a:r>
            <a:r>
              <a:rPr lang="cs-CZ" sz="2400" dirty="0" err="1" smtClean="0"/>
              <a:t>January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take</a:t>
            </a:r>
            <a:r>
              <a:rPr lang="cs-CZ" sz="2400" dirty="0" smtClean="0"/>
              <a:t> </a:t>
            </a:r>
            <a:r>
              <a:rPr lang="cs-CZ" sz="2400" dirty="0" err="1" smtClean="0"/>
              <a:t>our</a:t>
            </a:r>
            <a:r>
              <a:rPr lang="cs-CZ" sz="2400" dirty="0" smtClean="0"/>
              <a:t> </a:t>
            </a:r>
            <a:r>
              <a:rPr lang="cs-CZ" sz="2400" dirty="0" err="1" smtClean="0"/>
              <a:t>luck</a:t>
            </a:r>
            <a:r>
              <a:rPr lang="cs-CZ" sz="2400" dirty="0" smtClean="0"/>
              <a:t> </a:t>
            </a:r>
            <a:r>
              <a:rPr lang="cs-CZ" sz="2400" dirty="0" err="1" smtClean="0"/>
              <a:t>away</a:t>
            </a:r>
            <a:r>
              <a:rPr lang="cs-CZ" sz="2400" dirty="0" smtClean="0"/>
              <a:t>  (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might</a:t>
            </a:r>
            <a:endParaRPr lang="cs-CZ" sz="2400" dirty="0" smtClean="0"/>
          </a:p>
          <a:p>
            <a:r>
              <a:rPr lang="cs-CZ" sz="2400" dirty="0" smtClean="0"/>
              <a:t> </a:t>
            </a:r>
            <a:r>
              <a:rPr lang="cs-CZ" sz="2400" b="1" dirty="0" err="1" smtClean="0"/>
              <a:t>flow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away</a:t>
            </a:r>
            <a:r>
              <a:rPr lang="cs-CZ" sz="2400" dirty="0" smtClean="0"/>
              <a:t> </a:t>
            </a:r>
            <a:r>
              <a:rPr lang="cs-CZ" sz="2400" dirty="0" err="1" smtClean="0"/>
              <a:t>or</a:t>
            </a:r>
            <a:r>
              <a:rPr lang="cs-CZ" sz="2400" dirty="0" smtClean="0"/>
              <a:t> </a:t>
            </a:r>
            <a:r>
              <a:rPr lang="cs-CZ" sz="2400" dirty="0" err="1" smtClean="0"/>
              <a:t>fly</a:t>
            </a:r>
            <a:r>
              <a:rPr lang="cs-CZ" sz="2400" dirty="0" smtClean="0"/>
              <a:t> </a:t>
            </a:r>
            <a:r>
              <a:rPr lang="cs-CZ" sz="2400" dirty="0" err="1" smtClean="0"/>
              <a:t>away</a:t>
            </a:r>
            <a:r>
              <a:rPr lang="cs-CZ" sz="2400" dirty="0" smtClean="0"/>
              <a:t> ).</a:t>
            </a:r>
          </a:p>
          <a:p>
            <a:r>
              <a:rPr lang="cs-CZ" sz="2400" dirty="0" smtClean="0"/>
              <a:t>	Many </a:t>
            </a:r>
            <a:r>
              <a:rPr lang="cs-CZ" sz="2400" dirty="0" err="1" smtClean="0"/>
              <a:t>people</a:t>
            </a:r>
            <a:r>
              <a:rPr lang="cs-CZ" sz="2400" dirty="0" smtClean="0"/>
              <a:t> set </a:t>
            </a:r>
            <a:r>
              <a:rPr lang="cs-CZ" sz="2400" b="1" dirty="0" smtClean="0"/>
              <a:t>New </a:t>
            </a:r>
            <a:r>
              <a:rPr lang="cs-CZ" sz="2400" b="1" dirty="0" err="1" smtClean="0"/>
              <a:t>Year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resolutions</a:t>
            </a:r>
            <a:r>
              <a:rPr lang="cs-CZ" sz="2400" b="1" dirty="0" smtClean="0"/>
              <a:t>      , </a:t>
            </a:r>
            <a:r>
              <a:rPr lang="cs-CZ" sz="2400" dirty="0" err="1" smtClean="0"/>
              <a:t>new</a:t>
            </a:r>
            <a:r>
              <a:rPr lang="cs-CZ" sz="2400" b="1" dirty="0" smtClean="0"/>
              <a:t> </a:t>
            </a:r>
            <a:r>
              <a:rPr lang="cs-CZ" sz="2400" dirty="0" err="1" smtClean="0"/>
              <a:t>goals</a:t>
            </a:r>
            <a:r>
              <a:rPr lang="cs-CZ" sz="2400" dirty="0" smtClean="0"/>
              <a:t> are </a:t>
            </a:r>
            <a:r>
              <a:rPr lang="cs-CZ" sz="2400" dirty="0" err="1" smtClean="0"/>
              <a:t>being</a:t>
            </a:r>
            <a:r>
              <a:rPr lang="cs-CZ" sz="2400" dirty="0" smtClean="0"/>
              <a:t> set by </a:t>
            </a:r>
            <a:r>
              <a:rPr lang="cs-CZ" sz="2400" dirty="0" err="1" smtClean="0"/>
              <a:t>those</a:t>
            </a:r>
            <a:r>
              <a:rPr lang="cs-CZ" sz="2400" dirty="0" smtClean="0"/>
              <a:t> </a:t>
            </a:r>
            <a:r>
              <a:rPr lang="cs-CZ" sz="2400" dirty="0" err="1" smtClean="0"/>
              <a:t>who</a:t>
            </a:r>
            <a:r>
              <a:rPr lang="cs-CZ" sz="2400" dirty="0" smtClean="0"/>
              <a:t> trust to </a:t>
            </a:r>
            <a:r>
              <a:rPr lang="cs-CZ" sz="2400" dirty="0" err="1" smtClean="0"/>
              <a:t>achieve</a:t>
            </a:r>
            <a:r>
              <a:rPr lang="cs-CZ" sz="2400" dirty="0" smtClean="0"/>
              <a:t> </a:t>
            </a:r>
            <a:r>
              <a:rPr lang="cs-CZ" sz="2400" dirty="0" err="1" smtClean="0"/>
              <a:t>them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en-US" sz="2400" dirty="0" smtClean="0"/>
              <a:t>The President of the </a:t>
            </a:r>
            <a:r>
              <a:rPr lang="cs-CZ" sz="2400" dirty="0" err="1" smtClean="0"/>
              <a:t>Czech</a:t>
            </a:r>
            <a:r>
              <a:rPr lang="cs-CZ" sz="2400" dirty="0" smtClean="0"/>
              <a:t> R</a:t>
            </a:r>
            <a:r>
              <a:rPr lang="en-US" sz="2400" dirty="0" err="1" smtClean="0"/>
              <a:t>epublic</a:t>
            </a:r>
            <a:r>
              <a:rPr lang="en-US" sz="2400" dirty="0" smtClean="0"/>
              <a:t> </a:t>
            </a:r>
            <a:r>
              <a:rPr lang="en-US" sz="2400" b="1" dirty="0" smtClean="0"/>
              <a:t>give</a:t>
            </a:r>
            <a:r>
              <a:rPr lang="cs-CZ" sz="2400" b="1" dirty="0" smtClean="0"/>
              <a:t>s </a:t>
            </a:r>
            <a:r>
              <a:rPr lang="cs-CZ" sz="2400" dirty="0" smtClean="0"/>
              <a:t>his</a:t>
            </a:r>
            <a:r>
              <a:rPr lang="en-US" sz="2400" dirty="0" smtClean="0"/>
              <a:t> </a:t>
            </a:r>
            <a:r>
              <a:rPr lang="en-US" sz="2400" b="1" dirty="0" smtClean="0"/>
              <a:t>New Year speech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b="1" dirty="0" smtClean="0"/>
              <a:t>1 o´</a:t>
            </a:r>
            <a:r>
              <a:rPr lang="cs-CZ" sz="2400" b="1" dirty="0" err="1" smtClean="0"/>
              <a:t>clock</a:t>
            </a:r>
            <a:r>
              <a:rPr lang="cs-CZ" sz="2400" b="1" dirty="0" smtClean="0"/>
              <a:t> </a:t>
            </a:r>
            <a:r>
              <a:rPr lang="cs-CZ" sz="2400" dirty="0" err="1" smtClean="0"/>
              <a:t>p.m</a:t>
            </a:r>
            <a:r>
              <a:rPr lang="cs-CZ" sz="2400" dirty="0" smtClean="0"/>
              <a:t>. on New </a:t>
            </a:r>
            <a:r>
              <a:rPr lang="cs-CZ" sz="2400" dirty="0" err="1" smtClean="0"/>
              <a:t>Year</a:t>
            </a:r>
            <a:r>
              <a:rPr lang="cs-CZ" sz="2400" dirty="0" smtClean="0"/>
              <a:t>´s </a:t>
            </a:r>
            <a:r>
              <a:rPr lang="cs-CZ" sz="2400" dirty="0" err="1" smtClean="0"/>
              <a:t>Day</a:t>
            </a:r>
            <a:r>
              <a:rPr lang="cs-CZ" sz="2400" dirty="0" smtClean="0"/>
              <a:t> on public TV.</a:t>
            </a:r>
          </a:p>
          <a:p>
            <a:endParaRPr lang="en-US" sz="2400" dirty="0" smtClean="0"/>
          </a:p>
        </p:txBody>
      </p:sp>
      <p:pic>
        <p:nvPicPr>
          <p:cNvPr id="5124" name="Picture 4" descr="C:\Users\admin\AppData\Local\Microsoft\Windows\Temporary Internet Files\Content.IE5\AORQ2QD9\MC90022203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56376" y="1484784"/>
            <a:ext cx="951167" cy="108012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987824" y="2060848"/>
            <a:ext cx="1216167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vepřové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88224" y="2060848"/>
            <a:ext cx="100811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čočku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48064" y="4581128"/>
            <a:ext cx="324036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   </a:t>
            </a:r>
            <a:r>
              <a:rPr lang="cs-CZ" sz="2400" b="1" dirty="0" smtClean="0">
                <a:solidFill>
                  <a:srgbClr val="FF0000"/>
                </a:solidFill>
              </a:rPr>
              <a:t>má novoroční projev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83968" y="2420888"/>
            <a:ext cx="144016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</a:t>
            </a:r>
            <a:r>
              <a:rPr lang="cs-CZ" sz="2400" b="1" dirty="0" smtClean="0">
                <a:solidFill>
                  <a:srgbClr val="FF0000"/>
                </a:solidFill>
              </a:rPr>
              <a:t>pověra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71600" y="5013176"/>
            <a:ext cx="108012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   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07904" y="3501008"/>
            <a:ext cx="302433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novoroční předsevzetí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83568" y="3140968"/>
            <a:ext cx="1296144" cy="461665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odpluje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1520" y="33265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2780928"/>
            <a:ext cx="108012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drůbež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6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13500000" scaled="1"/>
            <a:tileRect/>
          </a:gradFill>
        </p:spPr>
        <p:txBody>
          <a:bodyPr>
            <a:noAutofit/>
          </a:bodyPr>
          <a:lstStyle/>
          <a:p>
            <a:r>
              <a:rPr lang="en-GB" sz="2400" dirty="0" smtClean="0"/>
              <a:t>People in New York gather in </a:t>
            </a:r>
            <a:r>
              <a:rPr lang="en-GB" sz="2400" b="1" dirty="0" smtClean="0"/>
              <a:t>Times square </a:t>
            </a:r>
          </a:p>
          <a:p>
            <a:endParaRPr lang="en-GB" sz="2400" b="1" dirty="0" smtClean="0"/>
          </a:p>
          <a:p>
            <a:endParaRPr lang="en-GB" sz="2400" b="1" dirty="0" smtClean="0"/>
          </a:p>
          <a:p>
            <a:endParaRPr lang="en-GB" sz="2400" b="1" dirty="0" smtClean="0"/>
          </a:p>
          <a:p>
            <a:endParaRPr lang="en-GB" sz="2400" b="1" dirty="0" smtClean="0"/>
          </a:p>
          <a:p>
            <a:pPr>
              <a:buNone/>
            </a:pPr>
            <a:r>
              <a:rPr lang="cs-CZ" sz="2400" b="1" dirty="0" smtClean="0"/>
              <a:t>	</a:t>
            </a:r>
            <a:r>
              <a:rPr lang="en-GB" sz="2400" dirty="0" smtClean="0"/>
              <a:t>and </a:t>
            </a:r>
            <a:r>
              <a:rPr lang="en-GB" sz="2400" b="1" dirty="0" smtClean="0"/>
              <a:t>celebrate</a:t>
            </a:r>
            <a:r>
              <a:rPr lang="en-GB" sz="2400" dirty="0" smtClean="0"/>
              <a:t> the coming of the New year </a:t>
            </a:r>
            <a:r>
              <a:rPr lang="en-GB" sz="2400" b="1" dirty="0" smtClean="0"/>
              <a:t>with</a:t>
            </a:r>
            <a:r>
              <a:rPr lang="en-GB" sz="2400" dirty="0" smtClean="0"/>
              <a:t> dancing and singing</a:t>
            </a:r>
            <a:r>
              <a:rPr lang="cs-CZ" sz="2400" dirty="0" smtClean="0"/>
              <a:t> </a:t>
            </a:r>
          </a:p>
          <a:p>
            <a:pPr>
              <a:buNone/>
            </a:pPr>
            <a:r>
              <a:rPr lang="cs-CZ" sz="2400" dirty="0" smtClean="0"/>
              <a:t>	go to:</a:t>
            </a:r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youtube.com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watch</a:t>
            </a:r>
            <a:r>
              <a:rPr lang="cs-CZ" sz="2400" dirty="0" smtClean="0">
                <a:hlinkClick r:id="rId2"/>
              </a:rPr>
              <a:t>?v=NDFgto7YUTM</a:t>
            </a:r>
            <a:endParaRPr lang="en-GB" sz="2400" dirty="0" smtClean="0"/>
          </a:p>
          <a:p>
            <a:endParaRPr lang="en-GB" sz="2400" dirty="0" smtClean="0"/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  <a:prstGeom prst="rect">
            <a:avLst/>
          </a:prstGeom>
          <a:solidFill>
            <a:srgbClr val="002060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uLnTx/>
                <a:uFillTx/>
                <a:latin typeface="+mj-lt"/>
                <a:ea typeface="+mj-ea"/>
                <a:cs typeface="+mj-cs"/>
              </a:rPr>
              <a:t>New </a:t>
            </a:r>
            <a:r>
              <a:rPr kumimoji="0" lang="cs-CZ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uLnTx/>
                <a:uFillTx/>
                <a:latin typeface="+mj-lt"/>
                <a:ea typeface="+mj-ea"/>
                <a:cs typeface="+mj-cs"/>
              </a:rPr>
              <a:t>Year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uLnTx/>
                <a:uFillTx/>
                <a:latin typeface="+mj-lt"/>
                <a:ea typeface="+mj-ea"/>
                <a:cs typeface="+mj-cs"/>
              </a:rPr>
              <a:t>´s </a:t>
            </a:r>
            <a:r>
              <a:rPr kumimoji="0" lang="cs-CZ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uLnTx/>
                <a:uFillTx/>
                <a:latin typeface="+mj-lt"/>
                <a:ea typeface="+mj-ea"/>
                <a:cs typeface="+mj-cs"/>
              </a:rPr>
              <a:t>Eve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27984" y="1844824"/>
            <a:ext cx="237626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               ?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9220" name="Picture 4" descr="http://upload.wikimedia.org/wikipedia/commons/thumb/c/c3/Times_Square_Panorama.jpg/400px-Times_Square_Panorama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2348880"/>
            <a:ext cx="4752528" cy="1817843"/>
          </a:xfrm>
          <a:prstGeom prst="rect">
            <a:avLst/>
          </a:prstGeom>
          <a:noFill/>
        </p:spPr>
      </p:pic>
      <p:pic>
        <p:nvPicPr>
          <p:cNvPr id="9222" name="Picture 6" descr="http://upload.wikimedia.org/wikipedia/commons/thumb/f/ff/Largeviewtimessquare.jpg/250px-Largeviewtimessquare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96136" y="2348880"/>
            <a:ext cx="2605112" cy="1872208"/>
          </a:xfrm>
          <a:prstGeom prst="rect">
            <a:avLst/>
          </a:prstGeom>
          <a:noFill/>
        </p:spPr>
      </p:pic>
      <p:pic>
        <p:nvPicPr>
          <p:cNvPr id="1026" name="Picture 2" descr="C:\Users\admin\AppData\Local\Microsoft\Windows\Temporary Internet Files\Content.IE5\0IUHG890\MP90039957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7546" y="270097"/>
            <a:ext cx="1152126" cy="1440511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11560" y="242088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460432" y="2204864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13500000" scaled="1"/>
            <a:tileRect/>
          </a:gradFill>
        </p:spPr>
        <p:txBody>
          <a:bodyPr>
            <a:normAutofit/>
          </a:bodyPr>
          <a:lstStyle/>
          <a:p>
            <a:r>
              <a:rPr lang="cs-CZ" sz="2400" dirty="0" err="1" smtClean="0"/>
              <a:t>People</a:t>
            </a:r>
            <a:r>
              <a:rPr lang="cs-CZ" sz="2400" dirty="0" smtClean="0"/>
              <a:t> in London </a:t>
            </a:r>
            <a:r>
              <a:rPr lang="cs-CZ" sz="2400" dirty="0" err="1" smtClean="0"/>
              <a:t>gather</a:t>
            </a:r>
            <a:r>
              <a:rPr lang="cs-CZ" sz="2400" dirty="0" smtClean="0"/>
              <a:t> in </a:t>
            </a:r>
            <a:r>
              <a:rPr lang="cs-CZ" sz="2400" b="1" dirty="0" err="1" smtClean="0"/>
              <a:t>Trafalgar</a:t>
            </a:r>
            <a:r>
              <a:rPr lang="cs-CZ" sz="2400" b="1" dirty="0" smtClean="0"/>
              <a:t> square </a:t>
            </a:r>
          </a:p>
          <a:p>
            <a:pPr>
              <a:buNone/>
            </a:pPr>
            <a:r>
              <a:rPr lang="cs-CZ" sz="2400" dirty="0" smtClean="0"/>
              <a:t>	( </a:t>
            </a:r>
            <a:r>
              <a:rPr lang="cs-CZ" sz="2400" dirty="0" err="1" smtClean="0"/>
              <a:t>around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en-US" sz="2400" dirty="0" smtClean="0"/>
              <a:t>The </a:t>
            </a:r>
            <a:r>
              <a:rPr lang="en-US" sz="2400" b="1" dirty="0" smtClean="0"/>
              <a:t>Trafalgar Square Christmas tree</a:t>
            </a:r>
            <a:r>
              <a:rPr lang="en-US" sz="2400" dirty="0" smtClean="0"/>
              <a:t> is a 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dirty="0" err="1" smtClean="0"/>
              <a:t>which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en-US" sz="2400" dirty="0" smtClean="0"/>
              <a:t> donated to the people of London by the city of Oslo each year since 1947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Christmas</a:t>
            </a:r>
            <a:r>
              <a:rPr lang="cs-CZ" sz="2400" dirty="0" smtClean="0"/>
              <a:t> </a:t>
            </a:r>
            <a:r>
              <a:rPr lang="cs-CZ" sz="2400" dirty="0" err="1" smtClean="0"/>
              <a:t>there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a </a:t>
            </a:r>
            <a:r>
              <a:rPr lang="en-US" sz="2400" dirty="0" smtClean="0"/>
              <a:t> traditional carol-singing </a:t>
            </a:r>
            <a:r>
              <a:rPr lang="en-US" sz="2400" dirty="0" err="1" smtClean="0"/>
              <a:t>programme</a:t>
            </a:r>
            <a:r>
              <a:rPr lang="en-US" sz="2400" dirty="0" smtClean="0"/>
              <a:t>, performed by different groups 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en-US" sz="2400" b="1" dirty="0" smtClean="0"/>
              <a:t>raising money for </a:t>
            </a:r>
            <a:r>
              <a:rPr lang="en-US" sz="2400" dirty="0" smtClean="0"/>
              <a:t>voluntary or charitable </a:t>
            </a:r>
            <a:r>
              <a:rPr lang="en-US" sz="2400" dirty="0" err="1" smtClean="0"/>
              <a:t>organisations</a:t>
            </a:r>
            <a:r>
              <a:rPr lang="en-US" sz="2400" dirty="0" smtClean="0"/>
              <a:t>.</a:t>
            </a:r>
            <a:r>
              <a:rPr lang="cs-CZ" sz="2400" dirty="0" smtClean="0"/>
              <a:t>)</a:t>
            </a:r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  <a:prstGeom prst="rect">
            <a:avLst/>
          </a:prstGeom>
          <a:solidFill>
            <a:srgbClr val="002060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uLnTx/>
                <a:uFillTx/>
                <a:latin typeface="+mj-lt"/>
                <a:ea typeface="+mj-ea"/>
                <a:cs typeface="+mj-cs"/>
              </a:rPr>
              <a:t>New </a:t>
            </a:r>
            <a:r>
              <a:rPr kumimoji="0" lang="cs-CZ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uLnTx/>
                <a:uFillTx/>
                <a:latin typeface="+mj-lt"/>
                <a:ea typeface="+mj-ea"/>
                <a:cs typeface="+mj-cs"/>
              </a:rPr>
              <a:t>Year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uLnTx/>
                <a:uFillTx/>
                <a:latin typeface="+mj-lt"/>
                <a:ea typeface="+mj-ea"/>
                <a:cs typeface="+mj-cs"/>
              </a:rPr>
              <a:t>´s </a:t>
            </a:r>
            <a:r>
              <a:rPr kumimoji="0" lang="cs-CZ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uLnTx/>
                <a:uFillTx/>
                <a:latin typeface="+mj-lt"/>
                <a:ea typeface="+mj-ea"/>
                <a:cs typeface="+mj-cs"/>
              </a:rPr>
              <a:t>Eve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3555" name="Picture 3" descr="C:\Users\admin\AppData\Local\Microsoft\Windows\Temporary Internet Files\Content.IE5\AORQ2QD9\MP90040079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60648"/>
            <a:ext cx="1728192" cy="138255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211960" y="1988840"/>
            <a:ext cx="208823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242" name="Picture 2" descr="http://upload.wikimedia.org/wikipedia/commons/thumb/b/bc/Trafalgar_Square_Christmas_tree8.jpg/220px-Trafalgar_Square_Christmas_tree8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292070"/>
            <a:ext cx="1637764" cy="2560866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83568" y="3933056"/>
            <a:ext cx="770485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Vybírající peníze pro </a:t>
            </a:r>
            <a:r>
              <a:rPr lang="cs-CZ" sz="2400" dirty="0" smtClean="0">
                <a:solidFill>
                  <a:srgbClr val="FF0000"/>
                </a:solidFill>
              </a:rPr>
              <a:t>dobrovolné a charitativní organizace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87824" y="2348880"/>
            <a:ext cx="208823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252" name="Picture 12" descr="http://upload.wikimedia.org/wikipedia/commons/thumb/f/fa/Trafalgar_Square_360_Panorama_Cropped_Sky%2C_London_-_Jun_2009.jpg/600px-Trafalgar_Square_360_Panorama_Cropped_Sky%2C_London_-_Jun_2009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71600" y="4437112"/>
            <a:ext cx="7488831" cy="1560173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6660232" y="33265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11560" y="443711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88840"/>
            <a:ext cx="8229600" cy="4392488"/>
          </a:xfr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13500000" scaled="1"/>
            <a:tileRect/>
          </a:gradFill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As the clock - </a:t>
            </a:r>
            <a:r>
              <a:rPr lang="en-US" b="1" dirty="0" smtClean="0"/>
              <a:t>Big Ben</a:t>
            </a:r>
            <a:r>
              <a:rPr lang="en-US" dirty="0" smtClean="0"/>
              <a:t> - strikes midnight, people all over the UK cross their arms across their chests and link hands with everyone close</a:t>
            </a:r>
            <a:r>
              <a:rPr lang="cs-CZ" dirty="0" smtClean="0"/>
              <a:t> </a:t>
            </a:r>
            <a:r>
              <a:rPr lang="en-US" dirty="0" smtClean="0"/>
              <a:t>by them. They sing a song called '</a:t>
            </a:r>
            <a:r>
              <a:rPr lang="en-US" b="1" dirty="0" smtClean="0"/>
              <a:t>Auld Lang </a:t>
            </a:r>
            <a:r>
              <a:rPr lang="en-US" b="1" dirty="0" err="1" smtClean="0"/>
              <a:t>Syne</a:t>
            </a:r>
            <a:r>
              <a:rPr lang="en-US" dirty="0" smtClean="0"/>
              <a:t>' reminding them of old and new friends.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listen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follow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lyrics</a:t>
            </a:r>
            <a:r>
              <a:rPr lang="cs-CZ" dirty="0" smtClean="0"/>
              <a:t> on:</a:t>
            </a:r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</a:t>
            </a:r>
            <a:r>
              <a:rPr lang="cs-CZ" dirty="0" err="1" smtClean="0">
                <a:hlinkClick r:id="rId2"/>
              </a:rPr>
              <a:t>acxnmaVTlZA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background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song </a:t>
            </a:r>
            <a:r>
              <a:rPr lang="cs-CZ" dirty="0" err="1" smtClean="0"/>
              <a:t>is</a:t>
            </a:r>
            <a:r>
              <a:rPr lang="cs-CZ" dirty="0" smtClean="0"/>
              <a:t> on:</a:t>
            </a:r>
          </a:p>
          <a:p>
            <a:r>
              <a:rPr lang="cs-CZ" dirty="0" smtClean="0">
                <a:hlinkClick r:id="rId3"/>
              </a:rPr>
              <a:t>http://projectbritain.com/year/newyearseve.html</a:t>
            </a:r>
            <a:endParaRPr lang="cs-CZ" dirty="0" smtClean="0"/>
          </a:p>
          <a:p>
            <a:r>
              <a:rPr lang="en-US" dirty="0" smtClean="0"/>
              <a:t>Thousands of people gather in central London for New Year celebrations, including fireworks at the </a:t>
            </a:r>
            <a:r>
              <a:rPr lang="en-US" b="1" dirty="0" smtClean="0"/>
              <a:t>London Eye </a:t>
            </a:r>
            <a:r>
              <a:rPr lang="cs-CZ" b="1" dirty="0" smtClean="0"/>
              <a:t> </a:t>
            </a:r>
            <a:r>
              <a:rPr lang="cs-CZ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Big</a:t>
            </a:r>
            <a:r>
              <a:rPr lang="cs-CZ" b="1" dirty="0" smtClean="0"/>
              <a:t> </a:t>
            </a:r>
            <a:r>
              <a:rPr lang="cs-CZ" b="1" dirty="0" err="1" smtClean="0"/>
              <a:t>Ben</a:t>
            </a:r>
            <a:r>
              <a:rPr lang="cs-CZ" b="1" dirty="0" smtClean="0"/>
              <a:t> </a:t>
            </a:r>
            <a:r>
              <a:rPr lang="en-US" dirty="0" smtClean="0"/>
              <a:t>at midnight</a:t>
            </a:r>
            <a:r>
              <a:rPr lang="cs-CZ" dirty="0" smtClean="0"/>
              <a:t>.</a:t>
            </a:r>
            <a:endParaRPr lang="en-US" dirty="0" smtClean="0"/>
          </a:p>
          <a:p>
            <a:endParaRPr lang="cs-CZ" dirty="0" smtClean="0"/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  <a:prstGeom prst="rect">
            <a:avLst/>
          </a:prstGeom>
          <a:solidFill>
            <a:srgbClr val="002060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uLnTx/>
                <a:uFillTx/>
                <a:latin typeface="+mj-lt"/>
                <a:ea typeface="+mj-ea"/>
                <a:cs typeface="+mj-cs"/>
              </a:rPr>
              <a:t>New </a:t>
            </a:r>
            <a:r>
              <a:rPr kumimoji="0" lang="cs-CZ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uLnTx/>
                <a:uFillTx/>
                <a:latin typeface="+mj-lt"/>
                <a:ea typeface="+mj-ea"/>
                <a:cs typeface="+mj-cs"/>
              </a:rPr>
              <a:t>Year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uLnTx/>
                <a:uFillTx/>
                <a:latin typeface="+mj-lt"/>
                <a:ea typeface="+mj-ea"/>
                <a:cs typeface="+mj-cs"/>
              </a:rPr>
              <a:t>´s </a:t>
            </a:r>
            <a:r>
              <a:rPr kumimoji="0" lang="cs-CZ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uLnTx/>
                <a:uFillTx/>
                <a:latin typeface="+mj-lt"/>
                <a:ea typeface="+mj-ea"/>
                <a:cs typeface="+mj-cs"/>
              </a:rPr>
              <a:t>Eve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3554" name="Picture 2" descr="C:\Users\admin\AppData\Local\Microsoft\Windows\Temporary Internet Files\Content.IE5\AORQ2QD9\MP90040216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260648"/>
            <a:ext cx="1800200" cy="1440160"/>
          </a:xfrm>
          <a:prstGeom prst="rect">
            <a:avLst/>
          </a:prstGeom>
          <a:noFill/>
        </p:spPr>
      </p:pic>
      <p:pic>
        <p:nvPicPr>
          <p:cNvPr id="23555" name="Picture 3" descr="C:\Users\admin\AppData\Local\Microsoft\Windows\Temporary Internet Files\Content.IE5\AORQ2QD9\MP90040079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260648"/>
            <a:ext cx="1728192" cy="138255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555776" y="1916832"/>
            <a:ext cx="144016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91680" y="2924944"/>
            <a:ext cx="237626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 flipV="1">
            <a:off x="3275856" y="980728"/>
            <a:ext cx="4896544" cy="115212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13500000" scaled="1"/>
            <a:tileRect/>
          </a:gradFill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	New </a:t>
            </a:r>
            <a:r>
              <a:rPr lang="cs-CZ" sz="2400" dirty="0" err="1" smtClean="0"/>
              <a:t>Year</a:t>
            </a:r>
            <a:r>
              <a:rPr lang="cs-CZ" sz="2400" dirty="0" smtClean="0"/>
              <a:t>´s </a:t>
            </a:r>
            <a:r>
              <a:rPr lang="cs-CZ" sz="2400" dirty="0" err="1" smtClean="0"/>
              <a:t>Eve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more </a:t>
            </a:r>
            <a:r>
              <a:rPr lang="cs-CZ" sz="2400" dirty="0" err="1" smtClean="0"/>
              <a:t>celebrated</a:t>
            </a:r>
            <a:r>
              <a:rPr lang="cs-CZ" sz="2400" dirty="0" smtClean="0"/>
              <a:t> </a:t>
            </a:r>
            <a:r>
              <a:rPr lang="cs-CZ" sz="2400" b="1" dirty="0" smtClean="0"/>
              <a:t>in </a:t>
            </a:r>
            <a:r>
              <a:rPr lang="cs-CZ" sz="2400" b="1" dirty="0" err="1" smtClean="0"/>
              <a:t>Scotland</a:t>
            </a:r>
            <a:r>
              <a:rPr lang="cs-CZ" sz="2400" b="1" dirty="0" smtClean="0"/>
              <a:t> </a:t>
            </a:r>
            <a:r>
              <a:rPr lang="cs-CZ" sz="2400" dirty="0" err="1" smtClean="0"/>
              <a:t>than</a:t>
            </a:r>
            <a:r>
              <a:rPr lang="cs-CZ" sz="2400" dirty="0" smtClean="0"/>
              <a:t> in </a:t>
            </a:r>
            <a:r>
              <a:rPr lang="cs-CZ" sz="2400" dirty="0" err="1" smtClean="0"/>
              <a:t>England</a:t>
            </a:r>
            <a:r>
              <a:rPr lang="cs-CZ" sz="2400" dirty="0" smtClean="0"/>
              <a:t>.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name</a:t>
            </a:r>
            <a:r>
              <a:rPr lang="cs-CZ" sz="2400" dirty="0" smtClean="0"/>
              <a:t> </a:t>
            </a:r>
            <a:r>
              <a:rPr lang="cs-CZ" sz="2400" dirty="0" err="1" smtClean="0"/>
              <a:t>for</a:t>
            </a:r>
            <a:r>
              <a:rPr lang="cs-CZ" sz="2400" dirty="0" smtClean="0"/>
              <a:t> New </a:t>
            </a:r>
            <a:r>
              <a:rPr lang="cs-CZ" sz="2400" dirty="0" err="1" smtClean="0"/>
              <a:t>Year</a:t>
            </a:r>
            <a:r>
              <a:rPr lang="cs-CZ" sz="2400" dirty="0" smtClean="0"/>
              <a:t>´s </a:t>
            </a:r>
            <a:r>
              <a:rPr lang="cs-CZ" sz="2400" dirty="0" err="1" smtClean="0"/>
              <a:t>Eve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b="1" dirty="0" err="1" smtClean="0"/>
              <a:t>Hogmanay</a:t>
            </a:r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	</a:t>
            </a:r>
            <a:r>
              <a:rPr lang="cs-CZ" sz="2400" b="1" dirty="0" err="1" smtClean="0"/>
              <a:t>There</a:t>
            </a:r>
            <a:r>
              <a:rPr lang="cs-CZ" sz="2400" b="1" dirty="0" smtClean="0"/>
              <a:t> are </a:t>
            </a:r>
            <a:r>
              <a:rPr lang="cs-CZ" sz="2400" b="1" dirty="0" err="1" smtClean="0"/>
              <a:t>some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links</a:t>
            </a:r>
            <a:r>
              <a:rPr lang="cs-CZ" sz="2400" b="1" dirty="0" smtClean="0"/>
              <a:t> to </a:t>
            </a:r>
            <a:r>
              <a:rPr lang="cs-CZ" sz="2400" b="1" dirty="0" err="1" smtClean="0"/>
              <a:t>see</a:t>
            </a:r>
            <a:r>
              <a:rPr lang="cs-CZ" sz="2400" b="1" dirty="0" smtClean="0"/>
              <a:t> more:</a:t>
            </a:r>
          </a:p>
          <a:p>
            <a:r>
              <a:rPr lang="cs-CZ" sz="2400" b="1" dirty="0" err="1" smtClean="0"/>
              <a:t>click</a:t>
            </a:r>
            <a:r>
              <a:rPr lang="cs-CZ" sz="2400" b="1" dirty="0" smtClean="0"/>
              <a:t> on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first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photograph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of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video </a:t>
            </a:r>
            <a:r>
              <a:rPr lang="cs-CZ" sz="2400" b="1" dirty="0" err="1" smtClean="0"/>
              <a:t>called</a:t>
            </a:r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	</a:t>
            </a:r>
            <a:r>
              <a:rPr lang="en-US" sz="2400" b="1" dirty="0" smtClean="0"/>
              <a:t>THE WORLD-FAMOUS NEW YEAR PARTY</a:t>
            </a:r>
            <a:r>
              <a:rPr lang="cs-CZ" sz="2400" b="1" dirty="0" smtClean="0"/>
              <a:t>  on</a:t>
            </a:r>
            <a:endParaRPr lang="en-US" sz="2400" b="1" dirty="0" smtClean="0"/>
          </a:p>
          <a:p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edinburghfestivals.co.uk</a:t>
            </a:r>
            <a:r>
              <a:rPr lang="cs-CZ" sz="2400" dirty="0" smtClean="0">
                <a:hlinkClick r:id="rId2"/>
              </a:rPr>
              <a:t>/node/27017</a:t>
            </a:r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http://www.</a:t>
            </a:r>
            <a:r>
              <a:rPr lang="cs-CZ" sz="2400" dirty="0" err="1" smtClean="0">
                <a:hlinkClick r:id="rId3"/>
              </a:rPr>
              <a:t>hogmanay.net</a:t>
            </a:r>
            <a:r>
              <a:rPr lang="cs-CZ" sz="2400" dirty="0" smtClean="0">
                <a:hlinkClick r:id="rId3"/>
              </a:rPr>
              <a:t>/video</a:t>
            </a:r>
            <a:endParaRPr lang="cs-CZ" sz="2400" dirty="0" smtClean="0"/>
          </a:p>
          <a:p>
            <a:r>
              <a:rPr lang="cs-CZ" sz="2400" dirty="0" err="1" smtClean="0">
                <a:hlinkClick r:id="rId4"/>
              </a:rPr>
              <a:t>Old</a:t>
            </a:r>
            <a:r>
              <a:rPr lang="cs-CZ" sz="2400" dirty="0" smtClean="0">
                <a:hlinkClick r:id="rId4"/>
              </a:rPr>
              <a:t> </a:t>
            </a:r>
            <a:r>
              <a:rPr lang="cs-CZ" sz="2400" dirty="0" err="1" smtClean="0">
                <a:hlinkClick r:id="rId4"/>
              </a:rPr>
              <a:t>lang</a:t>
            </a:r>
            <a:r>
              <a:rPr lang="cs-CZ" sz="2400" dirty="0" smtClean="0">
                <a:hlinkClick r:id="rId4"/>
              </a:rPr>
              <a:t> syne</a:t>
            </a:r>
          </a:p>
          <a:p>
            <a:pPr>
              <a:buNone/>
            </a:pPr>
            <a:endParaRPr lang="cs-CZ" sz="2400" dirty="0" smtClean="0">
              <a:hlinkClick r:id="rId4"/>
            </a:endParaRPr>
          </a:p>
          <a:p>
            <a:endParaRPr lang="cs-CZ" sz="2400" dirty="0" smtClean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60648"/>
            <a:ext cx="8229600" cy="1143000"/>
          </a:xfrm>
          <a:prstGeom prst="rect">
            <a:avLst/>
          </a:prstGeom>
          <a:solidFill>
            <a:srgbClr val="002060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lvl="0" algn="ctr">
              <a:spcBef>
                <a:spcPct val="0"/>
              </a:spcBef>
            </a:pPr>
            <a:r>
              <a:rPr lang="cs-CZ" sz="4400" dirty="0" err="1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Hogmanay</a:t>
            </a:r>
            <a:endParaRPr kumimoji="0" lang="cs-CZ" sz="44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098" name="Picture 2" descr="C:\Users\admin\AppData\Local\Microsoft\Windows\Temporary Internet Files\Content.IE5\MZFI9CWU\MP90036281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260648"/>
            <a:ext cx="1584176" cy="105347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</p:pic>
      <p:pic>
        <p:nvPicPr>
          <p:cNvPr id="8" name="Picture 3" descr="C:\Users\admin\AppData\Local\Microsoft\Windows\Temporary Internet Files\Content.IE5\K33EA7V5\MP90040942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88224" y="260648"/>
            <a:ext cx="2088232" cy="10801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13500000" scaled="1"/>
            <a:tileRect/>
          </a:gradFill>
        </p:spPr>
        <p:txBody>
          <a:bodyPr>
            <a:normAutofit lnSpcReduction="10000"/>
          </a:bodyPr>
          <a:lstStyle/>
          <a:p>
            <a:endParaRPr lang="cs-CZ" sz="2400" dirty="0" smtClean="0"/>
          </a:p>
          <a:p>
            <a:r>
              <a:rPr lang="en-GB" sz="2400" dirty="0" smtClean="0"/>
              <a:t>Families invite guests – the people they want to see in New Year´s  Eve.  They have Scotland traditional dish – </a:t>
            </a:r>
            <a:r>
              <a:rPr lang="en-GB" sz="2400" b="1" dirty="0" smtClean="0"/>
              <a:t>haggis </a:t>
            </a:r>
            <a:r>
              <a:rPr lang="en-GB" sz="2400" dirty="0" smtClean="0"/>
              <a:t>(minced heart, lungs, and liver of a sheep, boiled in a sheep´s stomach with oatmeal). Before midnight many town inhabitants gather in the square and they sing and dance. </a:t>
            </a:r>
            <a:r>
              <a:rPr lang="en-GB" sz="2400" b="1" dirty="0" smtClean="0"/>
              <a:t> </a:t>
            </a:r>
            <a:r>
              <a:rPr lang="en-GB" sz="2400" dirty="0" smtClean="0"/>
              <a:t>At midnight there is a great cheer. They cross arms, hold neighbour´s hand and sing traditional song  </a:t>
            </a:r>
            <a:r>
              <a:rPr lang="en-GB" sz="2400" b="1" dirty="0" smtClean="0"/>
              <a:t>Auld Lang </a:t>
            </a:r>
            <a:r>
              <a:rPr lang="en-GB" sz="2400" b="1" dirty="0" err="1" smtClean="0"/>
              <a:t>Syne</a:t>
            </a:r>
            <a:r>
              <a:rPr lang="en-GB" sz="2400" b="1" dirty="0" smtClean="0"/>
              <a:t> (</a:t>
            </a:r>
            <a:r>
              <a:rPr lang="en-GB" sz="2400" b="1" dirty="0" err="1" smtClean="0"/>
              <a:t>Valčík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na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rozloučenou</a:t>
            </a:r>
            <a:r>
              <a:rPr lang="en-GB" sz="2400" b="1" dirty="0" smtClean="0"/>
              <a:t>)</a:t>
            </a:r>
            <a:r>
              <a:rPr lang="cs-CZ" sz="2400" b="1" dirty="0" smtClean="0"/>
              <a:t> </a:t>
            </a:r>
            <a:r>
              <a:rPr lang="en-GB" sz="2400" dirty="0" smtClean="0"/>
              <a:t>The world famous Edinburgh’s </a:t>
            </a:r>
            <a:r>
              <a:rPr lang="en-GB" sz="2400" b="1" dirty="0" smtClean="0"/>
              <a:t>Hogmanay Street Party </a:t>
            </a:r>
            <a:r>
              <a:rPr lang="en-GB" sz="2400" dirty="0" smtClean="0"/>
              <a:t>is the event which combines </a:t>
            </a:r>
            <a:r>
              <a:rPr lang="en-GB" sz="2400" b="1" dirty="0" smtClean="0"/>
              <a:t>live music stages, dancing, the concert in the Gardens and one of the world’s greatest fireworks displays. </a:t>
            </a:r>
            <a:endParaRPr lang="en-GB" sz="2400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60648"/>
            <a:ext cx="8229600" cy="1143000"/>
          </a:xfrm>
          <a:prstGeom prst="rect">
            <a:avLst/>
          </a:prstGeom>
          <a:solidFill>
            <a:srgbClr val="002060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lvl="0" algn="ctr">
              <a:spcBef>
                <a:spcPct val="0"/>
              </a:spcBef>
            </a:pPr>
            <a:r>
              <a:rPr lang="cs-CZ" sz="4400" dirty="0" err="1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Hogmanay</a:t>
            </a:r>
            <a:endParaRPr kumimoji="0" lang="cs-CZ" sz="44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098" name="Picture 2" descr="C:\Users\admin\AppData\Local\Microsoft\Windows\Temporary Internet Files\Content.IE5\MZFI9CWU\MP90036281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60648"/>
            <a:ext cx="1584176" cy="105347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</p:pic>
      <p:pic>
        <p:nvPicPr>
          <p:cNvPr id="8" name="Picture 3" descr="C:\Users\admin\AppData\Local\Microsoft\Windows\Temporary Internet Files\Content.IE5\K33EA7V5\MP90040942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260648"/>
            <a:ext cx="2088232" cy="108012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300192" y="3933056"/>
            <a:ext cx="194421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13500000" scaled="1"/>
            <a:tileRect/>
          </a:gradFill>
        </p:spPr>
        <p:txBody>
          <a:bodyPr>
            <a:normAutofit/>
          </a:bodyPr>
          <a:lstStyle/>
          <a:p>
            <a:r>
              <a:rPr lang="cs-CZ" sz="2400" dirty="0" smtClean="0"/>
              <a:t>1. </a:t>
            </a:r>
            <a:r>
              <a:rPr lang="cs-CZ" sz="2400" dirty="0" err="1" smtClean="0"/>
              <a:t>Where</a:t>
            </a:r>
            <a:r>
              <a:rPr lang="cs-CZ" sz="2400" dirty="0" smtClean="0"/>
              <a:t> </a:t>
            </a:r>
            <a:r>
              <a:rPr lang="cs-CZ" sz="2400" dirty="0" err="1" smtClean="0"/>
              <a:t>does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fireworks</a:t>
            </a:r>
            <a:r>
              <a:rPr lang="cs-CZ" sz="2400" dirty="0" smtClean="0"/>
              <a:t> </a:t>
            </a:r>
            <a:r>
              <a:rPr lang="cs-CZ" sz="2400" dirty="0" err="1" smtClean="0"/>
              <a:t>take</a:t>
            </a:r>
            <a:r>
              <a:rPr lang="cs-CZ" sz="2400" dirty="0" smtClean="0"/>
              <a:t> </a:t>
            </a:r>
            <a:r>
              <a:rPr lang="cs-CZ" sz="2400" dirty="0" err="1" smtClean="0"/>
              <a:t>place</a:t>
            </a:r>
            <a:r>
              <a:rPr lang="cs-CZ" sz="2400" dirty="0" smtClean="0"/>
              <a:t> in </a:t>
            </a:r>
            <a:r>
              <a:rPr lang="cs-CZ" sz="2400" dirty="0" err="1" smtClean="0"/>
              <a:t>Prague</a:t>
            </a:r>
            <a:r>
              <a:rPr lang="cs-CZ" sz="2400" dirty="0" smtClean="0"/>
              <a:t>, London, New York ? </a:t>
            </a:r>
          </a:p>
          <a:p>
            <a:r>
              <a:rPr lang="cs-CZ" sz="2400" dirty="0" smtClean="0"/>
              <a:t>2. </a:t>
            </a:r>
            <a:r>
              <a:rPr lang="cs-CZ" sz="2400" dirty="0" err="1" smtClean="0"/>
              <a:t>People</a:t>
            </a:r>
            <a:r>
              <a:rPr lang="cs-CZ" sz="2400" dirty="0" smtClean="0"/>
              <a:t> on New </a:t>
            </a:r>
            <a:r>
              <a:rPr lang="cs-CZ" sz="2400" dirty="0" err="1" smtClean="0"/>
              <a:t>Year</a:t>
            </a:r>
            <a:r>
              <a:rPr lang="cs-CZ" sz="2400" dirty="0" smtClean="0"/>
              <a:t>´s </a:t>
            </a:r>
            <a:r>
              <a:rPr lang="cs-CZ" sz="2400" dirty="0" err="1" smtClean="0"/>
              <a:t>Day</a:t>
            </a:r>
            <a:r>
              <a:rPr lang="cs-CZ" sz="2400" dirty="0" smtClean="0"/>
              <a:t> </a:t>
            </a:r>
            <a:r>
              <a:rPr lang="cs-CZ" sz="2400" dirty="0" err="1" smtClean="0"/>
              <a:t>usually</a:t>
            </a:r>
            <a:r>
              <a:rPr lang="cs-CZ" sz="2400" dirty="0" smtClean="0"/>
              <a:t> promis </a:t>
            </a:r>
            <a:r>
              <a:rPr lang="cs-CZ" sz="2400" dirty="0" err="1" smtClean="0"/>
              <a:t>themselves</a:t>
            </a:r>
            <a:r>
              <a:rPr lang="cs-CZ" sz="2400" dirty="0" smtClean="0"/>
              <a:t> to </a:t>
            </a:r>
            <a:r>
              <a:rPr lang="cs-CZ" sz="2400" dirty="0" err="1" smtClean="0"/>
              <a:t>be</a:t>
            </a:r>
            <a:r>
              <a:rPr lang="cs-CZ" sz="2400" dirty="0" smtClean="0"/>
              <a:t> </a:t>
            </a:r>
            <a:r>
              <a:rPr lang="cs-CZ" sz="2400" dirty="0" err="1" smtClean="0"/>
              <a:t>better</a:t>
            </a:r>
            <a:r>
              <a:rPr lang="cs-CZ" sz="2400" dirty="0" smtClean="0"/>
              <a:t> – </a:t>
            </a:r>
            <a:r>
              <a:rPr lang="cs-CZ" sz="2400" dirty="0" err="1" smtClean="0"/>
              <a:t>they</a:t>
            </a:r>
            <a:r>
              <a:rPr lang="cs-CZ" sz="2400" dirty="0" smtClean="0"/>
              <a:t> set…………………………………</a:t>
            </a:r>
          </a:p>
          <a:p>
            <a:r>
              <a:rPr lang="cs-CZ" sz="2400" dirty="0" smtClean="0"/>
              <a:t>3. Do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know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name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song </a:t>
            </a:r>
            <a:r>
              <a:rPr lang="cs-CZ" sz="2400" dirty="0" err="1" smtClean="0"/>
              <a:t>sung</a:t>
            </a:r>
            <a:r>
              <a:rPr lang="cs-CZ" sz="2400" dirty="0" smtClean="0"/>
              <a:t>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midnight</a:t>
            </a:r>
            <a:r>
              <a:rPr lang="cs-CZ" sz="2400" dirty="0" smtClean="0"/>
              <a:t> on New </a:t>
            </a:r>
            <a:r>
              <a:rPr lang="cs-CZ" sz="2400" dirty="0" err="1" smtClean="0"/>
              <a:t>Year</a:t>
            </a:r>
            <a:r>
              <a:rPr lang="cs-CZ" sz="2400" dirty="0" smtClean="0"/>
              <a:t>´s </a:t>
            </a:r>
            <a:r>
              <a:rPr lang="cs-CZ" sz="2400" dirty="0" err="1" smtClean="0"/>
              <a:t>Eve</a:t>
            </a:r>
            <a:r>
              <a:rPr lang="cs-CZ" sz="2400" dirty="0" smtClean="0"/>
              <a:t>? </a:t>
            </a:r>
            <a:r>
              <a:rPr lang="cs-CZ" sz="2400" dirty="0" err="1" smtClean="0"/>
              <a:t>Who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author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lyrics</a:t>
            </a:r>
            <a:r>
              <a:rPr lang="cs-CZ" sz="2400" dirty="0" smtClean="0"/>
              <a:t>/poem?</a:t>
            </a:r>
          </a:p>
          <a:p>
            <a:r>
              <a:rPr lang="cs-CZ" sz="2400" dirty="0" smtClean="0"/>
              <a:t>4. </a:t>
            </a:r>
            <a:r>
              <a:rPr lang="cs-CZ" sz="2400" dirty="0" err="1" smtClean="0"/>
              <a:t>When</a:t>
            </a:r>
            <a:r>
              <a:rPr lang="cs-CZ" sz="2400" dirty="0" smtClean="0"/>
              <a:t> do </a:t>
            </a:r>
            <a:r>
              <a:rPr lang="cs-CZ" sz="2400" dirty="0" err="1" smtClean="0"/>
              <a:t>you</a:t>
            </a:r>
            <a:r>
              <a:rPr lang="cs-CZ" sz="2400" dirty="0" smtClean="0"/>
              <a:t>/</a:t>
            </a:r>
            <a:r>
              <a:rPr lang="cs-CZ" sz="2400" dirty="0" err="1" smtClean="0"/>
              <a:t>your</a:t>
            </a:r>
            <a:r>
              <a:rPr lang="cs-CZ" sz="2400" dirty="0" smtClean="0"/>
              <a:t> </a:t>
            </a:r>
            <a:r>
              <a:rPr lang="cs-CZ" sz="2400" dirty="0" err="1" smtClean="0"/>
              <a:t>parents</a:t>
            </a:r>
            <a:r>
              <a:rPr lang="cs-CZ" sz="2400" dirty="0" smtClean="0"/>
              <a:t> </a:t>
            </a:r>
            <a:r>
              <a:rPr lang="cs-CZ" sz="2400" dirty="0" err="1" smtClean="0"/>
              <a:t>watch</a:t>
            </a:r>
            <a:r>
              <a:rPr lang="cs-CZ" sz="2400" dirty="0" smtClean="0"/>
              <a:t> TV to </a:t>
            </a:r>
            <a:r>
              <a:rPr lang="cs-CZ" sz="2400" dirty="0" err="1" smtClean="0"/>
              <a:t>hear</a:t>
            </a:r>
            <a:r>
              <a:rPr lang="cs-CZ" sz="2400" dirty="0" smtClean="0"/>
              <a:t> </a:t>
            </a:r>
            <a:r>
              <a:rPr lang="cs-CZ" sz="2400" dirty="0" err="1" smtClean="0"/>
              <a:t>our</a:t>
            </a:r>
            <a:r>
              <a:rPr lang="cs-CZ" sz="2400" dirty="0" smtClean="0"/>
              <a:t> President´s </a:t>
            </a:r>
            <a:r>
              <a:rPr lang="cs-CZ" sz="2400" dirty="0" err="1" smtClean="0"/>
              <a:t>speech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5. </a:t>
            </a:r>
            <a:r>
              <a:rPr lang="cs-CZ" sz="2400" dirty="0" err="1" smtClean="0"/>
              <a:t>What</a:t>
            </a:r>
            <a:r>
              <a:rPr lang="cs-CZ" sz="2400" dirty="0" smtClean="0"/>
              <a:t> are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eating</a:t>
            </a:r>
            <a:r>
              <a:rPr lang="cs-CZ" sz="2400" dirty="0" smtClean="0"/>
              <a:t> </a:t>
            </a:r>
            <a:r>
              <a:rPr lang="cs-CZ" sz="2400" dirty="0" err="1" smtClean="0"/>
              <a:t>habits</a:t>
            </a:r>
            <a:r>
              <a:rPr lang="cs-CZ" sz="2400" dirty="0" smtClean="0"/>
              <a:t> on </a:t>
            </a:r>
            <a:r>
              <a:rPr lang="cs-CZ" sz="2400" dirty="0" err="1" smtClean="0"/>
              <a:t>the</a:t>
            </a:r>
            <a:r>
              <a:rPr lang="cs-CZ" sz="2400" dirty="0" smtClean="0"/>
              <a:t> New </a:t>
            </a:r>
            <a:r>
              <a:rPr lang="cs-CZ" sz="2400" dirty="0" err="1" smtClean="0"/>
              <a:t>Year</a:t>
            </a:r>
            <a:r>
              <a:rPr lang="cs-CZ" sz="2400" dirty="0" smtClean="0"/>
              <a:t>´s </a:t>
            </a:r>
            <a:r>
              <a:rPr lang="cs-CZ" sz="2400" dirty="0" err="1" smtClean="0"/>
              <a:t>Day</a:t>
            </a:r>
            <a:r>
              <a:rPr lang="cs-CZ" sz="2400" dirty="0" smtClean="0"/>
              <a:t> in  CZ ?</a:t>
            </a:r>
          </a:p>
          <a:p>
            <a:r>
              <a:rPr lang="cs-CZ" sz="2400" dirty="0" smtClean="0"/>
              <a:t>6. </a:t>
            </a:r>
            <a:r>
              <a:rPr lang="cs-CZ" sz="2400" dirty="0" err="1" smtClean="0"/>
              <a:t>Translate</a:t>
            </a:r>
            <a:r>
              <a:rPr lang="cs-CZ" sz="2400" dirty="0" smtClean="0"/>
              <a:t>:  „připít si na ….“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60648"/>
            <a:ext cx="8229600" cy="1143000"/>
          </a:xfrm>
          <a:prstGeom prst="rect">
            <a:avLst/>
          </a:prstGeom>
          <a:solidFill>
            <a:srgbClr val="002060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lvl="0" algn="ctr">
              <a:spcBef>
                <a:spcPct val="0"/>
              </a:spcBef>
            </a:pPr>
            <a:r>
              <a:rPr kumimoji="0" lang="cs-CZ" sz="4400" i="0" u="none" strike="noStrike" kern="1200" normalizeH="0" baseline="0" noProof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Test </a:t>
            </a:r>
            <a:endParaRPr kumimoji="0" lang="cs-CZ" sz="44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1628800"/>
            <a:ext cx="7410555" cy="83099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Prague</a:t>
            </a:r>
            <a:r>
              <a:rPr lang="cs-CZ" sz="2400" dirty="0" smtClean="0"/>
              <a:t> –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centre/</a:t>
            </a:r>
            <a:r>
              <a:rPr lang="cs-CZ" sz="2400" dirty="0" err="1" smtClean="0"/>
              <a:t>could</a:t>
            </a:r>
            <a:r>
              <a:rPr lang="cs-CZ" sz="2400" dirty="0" smtClean="0"/>
              <a:t> </a:t>
            </a:r>
            <a:r>
              <a:rPr lang="cs-CZ" sz="2400" dirty="0" err="1" smtClean="0"/>
              <a:t>be</a:t>
            </a:r>
            <a:r>
              <a:rPr lang="cs-CZ" sz="2400" dirty="0" smtClean="0"/>
              <a:t> </a:t>
            </a:r>
            <a:r>
              <a:rPr lang="cs-CZ" sz="2400" dirty="0" err="1" smtClean="0"/>
              <a:t>seen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river</a:t>
            </a:r>
            <a:r>
              <a:rPr lang="cs-CZ" sz="2400" dirty="0" smtClean="0"/>
              <a:t> bank; </a:t>
            </a:r>
          </a:p>
          <a:p>
            <a:r>
              <a:rPr lang="cs-CZ" sz="2400" b="1" dirty="0" smtClean="0"/>
              <a:t>London</a:t>
            </a:r>
            <a:r>
              <a:rPr lang="cs-CZ" sz="2400" dirty="0" smtClean="0"/>
              <a:t> – </a:t>
            </a:r>
            <a:r>
              <a:rPr lang="cs-CZ" sz="2400" b="1" dirty="0" err="1" smtClean="0">
                <a:solidFill>
                  <a:srgbClr val="C00000"/>
                </a:solidFill>
              </a:rPr>
              <a:t>London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Eye</a:t>
            </a:r>
            <a:r>
              <a:rPr lang="cs-CZ" sz="2400" dirty="0" smtClean="0"/>
              <a:t>, </a:t>
            </a:r>
            <a:r>
              <a:rPr lang="cs-CZ" sz="2400" dirty="0" err="1" smtClean="0"/>
              <a:t>Big</a:t>
            </a:r>
            <a:r>
              <a:rPr lang="cs-CZ" sz="2400" dirty="0" smtClean="0"/>
              <a:t> </a:t>
            </a:r>
            <a:r>
              <a:rPr lang="cs-CZ" sz="2400" dirty="0" err="1" smtClean="0"/>
              <a:t>Ben</a:t>
            </a:r>
            <a:r>
              <a:rPr lang="cs-CZ" sz="2400" dirty="0" smtClean="0"/>
              <a:t>; </a:t>
            </a:r>
            <a:r>
              <a:rPr lang="cs-CZ" sz="2400" b="1" dirty="0" smtClean="0"/>
              <a:t>New York</a:t>
            </a:r>
            <a:r>
              <a:rPr lang="cs-CZ" sz="2400" dirty="0" smtClean="0"/>
              <a:t> – </a:t>
            </a:r>
            <a:r>
              <a:rPr lang="cs-CZ" sz="2400" b="1" dirty="0" err="1" smtClean="0">
                <a:solidFill>
                  <a:srgbClr val="C00000"/>
                </a:solidFill>
              </a:rPr>
              <a:t>Times</a:t>
            </a:r>
            <a:r>
              <a:rPr lang="cs-CZ" sz="2400" b="1" dirty="0" smtClean="0">
                <a:solidFill>
                  <a:srgbClr val="C00000"/>
                </a:solidFill>
              </a:rPr>
              <a:t> Square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87824" y="2780928"/>
            <a:ext cx="2949718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New </a:t>
            </a:r>
            <a:r>
              <a:rPr lang="cs-CZ" sz="2400" b="1" dirty="0" err="1" smtClean="0">
                <a:solidFill>
                  <a:srgbClr val="C00000"/>
                </a:solidFill>
              </a:rPr>
              <a:t>Year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Resolutions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3284984"/>
            <a:ext cx="7285969" cy="83099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rgbClr val="C00000"/>
                </a:solidFill>
              </a:rPr>
              <a:t>Old Lang </a:t>
            </a:r>
            <a:r>
              <a:rPr lang="en-GB" sz="2400" b="1" dirty="0" err="1" smtClean="0">
                <a:solidFill>
                  <a:srgbClr val="C00000"/>
                </a:solidFill>
              </a:rPr>
              <a:t>Syne</a:t>
            </a:r>
            <a:endParaRPr lang="en-GB" sz="2400" b="1" dirty="0" smtClean="0">
              <a:solidFill>
                <a:srgbClr val="C00000"/>
              </a:solidFill>
            </a:endParaRPr>
          </a:p>
          <a:p>
            <a:r>
              <a:rPr lang="en-GB" sz="2400" b="1" dirty="0" smtClean="0"/>
              <a:t> lyrics is associated with the Scottish poet </a:t>
            </a:r>
            <a:r>
              <a:rPr lang="en-GB" sz="2400" b="1" dirty="0" smtClean="0">
                <a:solidFill>
                  <a:srgbClr val="C00000"/>
                </a:solidFill>
              </a:rPr>
              <a:t>Robert Burns</a:t>
            </a:r>
            <a:r>
              <a:rPr lang="en-GB" sz="2400" dirty="0" smtClean="0">
                <a:solidFill>
                  <a:srgbClr val="C00000"/>
                </a:solidFill>
              </a:rPr>
              <a:t> </a:t>
            </a:r>
            <a:endParaRPr lang="en-GB" sz="2400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35896" y="4437112"/>
            <a:ext cx="3795334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On </a:t>
            </a:r>
            <a:r>
              <a:rPr lang="cs-CZ" sz="2400" b="1" dirty="0" smtClean="0">
                <a:solidFill>
                  <a:srgbClr val="C00000"/>
                </a:solidFill>
              </a:rPr>
              <a:t>New </a:t>
            </a:r>
            <a:r>
              <a:rPr lang="cs-CZ" sz="2400" b="1" dirty="0" err="1" smtClean="0">
                <a:solidFill>
                  <a:srgbClr val="C00000"/>
                </a:solidFill>
              </a:rPr>
              <a:t>Year</a:t>
            </a:r>
            <a:r>
              <a:rPr lang="cs-CZ" sz="2400" b="1" dirty="0" smtClean="0">
                <a:solidFill>
                  <a:srgbClr val="C00000"/>
                </a:solidFill>
              </a:rPr>
              <a:t>´s </a:t>
            </a:r>
            <a:r>
              <a:rPr lang="cs-CZ" sz="2400" b="1" dirty="0" err="1" smtClean="0">
                <a:solidFill>
                  <a:srgbClr val="C00000"/>
                </a:solidFill>
              </a:rPr>
              <a:t>Day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at</a:t>
            </a:r>
            <a:r>
              <a:rPr lang="cs-CZ" sz="2400" b="1" dirty="0" smtClean="0">
                <a:solidFill>
                  <a:srgbClr val="C00000"/>
                </a:solidFill>
              </a:rPr>
              <a:t> 1 </a:t>
            </a:r>
            <a:r>
              <a:rPr lang="cs-CZ" sz="2400" b="1" dirty="0" err="1" smtClean="0">
                <a:solidFill>
                  <a:srgbClr val="C00000"/>
                </a:solidFill>
              </a:rPr>
              <a:t>p.m</a:t>
            </a:r>
            <a:r>
              <a:rPr lang="cs-CZ" sz="2400" b="1" dirty="0" smtClean="0">
                <a:solidFill>
                  <a:srgbClr val="C00000"/>
                </a:solidFill>
              </a:rPr>
              <a:t>.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9592" y="4869160"/>
            <a:ext cx="720080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Pork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err="1" smtClean="0"/>
              <a:t>for</a:t>
            </a:r>
            <a:r>
              <a:rPr lang="cs-CZ" sz="2400" dirty="0" smtClean="0"/>
              <a:t> </a:t>
            </a:r>
            <a:r>
              <a:rPr lang="cs-CZ" sz="2400" dirty="0" err="1" smtClean="0"/>
              <a:t>good</a:t>
            </a:r>
            <a:r>
              <a:rPr lang="cs-CZ" sz="2400" dirty="0" smtClean="0"/>
              <a:t> </a:t>
            </a:r>
            <a:r>
              <a:rPr lang="cs-CZ" sz="2400" dirty="0" err="1" smtClean="0"/>
              <a:t>luck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lentils</a:t>
            </a:r>
            <a:r>
              <a:rPr lang="cs-CZ" sz="2400" dirty="0" smtClean="0"/>
              <a:t> </a:t>
            </a:r>
            <a:r>
              <a:rPr lang="cs-CZ" sz="2400" dirty="0" err="1" smtClean="0"/>
              <a:t>for</a:t>
            </a:r>
            <a:r>
              <a:rPr lang="cs-CZ" sz="2400" dirty="0" smtClean="0"/>
              <a:t> </a:t>
            </a:r>
            <a:r>
              <a:rPr lang="cs-CZ" sz="2400" dirty="0" err="1" smtClean="0"/>
              <a:t>wealth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5301208"/>
            <a:ext cx="5470985" cy="120032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to drink a toast to </a:t>
            </a:r>
            <a:r>
              <a:rPr lang="cs-CZ" sz="2400" dirty="0" err="1" smtClean="0"/>
              <a:t>sb</a:t>
            </a:r>
            <a:r>
              <a:rPr lang="cs-CZ" sz="2400" dirty="0" smtClean="0"/>
              <a:t>/</a:t>
            </a:r>
            <a:r>
              <a:rPr lang="cs-CZ" sz="2400" dirty="0" err="1" smtClean="0"/>
              <a:t>sth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/>
              <a:t>….(New </a:t>
            </a:r>
            <a:r>
              <a:rPr lang="cs-CZ" sz="2400" dirty="0" err="1" smtClean="0"/>
              <a:t>Year</a:t>
            </a:r>
            <a:r>
              <a:rPr lang="cs-CZ" sz="2400" dirty="0" smtClean="0"/>
              <a:t>) </a:t>
            </a:r>
          </a:p>
          <a:p>
            <a:r>
              <a:rPr lang="cs-CZ" sz="2400" dirty="0" smtClean="0"/>
              <a:t>(to </a:t>
            </a:r>
            <a:r>
              <a:rPr lang="cs-CZ" sz="2400" dirty="0" err="1" smtClean="0">
                <a:solidFill>
                  <a:srgbClr val="C00000"/>
                </a:solidFill>
              </a:rPr>
              <a:t>propose</a:t>
            </a:r>
            <a:r>
              <a:rPr lang="cs-CZ" sz="2400" dirty="0" smtClean="0">
                <a:solidFill>
                  <a:srgbClr val="C00000"/>
                </a:solidFill>
              </a:rPr>
              <a:t> a toast </a:t>
            </a:r>
            <a:r>
              <a:rPr lang="cs-CZ" sz="2400" dirty="0" smtClean="0"/>
              <a:t>to…(</a:t>
            </a:r>
            <a:r>
              <a:rPr lang="cs-CZ" sz="2400" dirty="0" err="1" smtClean="0"/>
              <a:t>bride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groom</a:t>
            </a:r>
            <a:r>
              <a:rPr lang="cs-CZ" sz="2400" dirty="0" smtClean="0"/>
              <a:t>) </a:t>
            </a:r>
          </a:p>
          <a:p>
            <a:r>
              <a:rPr lang="cs-CZ" sz="2400" b="1" dirty="0" smtClean="0"/>
              <a:t>to toast </a:t>
            </a:r>
            <a:r>
              <a:rPr lang="cs-CZ" sz="2400" dirty="0" smtClean="0"/>
              <a:t> </a:t>
            </a:r>
            <a:r>
              <a:rPr lang="cs-CZ" sz="2400" dirty="0" err="1" smtClean="0"/>
              <a:t>sb</a:t>
            </a:r>
            <a:r>
              <a:rPr lang="cs-CZ" sz="2400" dirty="0" smtClean="0"/>
              <a:t>/</a:t>
            </a:r>
            <a:r>
              <a:rPr lang="cs-CZ" sz="2400" dirty="0" err="1" smtClean="0"/>
              <a:t>sth</a:t>
            </a:r>
            <a:r>
              <a:rPr lang="cs-CZ" sz="2400" dirty="0" smtClean="0"/>
              <a:t>…(New </a:t>
            </a:r>
            <a:r>
              <a:rPr lang="cs-CZ" sz="2400" dirty="0" err="1" smtClean="0"/>
              <a:t>Year</a:t>
            </a:r>
            <a:r>
              <a:rPr lang="cs-CZ" sz="2400" dirty="0" smtClean="0"/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dirty="0" smtClean="0"/>
              <a:t>	ZDROJE</a:t>
            </a:r>
          </a:p>
          <a:p>
            <a:pPr>
              <a:buNone/>
            </a:pPr>
            <a:r>
              <a:rPr lang="cs-CZ" dirty="0" smtClean="0"/>
              <a:t>	Obrázky:</a:t>
            </a:r>
          </a:p>
          <a:p>
            <a:r>
              <a:rPr lang="cs-CZ" dirty="0" smtClean="0"/>
              <a:t>MS Office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1 </a:t>
            </a:r>
            <a:r>
              <a:rPr lang="pt-BR" dirty="0" smtClean="0"/>
              <a:t>AUTOR NEUVEDEN. </a:t>
            </a:r>
            <a:r>
              <a:rPr lang="pt-BR" i="1" dirty="0" smtClean="0"/>
              <a:t>http://cs.wikipedia.org/wiki/Soubor:Flag_of_the_Czech_Republic.svg</a:t>
            </a:r>
            <a:r>
              <a:rPr lang="pt-BR" dirty="0" smtClean="0"/>
              <a:t> [online]. [cit. 7.11.2013]. Dostupný na WWW: </a:t>
            </a:r>
            <a:r>
              <a:rPr lang="pt-BR" dirty="0" smtClean="0">
                <a:hlinkClick r:id="rId2"/>
              </a:rPr>
              <a:t>http://upload.wikimedia.org/wikipedia/commons/thumb/c/cb/Flag_of_the_Czech_Republic.svg/800px-Flag_of_the_Czech_Republic.svg.png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2 BITTNER, Laura. </a:t>
            </a:r>
            <a:r>
              <a:rPr lang="cs-CZ" i="1" dirty="0" smtClean="0"/>
              <a:t>http://en.wikipedia.org/wiki/File:Trafalgar_Square_Christmas_tree8.jpg</a:t>
            </a:r>
            <a:r>
              <a:rPr lang="cs-CZ" dirty="0" smtClean="0"/>
              <a:t> [online]. [cit. 2.11.2013].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WWW: http://upload.wikimedia.org/wikipedia/commons/thumb/b/bc/Trafalgar_Square_Christmas_tree8.jpg/383px-Trafalgar_Square_Christmas_tree8.jpg </a:t>
            </a:r>
          </a:p>
          <a:p>
            <a:endParaRPr lang="cs-CZ" dirty="0" smtClean="0"/>
          </a:p>
          <a:p>
            <a:r>
              <a:rPr lang="cs-CZ" dirty="0" smtClean="0"/>
              <a:t>3 ILIFF, David. </a:t>
            </a:r>
            <a:r>
              <a:rPr lang="cs-CZ" i="1" dirty="0" smtClean="0"/>
              <a:t>http://cs.wikipedia.org/wiki/Soubor:Trafalgar_Square_360_Panorama_Cropped_Sky,_London_-_Jun_2009.jpg</a:t>
            </a:r>
            <a:r>
              <a:rPr lang="cs-CZ" dirty="0" smtClean="0"/>
              <a:t> [online]. [cit. 2.11.2013].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WWW: http://upload.wikimedia.org/wikipedia/commons/thumb/f/fa/Trafalgar_Square_360_Panorama_Cropped_Sky%2C_London_-_Jun_2009.jpg/800px-Trafalgar_Square_360_Panorama_Cropped_Sky%2C_London_-_Jun_2009.jpg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548680"/>
            <a:ext cx="792088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4 </a:t>
            </a:r>
            <a:r>
              <a:rPr lang="it-IT" dirty="0" smtClean="0"/>
              <a:t>DIDIER B. </a:t>
            </a:r>
            <a:r>
              <a:rPr lang="it-IT" i="1" dirty="0" smtClean="0"/>
              <a:t>http://cs.wikipedia.org/wiki/Times_Square</a:t>
            </a:r>
            <a:r>
              <a:rPr lang="it-IT" dirty="0" smtClean="0"/>
              <a:t> [online]. [cit. 7.11.2013]. Dostupný </a:t>
            </a:r>
            <a:r>
              <a:rPr lang="cs-CZ" dirty="0" smtClean="0"/>
              <a:t>pod licencí </a:t>
            </a:r>
            <a:r>
              <a:rPr lang="cs-CZ" dirty="0" err="1" smtClean="0"/>
              <a:t>Crative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  <a:r>
              <a:rPr lang="it-IT" dirty="0" smtClean="0"/>
              <a:t>na WWW: </a:t>
            </a:r>
            <a:r>
              <a:rPr lang="it-IT" dirty="0" smtClean="0">
                <a:hlinkClick r:id="rId2"/>
              </a:rPr>
              <a:t>http://upload.wikimedia.org/wikipedia/commons/thumb/c/c3/Times_Square_Panorama.jpg/800px-Times_Square_Panorama.jpg</a:t>
            </a:r>
            <a:endParaRPr lang="cs-CZ" dirty="0" smtClean="0"/>
          </a:p>
          <a:p>
            <a:endParaRPr lang="cs-CZ" dirty="0" smtClean="0"/>
          </a:p>
          <a:p>
            <a:r>
              <a:rPr lang="pl-PL" dirty="0" smtClean="0"/>
              <a:t>5 ROSZAK, Bartek. </a:t>
            </a:r>
            <a:r>
              <a:rPr lang="pl-PL" i="1" dirty="0" smtClean="0"/>
              <a:t>http://cs.wikipedia.org/wiki/Soubor:Largeviewtimessquare.jpg</a:t>
            </a:r>
            <a:r>
              <a:rPr lang="pl-PL" dirty="0" smtClean="0"/>
              <a:t> [online]. [cit. 7.11.2013]. Dostupný pod licencí Creative Commons na WWW: http://upload.wikimedia.org/wikipedia/commons/f/ff/Largeviewtimessquare.jpg </a:t>
            </a:r>
          </a:p>
          <a:p>
            <a:endParaRPr lang="pl-PL" dirty="0" smtClean="0"/>
          </a:p>
          <a:p>
            <a:r>
              <a:rPr lang="cs-CZ" dirty="0" smtClean="0"/>
              <a:t>Použité publikace:</a:t>
            </a:r>
          </a:p>
          <a:p>
            <a:pPr marL="342900" indent="-342900">
              <a:buAutoNum type="arabicPeriod"/>
            </a:pPr>
            <a:r>
              <a:rPr lang="cs-CZ" dirty="0" smtClean="0"/>
              <a:t>CHUDÁ, Jana; CHUDÝ, Tomáš. </a:t>
            </a:r>
            <a:r>
              <a:rPr lang="cs-CZ" i="1" dirty="0" err="1" smtClean="0"/>
              <a:t>Topics</a:t>
            </a:r>
            <a:r>
              <a:rPr lang="cs-CZ" i="1" dirty="0" smtClean="0"/>
              <a:t> </a:t>
            </a:r>
            <a:r>
              <a:rPr lang="cs-CZ" i="1" dirty="0" err="1" smtClean="0"/>
              <a:t>for</a:t>
            </a:r>
            <a:r>
              <a:rPr lang="cs-CZ" i="1" dirty="0" smtClean="0"/>
              <a:t> </a:t>
            </a:r>
            <a:r>
              <a:rPr lang="cs-CZ" i="1" dirty="0" err="1" smtClean="0"/>
              <a:t>English</a:t>
            </a:r>
            <a:r>
              <a:rPr lang="cs-CZ" i="1" dirty="0" smtClean="0"/>
              <a:t> </a:t>
            </a:r>
            <a:r>
              <a:rPr lang="cs-CZ" i="1" dirty="0" err="1" smtClean="0"/>
              <a:t>Conversation</a:t>
            </a:r>
            <a:r>
              <a:rPr lang="cs-CZ" dirty="0" smtClean="0"/>
              <a:t>. Havlíčkův Brod: Fragment, 1995, ISBN 80-85768-97-6. 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/>
            <a:r>
              <a:rPr lang="cs-CZ" dirty="0" smtClean="0"/>
              <a:t>Zvuky</a:t>
            </a:r>
          </a:p>
          <a:p>
            <a:pPr marL="342900" indent="-342900"/>
            <a:r>
              <a:rPr lang="cs-CZ" dirty="0" smtClean="0"/>
              <a:t>MS Office</a:t>
            </a:r>
          </a:p>
          <a:p>
            <a:endParaRPr lang="pl-PL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947</TotalTime>
  <Words>920</Words>
  <Application>Microsoft Office PowerPoint</Application>
  <PresentationFormat>Předvádění na obrazovce (4:3)</PresentationFormat>
  <Paragraphs>123</Paragraphs>
  <Slides>14</Slides>
  <Notes>1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ANOTACE</vt:lpstr>
      <vt:lpstr>New Year´s Eve</vt:lpstr>
      <vt:lpstr>Snímek 4</vt:lpstr>
      <vt:lpstr>New Year´s Eve</vt:lpstr>
      <vt:lpstr>Snímek 6</vt:lpstr>
      <vt:lpstr>New Year´s Eve</vt:lpstr>
      <vt:lpstr>New Year´s Eve</vt:lpstr>
      <vt:lpstr>New Year´s Eve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46</cp:revision>
  <dcterms:created xsi:type="dcterms:W3CDTF">2013-08-21T14:23:05Z</dcterms:created>
  <dcterms:modified xsi:type="dcterms:W3CDTF">2013-11-28T23:14:21Z</dcterms:modified>
</cp:coreProperties>
</file>