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7" r:id="rId2"/>
    <p:sldId id="259" r:id="rId3"/>
    <p:sldId id="262" r:id="rId4"/>
    <p:sldId id="263" r:id="rId5"/>
    <p:sldId id="291" r:id="rId6"/>
    <p:sldId id="292" r:id="rId7"/>
    <p:sldId id="293" r:id="rId8"/>
    <p:sldId id="265" r:id="rId9"/>
    <p:sldId id="288" r:id="rId10"/>
    <p:sldId id="298" r:id="rId11"/>
    <p:sldId id="302" r:id="rId12"/>
    <p:sldId id="300" r:id="rId13"/>
    <p:sldId id="299" r:id="rId14"/>
    <p:sldId id="305" r:id="rId15"/>
    <p:sldId id="304" r:id="rId16"/>
    <p:sldId id="296" r:id="rId17"/>
    <p:sldId id="303" r:id="rId18"/>
    <p:sldId id="295" r:id="rId19"/>
    <p:sldId id="301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EFB4F"/>
    <a:srgbClr val="037711"/>
    <a:srgbClr val="08F825"/>
    <a:srgbClr val="E2FE7A"/>
    <a:srgbClr val="D4F753"/>
    <a:srgbClr val="FFFF66"/>
    <a:srgbClr val="FFFF99"/>
    <a:srgbClr val="FF33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63" autoAdjust="0"/>
    <p:restoredTop sz="94684" autoAdjust="0"/>
  </p:normalViewPr>
  <p:slideViewPr>
    <p:cSldViewPr>
      <p:cViewPr varScale="1">
        <p:scale>
          <a:sx n="75" d="100"/>
          <a:sy n="75" d="100"/>
        </p:scale>
        <p:origin x="-102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baseline="0" dirty="0" smtClean="0">
              <a:solidFill>
                <a:schemeClr val="accent1">
                  <a:lumMod val="75000"/>
                </a:schemeClr>
              </a:solidFill>
            </a:rPr>
            <a:t> </a:t>
          </a:r>
          <a:r>
            <a:rPr lang="cs-CZ" sz="2000" b="0" baseline="0" dirty="0" smtClean="0"/>
            <a:t>VY_32_INOVACE_3B_18_</a:t>
          </a:r>
          <a:r>
            <a:rPr lang="cs-CZ" sz="2000" b="0" baseline="0" dirty="0" err="1" smtClean="0"/>
            <a:t>Customs</a:t>
          </a:r>
          <a:r>
            <a:rPr lang="cs-CZ" sz="2000" b="0" baseline="0" dirty="0" smtClean="0"/>
            <a:t>- </a:t>
          </a:r>
          <a:r>
            <a:rPr lang="cs-CZ" sz="2000" b="0" baseline="0" dirty="0" err="1" smtClean="0"/>
            <a:t>Easter</a:t>
          </a:r>
          <a:endParaRPr lang="cs-CZ" sz="2000" b="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Gymnázium Lovosice, Sady pionýrů 600/6</a:t>
          </a:r>
          <a:endParaRPr lang="cs-CZ" sz="2000" b="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CZ.1.07/1.5.00/34.1073</a:t>
          </a:r>
          <a:endParaRPr lang="cs-CZ" sz="2000" b="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dirty="0" smtClean="0">
              <a:solidFill>
                <a:schemeClr val="tx1"/>
              </a:solidFill>
            </a:rPr>
            <a:t>: Anglický jazyk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dirty="0" smtClean="0">
              <a:solidFill>
                <a:schemeClr val="tx1"/>
              </a:solidFill>
            </a:rPr>
            <a:t>3., 4. ročník/septima, oktáva</a:t>
          </a:r>
          <a:endParaRPr lang="cs-CZ" sz="2000" dirty="0">
            <a:solidFill>
              <a:schemeClr val="tx1"/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CEBA0FA6-500F-48B5-B7A1-B51529BD38F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dirty="0" smtClean="0">
              <a:solidFill>
                <a:schemeClr val="tx1"/>
              </a:solidFill>
            </a:rPr>
            <a:t> listopad 2013</a:t>
          </a:r>
          <a:endParaRPr lang="cs-CZ" sz="2000" dirty="0">
            <a:solidFill>
              <a:schemeClr val="tx1"/>
            </a:solidFill>
          </a:endParaRPr>
        </a:p>
      </dgm:t>
    </dgm:pt>
    <dgm:pt modelId="{B2D1762D-083F-44FA-BFD2-87BA8632149C}" type="parTrans" cxnId="{CDDC32B8-2AB7-4B03-B555-4BCFF2ACF63B}">
      <dgm:prSet/>
      <dgm:spPr/>
      <dgm:t>
        <a:bodyPr/>
        <a:lstStyle/>
        <a:p>
          <a:endParaRPr lang="cs-CZ"/>
        </a:p>
      </dgm:t>
    </dgm:pt>
    <dgm:pt modelId="{F2F34559-107E-4D59-84FB-CC8578F10151}" type="sibTrans" cxnId="{CDDC32B8-2AB7-4B03-B555-4BCFF2ACF63B}">
      <dgm:prSet/>
      <dgm:spPr/>
      <dgm:t>
        <a:bodyPr/>
        <a:lstStyle/>
        <a:p>
          <a:endParaRPr lang="cs-CZ"/>
        </a:p>
      </dgm:t>
    </dgm:pt>
    <dgm:pt modelId="{BBE1F95E-D5AA-436D-B4F5-748C3834552C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dirty="0" smtClean="0">
              <a:solidFill>
                <a:schemeClr val="tx1"/>
              </a:solidFill>
            </a:rPr>
            <a:t>Ing. Naděžda </a:t>
          </a:r>
          <a:r>
            <a:rPr lang="cs-CZ" sz="2000" dirty="0" err="1" smtClean="0">
              <a:solidFill>
                <a:schemeClr val="tx1"/>
              </a:solidFill>
            </a:rPr>
            <a:t>Schánová</a:t>
          </a:r>
          <a:endParaRPr lang="cs-CZ" sz="2000" b="0" dirty="0">
            <a:solidFill>
              <a:schemeClr val="tx1"/>
            </a:solidFill>
          </a:endParaRPr>
        </a:p>
      </dgm:t>
    </dgm:pt>
    <dgm:pt modelId="{1CDD0471-B056-4567-BB1B-C38D4C611172}" type="parTrans" cxnId="{3901ACD1-A028-4E32-BA57-C4DC950E269D}">
      <dgm:prSet/>
      <dgm:spPr/>
      <dgm:t>
        <a:bodyPr/>
        <a:lstStyle/>
        <a:p>
          <a:endParaRPr lang="cs-CZ"/>
        </a:p>
      </dgm:t>
    </dgm:pt>
    <dgm:pt modelId="{20C8744E-8A24-4C9B-85A7-DA2DB058409A}" type="sibTrans" cxnId="{3901ACD1-A028-4E32-BA57-C4DC950E269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5955ED15-90AA-4F08-A8A5-1ED70581E58B}" type="pres">
      <dgm:prSet presAssocID="{CEBA0FA6-500F-48B5-B7A1-B51529BD38F2}" presName="vertSpace6" presStyleLbl="node1" presStyleIdx="4" presStyleCnt="7"/>
      <dgm:spPr/>
      <dgm:t>
        <a:bodyPr/>
        <a:lstStyle/>
        <a:p>
          <a:endParaRPr lang="cs-CZ"/>
        </a:p>
      </dgm:t>
    </dgm:pt>
    <dgm:pt modelId="{26528689-9DF4-4685-8F23-BABDBD774F07}" type="pres">
      <dgm:prSet presAssocID="{CEBA0FA6-500F-48B5-B7A1-B51529BD38F2}" presName="circle6" presStyleLbl="node1" presStyleIdx="5" presStyleCnt="7"/>
      <dgm:spPr/>
      <dgm:t>
        <a:bodyPr/>
        <a:lstStyle/>
        <a:p>
          <a:endParaRPr lang="cs-CZ"/>
        </a:p>
      </dgm:t>
    </dgm:pt>
    <dgm:pt modelId="{CAD3E342-3400-4A52-8AAC-15B5BF88AABE}" type="pres">
      <dgm:prSet presAssocID="{CEBA0FA6-500F-48B5-B7A1-B51529BD38F2}" presName="rect6" presStyleLbl="alignAcc1" presStyleIdx="5" presStyleCnt="7"/>
      <dgm:spPr/>
      <dgm:t>
        <a:bodyPr/>
        <a:lstStyle/>
        <a:p>
          <a:endParaRPr lang="cs-CZ"/>
        </a:p>
      </dgm:t>
    </dgm:pt>
    <dgm:pt modelId="{486F9B35-3F77-4B86-95AC-C956F2B86E44}" type="pres">
      <dgm:prSet presAssocID="{BBE1F95E-D5AA-436D-B4F5-748C3834552C}" presName="vertSpace7" presStyleLbl="node1" presStyleIdx="5" presStyleCnt="7"/>
      <dgm:spPr/>
      <dgm:t>
        <a:bodyPr/>
        <a:lstStyle/>
        <a:p>
          <a:endParaRPr lang="cs-CZ"/>
        </a:p>
      </dgm:t>
    </dgm:pt>
    <dgm:pt modelId="{FE72208B-B9B5-47BF-B463-2DC6D6185814}" type="pres">
      <dgm:prSet presAssocID="{BBE1F95E-D5AA-436D-B4F5-748C3834552C}" presName="circle7" presStyleLbl="node1" presStyleIdx="6" presStyleCnt="7"/>
      <dgm:spPr/>
      <dgm:t>
        <a:bodyPr/>
        <a:lstStyle/>
        <a:p>
          <a:endParaRPr lang="cs-CZ"/>
        </a:p>
      </dgm:t>
    </dgm:pt>
    <dgm:pt modelId="{A5C228C9-6EC4-4821-934B-9E2EFBAB4497}" type="pres">
      <dgm:prSet presAssocID="{BBE1F95E-D5AA-436D-B4F5-748C3834552C}" presName="rect7" presStyleLbl="alignAcc1" presStyleIdx="6" presStyleCnt="7" custLinFactNeighborX="320" custLinFactNeighborY="-6461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176FA0-10E9-44DC-9A54-485A362F109B}" type="pres">
      <dgm:prSet presAssocID="{CEBA0FA6-500F-48B5-B7A1-B51529BD38F2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AA812A-7391-47E3-B3BF-07AB9DC3D00C}" type="pres">
      <dgm:prSet presAssocID="{BBE1F95E-D5AA-436D-B4F5-748C3834552C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E1334FD-6DC1-45FE-8793-CE41A1BC582E}" type="presOf" srcId="{D8197B8C-B260-4A16-BDF4-0947B075E274}" destId="{5A5FFA88-C948-4069-8E93-59FA12366E83}" srcOrd="1" destOrd="0" presId="urn:microsoft.com/office/officeart/2005/8/layout/target3"/>
    <dgm:cxn modelId="{1159800C-0A95-4E85-BFFA-14B91ED25131}" type="presOf" srcId="{4C35D32F-0EAB-4CD7-82EE-45574DC2A586}" destId="{8BEBB6EC-1DAA-4CAC-8A25-BC0FCBD5DBD5}" srcOrd="0" destOrd="0" presId="urn:microsoft.com/office/officeart/2005/8/layout/target3"/>
    <dgm:cxn modelId="{85C05B67-3939-4F63-8E55-B5D9E465E2AA}" type="presOf" srcId="{B651F6E3-6281-48DB-9319-2AEAFDAE7572}" destId="{6BB5E863-4638-4E1D-BFDE-399D028AC4ED}" srcOrd="1" destOrd="0" presId="urn:microsoft.com/office/officeart/2005/8/layout/target3"/>
    <dgm:cxn modelId="{CDDC32B8-2AB7-4B03-B555-4BCFF2ACF63B}" srcId="{757F3AB3-0718-4624-B441-E567A8F0AB56}" destId="{CEBA0FA6-500F-48B5-B7A1-B51529BD38F2}" srcOrd="5" destOrd="0" parTransId="{B2D1762D-083F-44FA-BFD2-87BA8632149C}" sibTransId="{F2F34559-107E-4D59-84FB-CC8578F10151}"/>
    <dgm:cxn modelId="{176E7EB8-6B34-4E59-8B6A-C741E4FA2E44}" type="presOf" srcId="{CEBA0FA6-500F-48B5-B7A1-B51529BD38F2}" destId="{CAD3E342-3400-4A52-8AAC-15B5BF88AABE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A8AA9F7-F5EB-4A35-8E66-C77C64F50A92}" type="presOf" srcId="{BBE1F95E-D5AA-436D-B4F5-748C3834552C}" destId="{A5C228C9-6EC4-4821-934B-9E2EFBAB4497}" srcOrd="0" destOrd="0" presId="urn:microsoft.com/office/officeart/2005/8/layout/target3"/>
    <dgm:cxn modelId="{444B4549-E6A5-4750-9113-F9E59E5C6835}" type="presOf" srcId="{B651F6E3-6281-48DB-9319-2AEAFDAE7572}" destId="{619D679B-A015-4ECF-8348-D1034C574F40}" srcOrd="0" destOrd="0" presId="urn:microsoft.com/office/officeart/2005/8/layout/target3"/>
    <dgm:cxn modelId="{3901ACD1-A028-4E32-BA57-C4DC950E269D}" srcId="{757F3AB3-0718-4624-B441-E567A8F0AB56}" destId="{BBE1F95E-D5AA-436D-B4F5-748C3834552C}" srcOrd="6" destOrd="0" parTransId="{1CDD0471-B056-4567-BB1B-C38D4C611172}" sibTransId="{20C8744E-8A24-4C9B-85A7-DA2DB058409A}"/>
    <dgm:cxn modelId="{8EFA6242-900D-4493-86EC-AB3EAE7AD8B3}" type="presOf" srcId="{757F3AB3-0718-4624-B441-E567A8F0AB56}" destId="{333A1088-737F-45CB-B68E-254E46348037}" srcOrd="0" destOrd="0" presId="urn:microsoft.com/office/officeart/2005/8/layout/target3"/>
    <dgm:cxn modelId="{C90FBDCF-5DB0-4376-BB11-CA3CE63E32F2}" type="presOf" srcId="{D1B46980-6531-4606-95E6-44980827E919}" destId="{2BE915AB-18AA-4053-B92C-3BFC9ED204BB}" srcOrd="1" destOrd="0" presId="urn:microsoft.com/office/officeart/2005/8/layout/target3"/>
    <dgm:cxn modelId="{5707828E-16A4-4F24-A005-C2ABDBF879AB}" type="presOf" srcId="{CEBA0FA6-500F-48B5-B7A1-B51529BD38F2}" destId="{02176FA0-10E9-44DC-9A54-485A362F109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0EC1FBA-FC17-486C-9AE5-DE08A8E2AC0A}" type="presOf" srcId="{BBE1F95E-D5AA-436D-B4F5-748C3834552C}" destId="{B5AA812A-7391-47E3-B3BF-07AB9DC3D00C}" srcOrd="1" destOrd="0" presId="urn:microsoft.com/office/officeart/2005/8/layout/target3"/>
    <dgm:cxn modelId="{D99A4E54-C67C-43C7-9C05-10CD540EC124}" type="presOf" srcId="{D1D4F407-5343-4D3F-B5B9-D407B03CAEB4}" destId="{D005CE8C-CC26-4C3E-AC11-E15060ECD759}" srcOrd="0" destOrd="0" presId="urn:microsoft.com/office/officeart/2005/8/layout/target3"/>
    <dgm:cxn modelId="{83159E78-CDC0-4E50-BF10-8C6257891C68}" type="presOf" srcId="{D1B46980-6531-4606-95E6-44980827E919}" destId="{6140AFEC-043D-4C43-A2F9-D0F5331DF3A3}" srcOrd="0" destOrd="0" presId="urn:microsoft.com/office/officeart/2005/8/layout/target3"/>
    <dgm:cxn modelId="{058A8153-F6EB-4BE4-8EFE-6D12F0139148}" type="presOf" srcId="{4C35D32F-0EAB-4CD7-82EE-45574DC2A586}" destId="{890E4F0B-2866-4A3F-A3C7-2A14B1797930}" srcOrd="1" destOrd="0" presId="urn:microsoft.com/office/officeart/2005/8/layout/target3"/>
    <dgm:cxn modelId="{6E3DA663-7614-409B-960E-1D087B94390D}" type="presOf" srcId="{D8197B8C-B260-4A16-BDF4-0947B075E274}" destId="{25B08C86-7E15-44DC-BE7F-FFB55DD49D12}" srcOrd="0" destOrd="0" presId="urn:microsoft.com/office/officeart/2005/8/layout/target3"/>
    <dgm:cxn modelId="{4CDCDEE7-B37C-4A50-966E-8EE30558DF5C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E245C42-4FFF-4D45-95B9-90F08D89BA06}" type="presParOf" srcId="{333A1088-737F-45CB-B68E-254E46348037}" destId="{F5ABB229-8D3B-4694-996A-96F23CF14429}" srcOrd="0" destOrd="0" presId="urn:microsoft.com/office/officeart/2005/8/layout/target3"/>
    <dgm:cxn modelId="{E4E37437-AA33-488D-A746-6933EF43BA0D}" type="presParOf" srcId="{333A1088-737F-45CB-B68E-254E46348037}" destId="{F41139FD-01EE-4571-8B17-4FB00FC51163}" srcOrd="1" destOrd="0" presId="urn:microsoft.com/office/officeart/2005/8/layout/target3"/>
    <dgm:cxn modelId="{95B557CE-2226-4218-A7F8-F5A064255257}" type="presParOf" srcId="{333A1088-737F-45CB-B68E-254E46348037}" destId="{D005CE8C-CC26-4C3E-AC11-E15060ECD759}" srcOrd="2" destOrd="0" presId="urn:microsoft.com/office/officeart/2005/8/layout/target3"/>
    <dgm:cxn modelId="{42B92C22-1E23-489C-AFB8-18759BC1A648}" type="presParOf" srcId="{333A1088-737F-45CB-B68E-254E46348037}" destId="{2C702D82-9B77-49B7-9568-BB8EB47C3372}" srcOrd="3" destOrd="0" presId="urn:microsoft.com/office/officeart/2005/8/layout/target3"/>
    <dgm:cxn modelId="{EAA4E8D2-73AD-4160-AE83-B5B19010B8B5}" type="presParOf" srcId="{333A1088-737F-45CB-B68E-254E46348037}" destId="{A52A0455-90FF-4808-ABD0-F02540D31D5A}" srcOrd="4" destOrd="0" presId="urn:microsoft.com/office/officeart/2005/8/layout/target3"/>
    <dgm:cxn modelId="{A6D599CC-5133-4475-916F-8480DB3D7ACF}" type="presParOf" srcId="{333A1088-737F-45CB-B68E-254E46348037}" destId="{6140AFEC-043D-4C43-A2F9-D0F5331DF3A3}" srcOrd="5" destOrd="0" presId="urn:microsoft.com/office/officeart/2005/8/layout/target3"/>
    <dgm:cxn modelId="{27B9A3F6-86FA-4C8D-ABEC-E2FA10DE7459}" type="presParOf" srcId="{333A1088-737F-45CB-B68E-254E46348037}" destId="{9358AC05-5D7D-4327-9F80-1AD486AEA664}" srcOrd="6" destOrd="0" presId="urn:microsoft.com/office/officeart/2005/8/layout/target3"/>
    <dgm:cxn modelId="{0E483841-7289-4B42-A57A-96BC8CD3975A}" type="presParOf" srcId="{333A1088-737F-45CB-B68E-254E46348037}" destId="{313FC574-E1CD-4FB4-B054-0B805CE0447D}" srcOrd="7" destOrd="0" presId="urn:microsoft.com/office/officeart/2005/8/layout/target3"/>
    <dgm:cxn modelId="{B8463153-47C2-4720-888B-08A17A855E58}" type="presParOf" srcId="{333A1088-737F-45CB-B68E-254E46348037}" destId="{619D679B-A015-4ECF-8348-D1034C574F40}" srcOrd="8" destOrd="0" presId="urn:microsoft.com/office/officeart/2005/8/layout/target3"/>
    <dgm:cxn modelId="{6143706D-F26F-4309-AD58-E37185F7E3EB}" type="presParOf" srcId="{333A1088-737F-45CB-B68E-254E46348037}" destId="{322283A8-4A27-4CDA-BAE3-F381106A9174}" srcOrd="9" destOrd="0" presId="urn:microsoft.com/office/officeart/2005/8/layout/target3"/>
    <dgm:cxn modelId="{C22FA0FF-0385-4B59-A21E-23DE1136E3FC}" type="presParOf" srcId="{333A1088-737F-45CB-B68E-254E46348037}" destId="{FFC9F71D-1B4F-4AD9-A4A6-86ADEFC8AF5C}" srcOrd="10" destOrd="0" presId="urn:microsoft.com/office/officeart/2005/8/layout/target3"/>
    <dgm:cxn modelId="{CB8B0976-11A0-4624-9C17-BC65170E552B}" type="presParOf" srcId="{333A1088-737F-45CB-B68E-254E46348037}" destId="{25B08C86-7E15-44DC-BE7F-FFB55DD49D12}" srcOrd="11" destOrd="0" presId="urn:microsoft.com/office/officeart/2005/8/layout/target3"/>
    <dgm:cxn modelId="{EF96D23F-CCAA-4D35-85FB-E57E50C3E75B}" type="presParOf" srcId="{333A1088-737F-45CB-B68E-254E46348037}" destId="{76644BE8-9D7C-4C09-B250-3D10AF48CBB7}" srcOrd="12" destOrd="0" presId="urn:microsoft.com/office/officeart/2005/8/layout/target3"/>
    <dgm:cxn modelId="{A401756E-B877-420E-9422-F6A86801ABAB}" type="presParOf" srcId="{333A1088-737F-45CB-B68E-254E46348037}" destId="{EE85B701-7295-41C0-BA7A-34D3756A2AE6}" srcOrd="13" destOrd="0" presId="urn:microsoft.com/office/officeart/2005/8/layout/target3"/>
    <dgm:cxn modelId="{0FB2D5C9-AFD4-4A43-89BE-65C634253274}" type="presParOf" srcId="{333A1088-737F-45CB-B68E-254E46348037}" destId="{8BEBB6EC-1DAA-4CAC-8A25-BC0FCBD5DBD5}" srcOrd="14" destOrd="0" presId="urn:microsoft.com/office/officeart/2005/8/layout/target3"/>
    <dgm:cxn modelId="{608D3354-2E49-4AC7-947E-6CFDFBDA927E}" type="presParOf" srcId="{333A1088-737F-45CB-B68E-254E46348037}" destId="{5955ED15-90AA-4F08-A8A5-1ED70581E58B}" srcOrd="15" destOrd="0" presId="urn:microsoft.com/office/officeart/2005/8/layout/target3"/>
    <dgm:cxn modelId="{E73B1556-A37A-423A-8639-2D05BC176722}" type="presParOf" srcId="{333A1088-737F-45CB-B68E-254E46348037}" destId="{26528689-9DF4-4685-8F23-BABDBD774F07}" srcOrd="16" destOrd="0" presId="urn:microsoft.com/office/officeart/2005/8/layout/target3"/>
    <dgm:cxn modelId="{79C0DCBC-17AE-4DD1-90CB-F1183382C3E9}" type="presParOf" srcId="{333A1088-737F-45CB-B68E-254E46348037}" destId="{CAD3E342-3400-4A52-8AAC-15B5BF88AABE}" srcOrd="17" destOrd="0" presId="urn:microsoft.com/office/officeart/2005/8/layout/target3"/>
    <dgm:cxn modelId="{B481B95F-6EA0-41F1-9DBD-808A13F4D51B}" type="presParOf" srcId="{333A1088-737F-45CB-B68E-254E46348037}" destId="{486F9B35-3F77-4B86-95AC-C956F2B86E44}" srcOrd="18" destOrd="0" presId="urn:microsoft.com/office/officeart/2005/8/layout/target3"/>
    <dgm:cxn modelId="{A03A4D1E-8EBD-49CF-8758-1C2216581CB3}" type="presParOf" srcId="{333A1088-737F-45CB-B68E-254E46348037}" destId="{FE72208B-B9B5-47BF-B463-2DC6D6185814}" srcOrd="19" destOrd="0" presId="urn:microsoft.com/office/officeart/2005/8/layout/target3"/>
    <dgm:cxn modelId="{3F2D74F1-FC68-4782-835C-9B386427810B}" type="presParOf" srcId="{333A1088-737F-45CB-B68E-254E46348037}" destId="{A5C228C9-6EC4-4821-934B-9E2EFBAB4497}" srcOrd="20" destOrd="0" presId="urn:microsoft.com/office/officeart/2005/8/layout/target3"/>
    <dgm:cxn modelId="{DD0DB9D2-989E-47A2-A764-C5BBD7E26076}" type="presParOf" srcId="{333A1088-737F-45CB-B68E-254E46348037}" destId="{AED2198E-93D5-4001-81B4-73124B309672}" srcOrd="21" destOrd="0" presId="urn:microsoft.com/office/officeart/2005/8/layout/target3"/>
    <dgm:cxn modelId="{165755BA-6771-4D54-8EB6-6249723915B9}" type="presParOf" srcId="{333A1088-737F-45CB-B68E-254E46348037}" destId="{2BE915AB-18AA-4053-B92C-3BFC9ED204BB}" srcOrd="22" destOrd="0" presId="urn:microsoft.com/office/officeart/2005/8/layout/target3"/>
    <dgm:cxn modelId="{77E7DC54-EFC3-4B0A-84D0-DDBB09429341}" type="presParOf" srcId="{333A1088-737F-45CB-B68E-254E46348037}" destId="{6BB5E863-4638-4E1D-BFDE-399D028AC4ED}" srcOrd="23" destOrd="0" presId="urn:microsoft.com/office/officeart/2005/8/layout/target3"/>
    <dgm:cxn modelId="{6A0C0FE9-1459-441D-9EAE-1898CD580163}" type="presParOf" srcId="{333A1088-737F-45CB-B68E-254E46348037}" destId="{5A5FFA88-C948-4069-8E93-59FA12366E83}" srcOrd="24" destOrd="0" presId="urn:microsoft.com/office/officeart/2005/8/layout/target3"/>
    <dgm:cxn modelId="{D7741D0C-7AB3-4E44-AA56-EF329056EBC1}" type="presParOf" srcId="{333A1088-737F-45CB-B68E-254E46348037}" destId="{890E4F0B-2866-4A3F-A3C7-2A14B1797930}" srcOrd="25" destOrd="0" presId="urn:microsoft.com/office/officeart/2005/8/layout/target3"/>
    <dgm:cxn modelId="{17246331-B98D-478F-8045-FAB403B706F8}" type="presParOf" srcId="{333A1088-737F-45CB-B68E-254E46348037}" destId="{02176FA0-10E9-44DC-9A54-485A362F109B}" srcOrd="26" destOrd="0" presId="urn:microsoft.com/office/officeart/2005/8/layout/target3"/>
    <dgm:cxn modelId="{CD7BFE3F-07C0-4BDB-B786-AF915449FC96}" type="presParOf" srcId="{333A1088-737F-45CB-B68E-254E46348037}" destId="{B5AA812A-7391-47E3-B3BF-07AB9DC3D00C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3" cy="25477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841" y="0"/>
          <a:ext cx="6973433" cy="25477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kern="1200" dirty="0" smtClean="0"/>
            <a:t>Gymnázium Lovosice, Sady pionýrů 600/6</a:t>
          </a:r>
          <a:endParaRPr lang="cs-CZ" sz="2000" b="0" kern="1200" dirty="0"/>
        </a:p>
      </dsp:txBody>
      <dsp:txXfrm>
        <a:off x="1256841" y="0"/>
        <a:ext cx="6973433" cy="254771"/>
      </dsp:txXfrm>
    </dsp:sp>
    <dsp:sp modelId="{A52A0455-90FF-4808-ABD0-F02540D31D5A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744128"/>
                <a:satOff val="4483"/>
                <a:lumOff val="359"/>
                <a:alphaOff val="0"/>
                <a:shade val="51000"/>
                <a:satMod val="130000"/>
              </a:schemeClr>
            </a:gs>
            <a:gs pos="80000">
              <a:schemeClr val="accent4">
                <a:hueOff val="-744128"/>
                <a:satOff val="4483"/>
                <a:lumOff val="359"/>
                <a:alphaOff val="0"/>
                <a:shade val="93000"/>
                <a:satMod val="130000"/>
              </a:schemeClr>
            </a:gs>
            <a:gs pos="100000">
              <a:schemeClr val="accent4">
                <a:hueOff val="-744128"/>
                <a:satOff val="4483"/>
                <a:lumOff val="35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6" y="254771"/>
          <a:ext cx="697343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744128"/>
              <a:satOff val="4483"/>
              <a:lumOff val="35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kern="1200" dirty="0" smtClean="0"/>
            <a:t>CZ.1.07/1.5.00/34.1073</a:t>
          </a:r>
          <a:endParaRPr lang="cs-CZ" sz="2000" b="0" kern="1200" dirty="0"/>
        </a:p>
      </dsp:txBody>
      <dsp:txXfrm>
        <a:off x="1273856" y="254771"/>
        <a:ext cx="6973433" cy="254771"/>
      </dsp:txXfrm>
    </dsp:sp>
    <dsp:sp modelId="{313FC574-E1CD-4FB4-B054-0B805CE0447D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1488257"/>
                <a:satOff val="8966"/>
                <a:lumOff val="719"/>
                <a:alphaOff val="0"/>
                <a:shade val="51000"/>
                <a:satMod val="130000"/>
              </a:schemeClr>
            </a:gs>
            <a:gs pos="80000">
              <a:schemeClr val="accent4">
                <a:hueOff val="-1488257"/>
                <a:satOff val="8966"/>
                <a:lumOff val="719"/>
                <a:alphaOff val="0"/>
                <a:shade val="93000"/>
                <a:satMod val="130000"/>
              </a:schemeClr>
            </a:gs>
            <a:gs pos="100000">
              <a:schemeClr val="accent4">
                <a:hueOff val="-1488257"/>
                <a:satOff val="8966"/>
                <a:lumOff val="71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6" y="509542"/>
          <a:ext cx="697343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1488257"/>
              <a:satOff val="8966"/>
              <a:lumOff val="71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kern="1200" baseline="0" dirty="0" smtClean="0">
              <a:solidFill>
                <a:schemeClr val="accent1">
                  <a:lumMod val="75000"/>
                </a:schemeClr>
              </a:solidFill>
            </a:rPr>
            <a:t> </a:t>
          </a:r>
          <a:r>
            <a:rPr lang="cs-CZ" sz="2000" b="0" kern="1200" baseline="0" dirty="0" smtClean="0"/>
            <a:t>VY_32_INOVACE_3B_18_</a:t>
          </a:r>
          <a:r>
            <a:rPr lang="cs-CZ" sz="2000" b="0" kern="1200" baseline="0" dirty="0" err="1" smtClean="0"/>
            <a:t>Customs</a:t>
          </a:r>
          <a:r>
            <a:rPr lang="cs-CZ" sz="2000" b="0" kern="1200" baseline="0" dirty="0" smtClean="0"/>
            <a:t>- </a:t>
          </a:r>
          <a:r>
            <a:rPr lang="cs-CZ" sz="2000" b="0" kern="1200" baseline="0" dirty="0" err="1" smtClean="0"/>
            <a:t>Easter</a:t>
          </a:r>
          <a:endParaRPr lang="cs-CZ" sz="2000" b="0" kern="1200" dirty="0"/>
        </a:p>
      </dsp:txBody>
      <dsp:txXfrm>
        <a:off x="1273856" y="509542"/>
        <a:ext cx="6973433" cy="254771"/>
      </dsp:txXfrm>
    </dsp:sp>
    <dsp:sp modelId="{FFC9F71D-1B4F-4AD9-A4A6-86ADEFC8AF5C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shade val="51000"/>
                <a:satMod val="130000"/>
              </a:schemeClr>
            </a:gs>
            <a:gs pos="80000">
              <a:schemeClr val="accent4">
                <a:hueOff val="-2232385"/>
                <a:satOff val="13449"/>
                <a:lumOff val="1078"/>
                <a:alphaOff val="0"/>
                <a:shade val="93000"/>
                <a:satMod val="130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6" y="764313"/>
          <a:ext cx="697343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kern="1200" dirty="0" smtClean="0">
              <a:solidFill>
                <a:schemeClr val="tx1"/>
              </a:solidFill>
            </a:rPr>
            <a:t>: Anglický jazyk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764313"/>
        <a:ext cx="6973433" cy="254773"/>
      </dsp:txXfrm>
    </dsp:sp>
    <dsp:sp modelId="{EE85B701-7295-41C0-BA7A-34D3756A2AE6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2976513"/>
                <a:satOff val="17933"/>
                <a:lumOff val="1437"/>
                <a:alphaOff val="0"/>
                <a:shade val="51000"/>
                <a:satMod val="130000"/>
              </a:schemeClr>
            </a:gs>
            <a:gs pos="80000">
              <a:schemeClr val="accent4">
                <a:hueOff val="-2976513"/>
                <a:satOff val="17933"/>
                <a:lumOff val="1437"/>
                <a:alphaOff val="0"/>
                <a:shade val="93000"/>
                <a:satMod val="130000"/>
              </a:schemeClr>
            </a:gs>
            <a:gs pos="100000">
              <a:schemeClr val="accent4">
                <a:hueOff val="-2976513"/>
                <a:satOff val="17933"/>
                <a:lumOff val="143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6" y="1019086"/>
          <a:ext cx="697343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976513"/>
              <a:satOff val="17933"/>
              <a:lumOff val="143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kern="1200" dirty="0" smtClean="0">
              <a:solidFill>
                <a:schemeClr val="tx1"/>
              </a:solidFill>
            </a:rPr>
            <a:t>3., 4. ročník/septima, oktáva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1019086"/>
        <a:ext cx="6973433" cy="254771"/>
      </dsp:txXfrm>
    </dsp:sp>
    <dsp:sp modelId="{26528689-9DF4-4685-8F23-BABDBD774F07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3720641"/>
                <a:satOff val="22416"/>
                <a:lumOff val="1797"/>
                <a:alphaOff val="0"/>
                <a:shade val="51000"/>
                <a:satMod val="130000"/>
              </a:schemeClr>
            </a:gs>
            <a:gs pos="80000">
              <a:schemeClr val="accent4">
                <a:hueOff val="-3720641"/>
                <a:satOff val="22416"/>
                <a:lumOff val="1797"/>
                <a:alphaOff val="0"/>
                <a:shade val="93000"/>
                <a:satMod val="130000"/>
              </a:schemeClr>
            </a:gs>
            <a:gs pos="100000">
              <a:schemeClr val="accent4">
                <a:hueOff val="-3720641"/>
                <a:satOff val="22416"/>
                <a:lumOff val="179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AD3E342-3400-4A52-8AAC-15B5BF88AABE}">
      <dsp:nvSpPr>
        <dsp:cNvPr id="0" name=""/>
        <dsp:cNvSpPr/>
      </dsp:nvSpPr>
      <dsp:spPr>
        <a:xfrm>
          <a:off x="1273856" y="1273857"/>
          <a:ext cx="697343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3720641"/>
              <a:satOff val="22416"/>
              <a:lumOff val="179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kern="1200" dirty="0" smtClean="0">
              <a:solidFill>
                <a:schemeClr val="tx1"/>
              </a:solidFill>
            </a:rPr>
            <a:t> listopad 2013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1273857"/>
        <a:ext cx="6973433" cy="254771"/>
      </dsp:txXfrm>
    </dsp:sp>
    <dsp:sp modelId="{FE72208B-B9B5-47BF-B463-2DC6D6185814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5C228C9-6EC4-4821-934B-9E2EFBAB4497}">
      <dsp:nvSpPr>
        <dsp:cNvPr id="0" name=""/>
        <dsp:cNvSpPr/>
      </dsp:nvSpPr>
      <dsp:spPr>
        <a:xfrm>
          <a:off x="1273856" y="1512168"/>
          <a:ext cx="697343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kern="1200" dirty="0" smtClean="0">
              <a:solidFill>
                <a:schemeClr val="tx1"/>
              </a:solidFill>
            </a:rPr>
            <a:t>Ing. Naděžda </a:t>
          </a:r>
          <a:r>
            <a:rPr lang="cs-CZ" sz="2000" kern="1200" dirty="0" err="1" smtClean="0">
              <a:solidFill>
                <a:schemeClr val="tx1"/>
              </a:solidFill>
            </a:rPr>
            <a:t>Schánová</a:t>
          </a:r>
          <a:endParaRPr lang="cs-CZ" sz="2000" b="0" kern="1200" dirty="0">
            <a:solidFill>
              <a:schemeClr val="tx1"/>
            </a:solidFill>
          </a:endParaRPr>
        </a:p>
      </dsp:txBody>
      <dsp:txXfrm>
        <a:off x="1273856" y="1512168"/>
        <a:ext cx="697343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461120-E387-4BE0-9BCD-750ACB3E997B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DD409A-DC21-4A9B-A4C7-F7BFFE32D35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DD409A-DC21-4A9B-A4C7-F7BFFE32D35D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Resurrection_(24).jpg" TargetMode="Externa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6.jpeg"/><Relationship Id="rId2" Type="http://schemas.openxmlformats.org/officeDocument/2006/relationships/hyperlink" Target="http://video.about.com/catholicism/What-Is-Ash-Wednesday-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US_Navy_080206-N-7869M-057_Electronics_Technician_3rd_Class_Leila_Tardieu_receives_the_sacramental_ashes_during_an_Ash_Wednesday_celebration.jpg" TargetMode="External"/><Relationship Id="rId5" Type="http://schemas.openxmlformats.org/officeDocument/2006/relationships/image" Target="../media/image4.jpeg"/><Relationship Id="rId4" Type="http://schemas.openxmlformats.org/officeDocument/2006/relationships/hyperlink" Target="http://en.wikipedia.org/wiki/File:Resurrection_(24).jpg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%C3%9Altima_Cena_-_Da_Vinci_5.jpg" TargetMode="External"/><Relationship Id="rId3" Type="http://schemas.openxmlformats.org/officeDocument/2006/relationships/hyperlink" Target="http://video.about.com/catholicism/What-Is-Good-Friday-.htm" TargetMode="External"/><Relationship Id="rId7" Type="http://schemas.openxmlformats.org/officeDocument/2006/relationships/image" Target="../media/image5.wmf"/><Relationship Id="rId2" Type="http://schemas.openxmlformats.org/officeDocument/2006/relationships/hyperlink" Target="http://video.about.com/catholicism/What-Is-Holy-Thursday-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4.jpeg"/><Relationship Id="rId10" Type="http://schemas.openxmlformats.org/officeDocument/2006/relationships/image" Target="../media/image9.jpeg"/><Relationship Id="rId4" Type="http://schemas.openxmlformats.org/officeDocument/2006/relationships/hyperlink" Target="http://en.wikipedia.org/wiki/File:Resurrection_(24).jpg" TargetMode="External"/><Relationship Id="rId9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hyperlink" Target="//upload.wikimedia.org/wikipedia/commons/0/07/HidingEasterEggs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ytimes.com/video/fashion/100000000796941/on-the-street--the-easter-parade-2011.html" TargetMode="External"/><Relationship Id="rId2" Type="http://schemas.openxmlformats.org/officeDocument/2006/relationships/hyperlink" Target="http://www.whitehouse.gov/eastereggroll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gif"/><Relationship Id="rId5" Type="http://schemas.openxmlformats.org/officeDocument/2006/relationships/image" Target="../media/image20.jpeg"/><Relationship Id="rId4" Type="http://schemas.openxmlformats.org/officeDocument/2006/relationships/image" Target="../media/image13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eg"/><Relationship Id="rId4" Type="http://schemas.openxmlformats.org/officeDocument/2006/relationships/hyperlink" Target="//upload.wikimedia.org/wikipedia/commons/3/37/Barack_Obama_at_this_2009_White_House_Easter_Egg_Roll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hyperlink" Target="http://projectbritain.com/easter/easterday.htm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4/4b/%C3%9Altima_Cena_-_Da_Vinci_5.jpg/800px-%C3%9Altima_Cena_-_Da_Vinci_5.jpg" TargetMode="Externa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3/37/Barack_Obama_at_this_2009_White_House_Easter_Egg_Roll.jpg/800px-Barack_Obama_at_this_2009_White_House_Easter_Egg_Roll.jpg" TargetMode="External"/><Relationship Id="rId2" Type="http://schemas.openxmlformats.org/officeDocument/2006/relationships/hyperlink" Target="http://upload.wikimedia.org/wikipedia/commons/thumb/0/07/HidingEasterEggs.jpg/800px-HidingEasterEggs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824729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3314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5" descr="GYMLOVO_logo BRV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356100" y="115888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sz="2400" dirty="0" smtClean="0"/>
              <a:t>	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Prezentace je určena k opakování a přípravě k maturitě z anglického jazyka zejména pro žáky septimy, oktávy, třetích a čtvrtých ročníků gymnázia. Materiál může být částečně (vyjma obtížnějších hypertextových odkazů vysvětlujících církevní  pozadí svátku)  použit i pro mladší žáky. „ 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Customs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Easter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“ -  je prezentace, která volně navazuje na prezentaci „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Czech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Republic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“ a doplňuje zvyky v ČR v době Velikonoc ve srovnání s VB a USA. 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Úvod se zabývá možným dělením svátků podle příčiny jejich vzniku a důvodu jejich oslav.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Většina textu sděluje žákům známé skutečnosti a oni si ověřují zvládnutí slovní zásoby spojené s Velikonocemi doplňováním slovíček zakrytých  obrázkem nebo českým textem. Nabídnutý hypertextový odkaz přiblíží žákům detailní pohled na tradice ve Velké Británii a video zase oslavy Velikonoc v Bílém domě ve Washingtonu, USA.  Žáci rekapitulují či popisují jim známé či poznané skutečnosti.</a:t>
            </a:r>
            <a:endParaRPr lang="cs-CZ" sz="2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3300"/>
          </a:solidFill>
        </p:spPr>
        <p:txBody>
          <a:bodyPr/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HOLIDAYS AND TRADITIONS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" y="1340768"/>
            <a:ext cx="8229600" cy="5256584"/>
          </a:xfrm>
          <a:solidFill>
            <a:srgbClr val="BEFB4F"/>
          </a:solidFill>
        </p:spPr>
        <p:txBody>
          <a:bodyPr>
            <a:noAutofit/>
          </a:bodyPr>
          <a:lstStyle/>
          <a:p>
            <a:r>
              <a:rPr lang="en-GB" sz="2400" dirty="0" smtClean="0"/>
              <a:t>Why do we celebrate holidays ? </a:t>
            </a:r>
          </a:p>
          <a:p>
            <a:r>
              <a:rPr lang="en-GB" sz="2400" dirty="0" smtClean="0"/>
              <a:t>	it is the opportunity to	</a:t>
            </a:r>
          </a:p>
          <a:p>
            <a:pPr lvl="1"/>
            <a:r>
              <a:rPr lang="en-GB" sz="2400" dirty="0" smtClean="0"/>
              <a:t> have fun, a good time  (</a:t>
            </a:r>
            <a:r>
              <a:rPr lang="en-GB" sz="2400" b="1" dirty="0" smtClean="0">
                <a:solidFill>
                  <a:srgbClr val="FF0000"/>
                </a:solidFill>
              </a:rPr>
              <a:t>April Fool´s Day</a:t>
            </a:r>
            <a:r>
              <a:rPr lang="en-GB" sz="2400" dirty="0" smtClean="0">
                <a:solidFill>
                  <a:srgbClr val="FF0000"/>
                </a:solidFill>
              </a:rPr>
              <a:t>, </a:t>
            </a:r>
            <a:r>
              <a:rPr lang="en-GB" sz="2400" b="1" dirty="0" smtClean="0">
                <a:solidFill>
                  <a:srgbClr val="FF0000"/>
                </a:solidFill>
              </a:rPr>
              <a:t>Easter, Christmas</a:t>
            </a:r>
            <a:r>
              <a:rPr lang="en-GB" sz="2400" dirty="0" smtClean="0">
                <a:solidFill>
                  <a:srgbClr val="FF0000"/>
                </a:solidFill>
              </a:rPr>
              <a:t>,  </a:t>
            </a:r>
            <a:r>
              <a:rPr lang="en-GB" sz="2400" b="1" dirty="0" smtClean="0">
                <a:solidFill>
                  <a:srgbClr val="FF0000"/>
                </a:solidFill>
              </a:rPr>
              <a:t>New Year´s Eve</a:t>
            </a:r>
            <a:r>
              <a:rPr lang="en-GB" sz="2400" dirty="0" smtClean="0"/>
              <a:t>, </a:t>
            </a:r>
            <a:r>
              <a:rPr lang="en-GB" sz="2400" b="1" dirty="0" smtClean="0">
                <a:solidFill>
                  <a:schemeClr val="accent6">
                    <a:lumMod val="50000"/>
                  </a:schemeClr>
                </a:solidFill>
              </a:rPr>
              <a:t>Halloween</a:t>
            </a:r>
            <a:r>
              <a:rPr lang="en-GB" sz="2400" b="1" dirty="0" smtClean="0">
                <a:solidFill>
                  <a:schemeClr val="accent3">
                    <a:lumMod val="50000"/>
                  </a:schemeClr>
                </a:solidFill>
              </a:rPr>
              <a:t>,</a:t>
            </a:r>
            <a:r>
              <a:rPr lang="en-GB" sz="2400" b="1" dirty="0" smtClean="0">
                <a:solidFill>
                  <a:srgbClr val="00B0F0"/>
                </a:solidFill>
              </a:rPr>
              <a:t> </a:t>
            </a:r>
            <a:r>
              <a:rPr lang="en-GB" sz="2400" b="1" dirty="0" smtClean="0">
                <a:solidFill>
                  <a:schemeClr val="accent3">
                    <a:lumMod val="50000"/>
                  </a:schemeClr>
                </a:solidFill>
              </a:rPr>
              <a:t>Guy Fawkes Day</a:t>
            </a:r>
            <a:r>
              <a:rPr lang="en-GB" sz="2400" dirty="0" smtClean="0"/>
              <a:t>)  </a:t>
            </a:r>
          </a:p>
          <a:p>
            <a:pPr lvl="1"/>
            <a:r>
              <a:rPr lang="en-GB" sz="2400" dirty="0" smtClean="0"/>
              <a:t>follow the traditions </a:t>
            </a:r>
            <a:r>
              <a:rPr lang="en-GB" sz="2400" b="1" dirty="0" smtClean="0"/>
              <a:t>( </a:t>
            </a:r>
            <a:r>
              <a:rPr lang="en-GB" sz="2400" b="1" dirty="0" smtClean="0">
                <a:solidFill>
                  <a:srgbClr val="FF0000"/>
                </a:solidFill>
              </a:rPr>
              <a:t>Easter, Christmas</a:t>
            </a:r>
            <a:r>
              <a:rPr lang="en-GB" sz="2400" b="1" dirty="0" smtClean="0"/>
              <a:t>)</a:t>
            </a:r>
          </a:p>
          <a:p>
            <a:pPr lvl="1"/>
            <a:r>
              <a:rPr lang="en-GB" sz="2400" dirty="0" smtClean="0"/>
              <a:t> honour our ancestors/national heroes /historical events (patron saints of our nations (</a:t>
            </a:r>
            <a:r>
              <a:rPr lang="en-GB" sz="2400" b="1" dirty="0" smtClean="0">
                <a:solidFill>
                  <a:srgbClr val="7030A0"/>
                </a:solidFill>
              </a:rPr>
              <a:t>St. Wenceslas</a:t>
            </a:r>
            <a:r>
              <a:rPr lang="en-GB" sz="2400" b="1" dirty="0" smtClean="0"/>
              <a:t>,</a:t>
            </a:r>
            <a:r>
              <a:rPr lang="en-GB" sz="2400" b="1" dirty="0" smtClean="0">
                <a:solidFill>
                  <a:srgbClr val="7030A0"/>
                </a:solidFill>
              </a:rPr>
              <a:t>, …. </a:t>
            </a:r>
            <a:r>
              <a:rPr lang="en-GB" sz="2400" b="1" dirty="0" err="1" smtClean="0">
                <a:solidFill>
                  <a:schemeClr val="accent3">
                    <a:lumMod val="50000"/>
                  </a:schemeClr>
                </a:solidFill>
              </a:rPr>
              <a:t>St.Patrick</a:t>
            </a:r>
            <a:r>
              <a:rPr lang="en-GB" sz="2400" b="1" dirty="0" smtClean="0">
                <a:solidFill>
                  <a:schemeClr val="accent3">
                    <a:lumMod val="50000"/>
                  </a:schemeClr>
                </a:solidFill>
              </a:rPr>
              <a:t>, </a:t>
            </a:r>
            <a:r>
              <a:rPr lang="en-GB" sz="2400" b="1" dirty="0" err="1" smtClean="0">
                <a:solidFill>
                  <a:schemeClr val="accent3">
                    <a:lumMod val="50000"/>
                  </a:schemeClr>
                </a:solidFill>
              </a:rPr>
              <a:t>St.George</a:t>
            </a:r>
            <a:r>
              <a:rPr lang="en-GB" sz="2400" b="1" dirty="0" smtClean="0">
                <a:solidFill>
                  <a:schemeClr val="accent3">
                    <a:lumMod val="50000"/>
                  </a:schemeClr>
                </a:solidFill>
              </a:rPr>
              <a:t>, St. Andrew, </a:t>
            </a:r>
            <a:r>
              <a:rPr lang="en-GB" sz="2400" dirty="0" smtClean="0"/>
              <a:t>…),</a:t>
            </a:r>
            <a:r>
              <a:rPr lang="en-GB" sz="2400" b="1" dirty="0" smtClean="0">
                <a:solidFill>
                  <a:srgbClr val="7030A0"/>
                </a:solidFill>
              </a:rPr>
              <a:t> Czechoslovak Independence Day , Veterans Day </a:t>
            </a:r>
            <a:r>
              <a:rPr lang="en-GB" sz="2400" dirty="0" smtClean="0"/>
              <a:t>(since 2001),</a:t>
            </a:r>
            <a:r>
              <a:rPr lang="en-GB" sz="2400" b="1" dirty="0" smtClean="0">
                <a:solidFill>
                  <a:srgbClr val="00B0F0"/>
                </a:solidFill>
              </a:rPr>
              <a:t>Thanksgiving Day,  Independence Day, Veterans Day  ....</a:t>
            </a:r>
            <a:r>
              <a:rPr lang="en-GB" sz="2400" dirty="0" smtClean="0"/>
              <a:t> )</a:t>
            </a:r>
          </a:p>
          <a:p>
            <a:pPr lvl="1"/>
            <a:r>
              <a:rPr lang="en-GB" sz="2400" dirty="0" smtClean="0"/>
              <a:t>express our love to members of our family or friends (</a:t>
            </a:r>
            <a:r>
              <a:rPr lang="en-GB" sz="2400" b="1" dirty="0" smtClean="0">
                <a:solidFill>
                  <a:srgbClr val="FF0000"/>
                </a:solidFill>
              </a:rPr>
              <a:t>Mother´s Day,</a:t>
            </a:r>
            <a:r>
              <a:rPr lang="en-GB" sz="2400" dirty="0" smtClean="0"/>
              <a:t> </a:t>
            </a:r>
            <a:r>
              <a:rPr lang="en-GB" sz="2400" b="1" dirty="0" smtClean="0">
                <a:solidFill>
                  <a:schemeClr val="accent6">
                    <a:lumMod val="50000"/>
                  </a:schemeClr>
                </a:solidFill>
              </a:rPr>
              <a:t>Father´s Day</a:t>
            </a:r>
            <a:r>
              <a:rPr lang="en-GB" sz="2400" dirty="0" smtClean="0"/>
              <a:t>, </a:t>
            </a:r>
            <a:r>
              <a:rPr lang="en-GB" sz="2400" b="1" dirty="0" err="1" smtClean="0">
                <a:solidFill>
                  <a:schemeClr val="accent6">
                    <a:lumMod val="50000"/>
                  </a:schemeClr>
                </a:solidFill>
              </a:rPr>
              <a:t>St.Valentine´s</a:t>
            </a:r>
            <a:r>
              <a:rPr lang="en-GB" sz="2400" b="1" dirty="0" smtClean="0">
                <a:solidFill>
                  <a:schemeClr val="accent6">
                    <a:lumMod val="50000"/>
                  </a:schemeClr>
                </a:solidFill>
              </a:rPr>
              <a:t> Day,</a:t>
            </a:r>
            <a:r>
              <a:rPr lang="en-GB" sz="2400" dirty="0" smtClean="0"/>
              <a:t> </a:t>
            </a:r>
            <a:r>
              <a:rPr lang="en-GB" sz="2400" b="1" dirty="0" smtClean="0">
                <a:solidFill>
                  <a:srgbClr val="7030A0"/>
                </a:solidFill>
              </a:rPr>
              <a:t>All Souls Day )</a:t>
            </a:r>
          </a:p>
          <a:p>
            <a:pPr lvl="1"/>
            <a:endParaRPr lang="en-GB" sz="1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88024" y="1412776"/>
            <a:ext cx="1368152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CZ+USA+GB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308304" y="1916832"/>
            <a:ext cx="648072" cy="369332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GB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20272" y="1484784"/>
            <a:ext cx="648072" cy="36933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USA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812360" y="1412776"/>
            <a:ext cx="648072" cy="369332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  CZ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52120" y="1844824"/>
            <a:ext cx="1368152" cy="369332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  USA+GB</a:t>
            </a:r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BEFB4F"/>
          </a:solidFill>
        </p:spPr>
        <p:txBody>
          <a:bodyPr>
            <a:normAutofit fontScale="92500" lnSpcReduction="10000"/>
          </a:bodyPr>
          <a:lstStyle/>
          <a:p>
            <a:r>
              <a:rPr lang="en-GB" sz="2400" dirty="0" smtClean="0"/>
              <a:t>Why do we celebrate holidays ?</a:t>
            </a:r>
          </a:p>
          <a:p>
            <a:pPr marL="457200" lvl="1" indent="-457200">
              <a:buNone/>
            </a:pPr>
            <a:r>
              <a:rPr lang="en-GB" sz="2400" dirty="0" smtClean="0"/>
              <a:t> - to </a:t>
            </a:r>
            <a:r>
              <a:rPr lang="en-GB" sz="2400" b="1" dirty="0" smtClean="0"/>
              <a:t>STOP</a:t>
            </a:r>
            <a:r>
              <a:rPr lang="en-GB" sz="2400" dirty="0" smtClean="0"/>
              <a:t> 	</a:t>
            </a:r>
          </a:p>
          <a:p>
            <a:pPr marL="457200" lvl="1" indent="-457200">
              <a:buFont typeface="Arial" pitchFamily="34" charset="0"/>
              <a:buChar char="•"/>
            </a:pPr>
            <a:r>
              <a:rPr lang="en-GB" sz="2400" dirty="0" smtClean="0"/>
              <a:t>	being in a rush , </a:t>
            </a:r>
          </a:p>
          <a:p>
            <a:pPr marL="457200" lvl="1" indent="-457200">
              <a:buFont typeface="Arial" pitchFamily="34" charset="0"/>
              <a:buChar char="•"/>
            </a:pPr>
            <a:r>
              <a:rPr lang="en-GB" sz="2400" dirty="0" smtClean="0"/>
              <a:t>	everyday routine, </a:t>
            </a:r>
          </a:p>
          <a:p>
            <a:pPr marL="457200" lvl="1" indent="-457200">
              <a:buNone/>
            </a:pPr>
            <a:r>
              <a:rPr lang="en-GB" sz="2400" dirty="0" smtClean="0"/>
              <a:t> - to </a:t>
            </a:r>
            <a:r>
              <a:rPr lang="en-GB" sz="2400" b="1" dirty="0" smtClean="0"/>
              <a:t>THINK</a:t>
            </a:r>
            <a:r>
              <a:rPr lang="en-GB" sz="2400" dirty="0" smtClean="0"/>
              <a:t> about </a:t>
            </a:r>
            <a:r>
              <a:rPr lang="en-GB" sz="2400" b="1" dirty="0" smtClean="0"/>
              <a:t>REAL VALUES OF LIFE</a:t>
            </a:r>
          </a:p>
          <a:p>
            <a:pPr marL="342900" lvl="1" indent="-342900">
              <a:buNone/>
            </a:pPr>
            <a:endParaRPr lang="en-GB" sz="2400" b="1" dirty="0" smtClean="0"/>
          </a:p>
          <a:p>
            <a:pPr marL="342900" lvl="1" indent="-342900">
              <a:buNone/>
            </a:pPr>
            <a:r>
              <a:rPr lang="en-GB" sz="2400" dirty="0" smtClean="0"/>
              <a:t>First let´s have a look at </a:t>
            </a:r>
            <a:r>
              <a:rPr lang="en-GB" sz="2400" b="1" dirty="0" smtClean="0"/>
              <a:t>common </a:t>
            </a:r>
            <a:r>
              <a:rPr lang="en-GB" sz="2400" dirty="0" smtClean="0"/>
              <a:t>holidays</a:t>
            </a:r>
            <a:r>
              <a:rPr lang="en-GB" sz="2400" b="1" dirty="0" smtClean="0"/>
              <a:t> </a:t>
            </a:r>
            <a:r>
              <a:rPr lang="en-GB" sz="2400" dirty="0" smtClean="0"/>
              <a:t>and traditions  widely</a:t>
            </a:r>
          </a:p>
          <a:p>
            <a:pPr marL="342900" lvl="1" indent="-342900">
              <a:buNone/>
            </a:pPr>
            <a:r>
              <a:rPr lang="en-GB" sz="2400" dirty="0" smtClean="0"/>
              <a:t>celebrated because of </a:t>
            </a:r>
            <a:r>
              <a:rPr lang="en-GB" sz="2400" b="1" dirty="0" smtClean="0"/>
              <a:t>Christian religion</a:t>
            </a:r>
            <a:r>
              <a:rPr lang="en-GB" sz="2400" dirty="0" smtClean="0"/>
              <a:t>. Christmas and Easter are</a:t>
            </a:r>
          </a:p>
          <a:p>
            <a:pPr marL="342900" lvl="1" indent="-342900">
              <a:buNone/>
            </a:pPr>
            <a:r>
              <a:rPr lang="en-GB" sz="2400" b="1" dirty="0" smtClean="0"/>
              <a:t>religious holidays </a:t>
            </a:r>
            <a:r>
              <a:rPr lang="en-GB" sz="2400" dirty="0" smtClean="0"/>
              <a:t>which became civil ones, celebrated by both</a:t>
            </a:r>
          </a:p>
          <a:p>
            <a:pPr marL="342900" lvl="1" indent="-342900">
              <a:buNone/>
            </a:pPr>
            <a:r>
              <a:rPr lang="en-GB" sz="2400" dirty="0" smtClean="0"/>
              <a:t>believers and non- believers  all over the Christian world including  the </a:t>
            </a:r>
          </a:p>
          <a:p>
            <a:pPr marL="342900" lvl="1" indent="-342900">
              <a:buNone/>
            </a:pPr>
            <a:r>
              <a:rPr lang="en-GB" sz="2400" dirty="0" smtClean="0"/>
              <a:t>Czech Republic and some  countries  of the Commonwealth of</a:t>
            </a:r>
          </a:p>
          <a:p>
            <a:pPr marL="342900" lvl="1" indent="-342900">
              <a:buNone/>
            </a:pPr>
            <a:r>
              <a:rPr lang="en-GB" sz="2400" dirty="0" smtClean="0"/>
              <a:t>Nations (GB, USA, Canada…….).</a:t>
            </a:r>
          </a:p>
          <a:p>
            <a:endParaRPr lang="cs-CZ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rgbClr val="FF3300"/>
          </a:solidFill>
        </p:spPr>
        <p:txBody>
          <a:bodyPr/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HOLIDAYS AND TRADITIONS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354360" y="1628800"/>
            <a:ext cx="8435280" cy="4525963"/>
          </a:xfrm>
          <a:solidFill>
            <a:srgbClr val="BEFB4F"/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noAutofit/>
          </a:bodyPr>
          <a:lstStyle/>
          <a:p>
            <a:pPr>
              <a:buNone/>
            </a:pPr>
            <a:r>
              <a:rPr lang="cs-CZ" sz="2400" b="1" dirty="0" smtClean="0"/>
              <a:t>	</a:t>
            </a:r>
            <a:r>
              <a:rPr lang="en-GB" sz="2400" b="1" dirty="0" smtClean="0"/>
              <a:t>Easter</a:t>
            </a:r>
            <a:r>
              <a:rPr lang="en-GB" sz="2400" dirty="0" smtClean="0"/>
              <a:t>  (Christians)</a:t>
            </a:r>
          </a:p>
          <a:p>
            <a:r>
              <a:rPr lang="en-GB" sz="2400" dirty="0" smtClean="0"/>
              <a:t>Celebrate the        </a:t>
            </a:r>
            <a:r>
              <a:rPr lang="en-GB" sz="2400" b="1" dirty="0" smtClean="0"/>
              <a:t>Resurrection  </a:t>
            </a:r>
            <a:r>
              <a:rPr lang="en-GB" sz="2400" dirty="0" smtClean="0"/>
              <a:t>      of Jesus Christ (on  </a:t>
            </a:r>
          </a:p>
          <a:p>
            <a:pPr>
              <a:buNone/>
            </a:pPr>
            <a:r>
              <a:rPr lang="en-GB" sz="2400" b="1" dirty="0" smtClean="0"/>
              <a:t>	Easter Sunday    </a:t>
            </a:r>
            <a:r>
              <a:rPr lang="en-GB" sz="2400" dirty="0" smtClean="0"/>
              <a:t>)         on  the 	</a:t>
            </a:r>
            <a:r>
              <a:rPr lang="en-GB" sz="2400" b="1" dirty="0" smtClean="0"/>
              <a:t>third 	</a:t>
            </a:r>
            <a:r>
              <a:rPr lang="en-GB" sz="2400" dirty="0" smtClean="0"/>
              <a:t>      day after his</a:t>
            </a:r>
          </a:p>
          <a:p>
            <a:pPr>
              <a:buNone/>
            </a:pPr>
            <a:r>
              <a:rPr lang="en-GB" sz="2400" dirty="0" smtClean="0"/>
              <a:t>   	</a:t>
            </a:r>
            <a:r>
              <a:rPr lang="en-GB" sz="2400" b="1" dirty="0" smtClean="0"/>
              <a:t>crucifixion</a:t>
            </a:r>
            <a:r>
              <a:rPr lang="en-GB" sz="2400" dirty="0" smtClean="0"/>
              <a:t>    (on </a:t>
            </a:r>
            <a:r>
              <a:rPr lang="en-GB" sz="2400" b="1" dirty="0" smtClean="0"/>
              <a:t>Good Friday</a:t>
            </a:r>
            <a:r>
              <a:rPr lang="en-GB" sz="2400" dirty="0" smtClean="0"/>
              <a:t>).</a:t>
            </a:r>
          </a:p>
          <a:p>
            <a:pPr>
              <a:buNone/>
            </a:pPr>
            <a:endParaRPr lang="en-GB" sz="2400" dirty="0" smtClean="0"/>
          </a:p>
          <a:p>
            <a:r>
              <a:rPr lang="en-GB" sz="2400" dirty="0" smtClean="0"/>
              <a:t>A period before Easter is called   </a:t>
            </a:r>
            <a:r>
              <a:rPr lang="en-GB" sz="2400" b="1" dirty="0" smtClean="0"/>
              <a:t>Lent</a:t>
            </a:r>
            <a:r>
              <a:rPr lang="en-GB" sz="2400" dirty="0" smtClean="0"/>
              <a:t>   . Christians    </a:t>
            </a:r>
            <a:r>
              <a:rPr lang="en-GB" sz="2400" b="1" dirty="0" smtClean="0"/>
              <a:t>pray  </a:t>
            </a:r>
            <a:r>
              <a:rPr lang="en-GB" sz="2400" dirty="0" smtClean="0"/>
              <a:t>  </a:t>
            </a:r>
          </a:p>
          <a:p>
            <a:pPr>
              <a:buNone/>
            </a:pPr>
            <a:r>
              <a:rPr lang="en-GB" sz="2400" dirty="0" smtClean="0"/>
              <a:t>	and        </a:t>
            </a:r>
            <a:r>
              <a:rPr lang="en-GB" sz="2400" b="1" dirty="0" smtClean="0"/>
              <a:t>fast	        . </a:t>
            </a:r>
            <a:r>
              <a:rPr lang="en-GB" sz="2400" dirty="0" smtClean="0"/>
              <a:t>The last week of Lent is called </a:t>
            </a:r>
            <a:r>
              <a:rPr lang="en-GB" sz="2400" b="1" dirty="0" smtClean="0"/>
              <a:t>Holy Week, </a:t>
            </a:r>
          </a:p>
          <a:p>
            <a:pPr>
              <a:buNone/>
            </a:pPr>
            <a:r>
              <a:rPr lang="en-GB" sz="2400" dirty="0" smtClean="0"/>
              <a:t> </a:t>
            </a:r>
          </a:p>
          <a:p>
            <a:pPr>
              <a:buNone/>
            </a:pPr>
            <a:r>
              <a:rPr lang="en-GB" sz="2400" dirty="0" smtClean="0"/>
              <a:t>	including     </a:t>
            </a:r>
            <a:r>
              <a:rPr lang="en-GB" sz="2400" b="1" dirty="0" smtClean="0"/>
              <a:t>Holy Thursday  (Maundy Thursday ),  Good Friday </a:t>
            </a:r>
            <a:r>
              <a:rPr lang="en-GB" sz="2400" dirty="0" smtClean="0"/>
              <a:t>and</a:t>
            </a:r>
            <a:r>
              <a:rPr lang="en-GB" sz="2400" b="1" dirty="0" smtClean="0"/>
              <a:t> Holy Saturday (Easter Eve)</a:t>
            </a:r>
            <a:endParaRPr lang="en-GB" sz="2400" dirty="0" smtClean="0"/>
          </a:p>
        </p:txBody>
      </p:sp>
      <p:sp>
        <p:nvSpPr>
          <p:cNvPr id="20" name="TextovéPole 19"/>
          <p:cNvSpPr txBox="1"/>
          <p:nvPr/>
        </p:nvSpPr>
        <p:spPr>
          <a:xfrm>
            <a:off x="2123728" y="5085184"/>
            <a:ext cx="4608512" cy="461665"/>
          </a:xfrm>
          <a:prstGeom prst="rect">
            <a:avLst/>
          </a:prstGeom>
          <a:solidFill>
            <a:srgbClr val="FFFF00"/>
          </a:solidFill>
          <a:ln>
            <a:solidFill>
              <a:srgbClr val="08F825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smtClean="0">
                <a:solidFill>
                  <a:srgbClr val="037711"/>
                </a:solidFill>
              </a:rPr>
              <a:t>Zelený čtvrtek</a:t>
            </a:r>
            <a:endParaRPr lang="cs-CZ" sz="2400" b="1">
              <a:solidFill>
                <a:srgbClr val="03771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  <a:solidFill>
            <a:srgbClr val="FFFF00"/>
          </a:solidFill>
        </p:spPr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Easter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43808" y="2060848"/>
            <a:ext cx="2232248" cy="461665"/>
          </a:xfrm>
          <a:prstGeom prst="rect">
            <a:avLst/>
          </a:prstGeom>
          <a:solidFill>
            <a:srgbClr val="FFFF00"/>
          </a:solidFill>
          <a:ln>
            <a:solidFill>
              <a:srgbClr val="08F825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zmrtvýchvstání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2967335"/>
            <a:ext cx="1512168" cy="461665"/>
          </a:xfrm>
          <a:prstGeom prst="rect">
            <a:avLst/>
          </a:prstGeom>
          <a:solidFill>
            <a:srgbClr val="FFFF00"/>
          </a:solidFill>
          <a:ln>
            <a:solidFill>
              <a:srgbClr val="08F825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smtClean="0">
                <a:solidFill>
                  <a:srgbClr val="FF0000"/>
                </a:solidFill>
              </a:rPr>
              <a:t>ukřižování</a:t>
            </a:r>
            <a:r>
              <a:rPr lang="cs-CZ" sz="2400" b="1" smtClean="0"/>
              <a:t> </a:t>
            </a:r>
            <a:endParaRPr lang="cs-CZ" sz="2400" b="1">
              <a:solidFill>
                <a:srgbClr val="FF0000"/>
              </a:solidFill>
            </a:endParaRPr>
          </a:p>
        </p:txBody>
      </p:sp>
      <p:pic>
        <p:nvPicPr>
          <p:cNvPr id="2050" name="Picture 2" descr="C:\Users\admin\AppData\Local\Microsoft\Windows\Temporary Internet Files\Content.IE5\AORQ2QD9\MC90037078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332656"/>
            <a:ext cx="792088" cy="1062727"/>
          </a:xfrm>
          <a:prstGeom prst="rect">
            <a:avLst/>
          </a:prstGeom>
          <a:noFill/>
        </p:spPr>
      </p:pic>
      <p:pic>
        <p:nvPicPr>
          <p:cNvPr id="2053" name="Picture 5" descr="http://upload.wikimedia.org/wikipedia/commons/thumb/b/b2/Resurrection_%2824%29.jpg/250px-Resurrection_%2824%29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2360" y="332656"/>
            <a:ext cx="864096" cy="1188997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4499992" y="2492896"/>
            <a:ext cx="1791644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1st;2nd;3rd?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676456" y="260648"/>
            <a:ext cx="216024" cy="3693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9552" y="2492896"/>
            <a:ext cx="2988840" cy="461665"/>
          </a:xfrm>
          <a:prstGeom prst="rect">
            <a:avLst/>
          </a:prstGeom>
          <a:solidFill>
            <a:srgbClr val="FFFF00"/>
          </a:solidFill>
          <a:ln>
            <a:solidFill>
              <a:srgbClr val="08F825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Boží hod velikonoční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843808" y="2967335"/>
            <a:ext cx="1665841" cy="46166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Velký pátek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716016" y="3789040"/>
            <a:ext cx="792088" cy="461665"/>
          </a:xfrm>
          <a:prstGeom prst="rect">
            <a:avLst/>
          </a:prstGeom>
          <a:solidFill>
            <a:srgbClr val="FFFF00"/>
          </a:solidFill>
          <a:ln>
            <a:solidFill>
              <a:srgbClr val="08F825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půst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020272" y="3789040"/>
            <a:ext cx="1368152" cy="461665"/>
          </a:xfrm>
          <a:prstGeom prst="rect">
            <a:avLst/>
          </a:prstGeom>
          <a:solidFill>
            <a:srgbClr val="FFFF00"/>
          </a:solidFill>
          <a:ln>
            <a:solidFill>
              <a:srgbClr val="08F825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se modlí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475656" y="4293096"/>
            <a:ext cx="1331640" cy="461665"/>
          </a:xfrm>
          <a:prstGeom prst="rect">
            <a:avLst/>
          </a:prstGeom>
          <a:solidFill>
            <a:srgbClr val="FFFF00"/>
          </a:solidFill>
          <a:ln>
            <a:solidFill>
              <a:srgbClr val="08F825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drží půst  </a:t>
            </a:r>
            <a:endParaRPr lang="cs-CZ" sz="2400" b="1">
              <a:solidFill>
                <a:srgbClr val="FF0000"/>
              </a:solidFill>
            </a:endParaRPr>
          </a:p>
        </p:txBody>
      </p:sp>
      <p:pic>
        <p:nvPicPr>
          <p:cNvPr id="2060" name="Picture 12" descr="C:\Users\admin\AppData\Local\Microsoft\Windows\Temporary Internet Files\Content.IE5\K33EA7V5\MC90043700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740352" y="2780928"/>
            <a:ext cx="915908" cy="960822"/>
          </a:xfrm>
          <a:prstGeom prst="rect">
            <a:avLst/>
          </a:prstGeom>
          <a:noFill/>
        </p:spPr>
      </p:pic>
      <p:sp>
        <p:nvSpPr>
          <p:cNvPr id="28" name="TextovéPole 27"/>
          <p:cNvSpPr txBox="1"/>
          <p:nvPr/>
        </p:nvSpPr>
        <p:spPr>
          <a:xfrm>
            <a:off x="1331640" y="5589240"/>
            <a:ext cx="3600400" cy="461665"/>
          </a:xfrm>
          <a:prstGeom prst="rect">
            <a:avLst/>
          </a:prstGeom>
          <a:solidFill>
            <a:schemeClr val="bg1"/>
          </a:solidFill>
          <a:ln>
            <a:solidFill>
              <a:srgbClr val="08F825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smtClean="0">
                <a:solidFill>
                  <a:srgbClr val="C00000"/>
                </a:solidFill>
              </a:rPr>
              <a:t> </a:t>
            </a:r>
            <a:r>
              <a:rPr lang="cs-CZ" sz="2400" b="1" smtClean="0">
                <a:solidFill>
                  <a:srgbClr val="FF0000"/>
                </a:solidFill>
              </a:rPr>
              <a:t>Bílou</a:t>
            </a:r>
            <a:r>
              <a:rPr lang="cs-CZ" sz="2400" b="1" smtClean="0">
                <a:solidFill>
                  <a:srgbClr val="C00000"/>
                </a:solidFill>
              </a:rPr>
              <a:t> </a:t>
            </a:r>
            <a:r>
              <a:rPr lang="cs-CZ" sz="2400" b="1" smtClean="0">
                <a:solidFill>
                  <a:srgbClr val="FF0000"/>
                </a:solidFill>
              </a:rPr>
              <a:t>sobotu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804248" y="5085184"/>
            <a:ext cx="1656184" cy="461665"/>
          </a:xfrm>
          <a:prstGeom prst="rect">
            <a:avLst/>
          </a:prstGeom>
          <a:solidFill>
            <a:srgbClr val="FFFF00"/>
          </a:solidFill>
          <a:ln>
            <a:solidFill>
              <a:srgbClr val="08F825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Velký pátek</a:t>
            </a:r>
            <a:endParaRPr lang="cs-CZ" sz="24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6" grpId="0" animBg="1"/>
      <p:bldP spid="7" grpId="0" animBg="1"/>
      <p:bldP spid="11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8" grpId="0" animBg="1"/>
      <p:bldP spid="2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354360" y="1628800"/>
            <a:ext cx="8435280" cy="4525963"/>
          </a:xfrm>
          <a:solidFill>
            <a:srgbClr val="BEFB4F"/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noAutofit/>
          </a:bodyPr>
          <a:lstStyle/>
          <a:p>
            <a:pPr>
              <a:buNone/>
            </a:pPr>
            <a:r>
              <a:rPr lang="cs-CZ" sz="2400" b="1" dirty="0" smtClean="0"/>
              <a:t>	</a:t>
            </a:r>
            <a:r>
              <a:rPr lang="en-GB" sz="2400" b="1" dirty="0" smtClean="0"/>
              <a:t>Symbols:</a:t>
            </a:r>
          </a:p>
          <a:p>
            <a:pPr>
              <a:buFont typeface="Wingdings" pitchFamily="2" charset="2"/>
              <a:buChar char="Ø"/>
            </a:pPr>
            <a:r>
              <a:rPr lang="en-GB" sz="2400" b="1" dirty="0" smtClean="0"/>
              <a:t>Ash Wednesday 			    </a:t>
            </a:r>
            <a:r>
              <a:rPr lang="en-GB" sz="2400" dirty="0" smtClean="0"/>
              <a:t>Jesus spent </a:t>
            </a:r>
            <a:r>
              <a:rPr lang="en-GB" sz="2400" b="1" dirty="0" smtClean="0">
                <a:solidFill>
                  <a:srgbClr val="FF0000"/>
                </a:solidFill>
              </a:rPr>
              <a:t>40 days fasting </a:t>
            </a:r>
            <a:r>
              <a:rPr lang="en-GB" sz="2400" dirty="0" smtClean="0"/>
              <a:t>in the desert , 			when the devil tempted him. </a:t>
            </a:r>
            <a:endParaRPr lang="en-GB" sz="2400" b="1" dirty="0" smtClean="0"/>
          </a:p>
          <a:p>
            <a:pPr>
              <a:buNone/>
            </a:pPr>
            <a:r>
              <a:rPr lang="en-GB" sz="2400" b="1" dirty="0" smtClean="0">
                <a:hlinkClick r:id="rId2"/>
              </a:rPr>
              <a:t>	Ash Wednesday - What Is Ash Wednesday? Video</a:t>
            </a:r>
            <a:endParaRPr lang="en-GB" sz="2400" b="1" dirty="0" smtClean="0"/>
          </a:p>
          <a:p>
            <a:pPr>
              <a:buFont typeface="Wingdings" pitchFamily="2" charset="2"/>
              <a:buChar char="Ø"/>
            </a:pPr>
            <a:r>
              <a:rPr lang="en-GB" sz="2400" b="1" dirty="0" smtClean="0"/>
              <a:t>Palm Sunday</a:t>
            </a:r>
            <a:r>
              <a:rPr lang="en-GB" sz="2400" dirty="0" smtClean="0"/>
              <a:t> -  the Sunday before Easter. The feast commemorates </a:t>
            </a:r>
            <a:r>
              <a:rPr lang="en-GB" sz="2400" b="1" dirty="0" smtClean="0">
                <a:solidFill>
                  <a:srgbClr val="FF0000"/>
                </a:solidFill>
              </a:rPr>
              <a:t>Jesus'     entry      into Jerusalem</a:t>
            </a:r>
          </a:p>
          <a:p>
            <a:pPr>
              <a:buNone/>
            </a:pPr>
            <a:r>
              <a:rPr lang="en-GB" sz="2400" dirty="0" smtClean="0"/>
              <a:t>	In many Christian churches              </a:t>
            </a:r>
            <a:r>
              <a:rPr lang="en-GB" sz="2400" b="1" dirty="0" smtClean="0"/>
              <a:t>worshippers          </a:t>
            </a:r>
            <a:r>
              <a:rPr lang="en-GB" sz="2400" dirty="0" smtClean="0"/>
              <a:t>carry flowers or branches (e.g. </a:t>
            </a:r>
            <a:r>
              <a:rPr lang="cs-CZ" sz="2400" b="1" dirty="0" smtClean="0"/>
              <a:t> </a:t>
            </a:r>
            <a:r>
              <a:rPr lang="en-GB" sz="2400" b="1" dirty="0" smtClean="0"/>
              <a:t>willow </a:t>
            </a:r>
            <a:r>
              <a:rPr lang="cs-CZ" sz="2400" b="1" dirty="0" smtClean="0"/>
              <a:t> </a:t>
            </a:r>
            <a:r>
              <a:rPr lang="en-GB" sz="2400" dirty="0" smtClean="0"/>
              <a:t>ones representing palm and olive branches </a:t>
            </a:r>
            <a:r>
              <a:rPr lang="en-GB" sz="2400" dirty="0" err="1" smtClean="0"/>
              <a:t>pe</a:t>
            </a:r>
            <a:r>
              <a:rPr lang="cs-CZ" sz="2400" dirty="0" smtClean="0"/>
              <a:t>o</a:t>
            </a:r>
            <a:r>
              <a:rPr lang="en-GB" sz="2400" dirty="0" err="1" smtClean="0"/>
              <a:t>ple</a:t>
            </a:r>
            <a:r>
              <a:rPr lang="en-GB" sz="2400" dirty="0" smtClean="0"/>
              <a:t> were welcoming Jesus with when he rode into Jerusalem). The name is designated by the names of plants </a:t>
            </a:r>
            <a:r>
              <a:rPr lang="cs-CZ" sz="2400" dirty="0" smtClean="0"/>
              <a:t> </a:t>
            </a:r>
            <a:r>
              <a:rPr lang="en-GB" sz="2400" b="1" dirty="0" smtClean="0"/>
              <a:t>substituting </a:t>
            </a:r>
            <a:r>
              <a:rPr lang="en-GB" sz="2400" dirty="0" smtClean="0"/>
              <a:t> </a:t>
            </a:r>
            <a:r>
              <a:rPr lang="cs-CZ" sz="2400" dirty="0" smtClean="0"/>
              <a:t> </a:t>
            </a:r>
            <a:r>
              <a:rPr lang="en-GB" sz="2400" dirty="0" smtClean="0"/>
              <a:t>the original ones 			 </a:t>
            </a:r>
          </a:p>
          <a:p>
            <a:pPr>
              <a:buNone/>
            </a:pPr>
            <a:endParaRPr lang="en-GB" sz="2400" dirty="0" smtClean="0"/>
          </a:p>
        </p:txBody>
      </p:sp>
      <p:sp>
        <p:nvSpPr>
          <p:cNvPr id="20" name="TextovéPole 19"/>
          <p:cNvSpPr txBox="1"/>
          <p:nvPr/>
        </p:nvSpPr>
        <p:spPr>
          <a:xfrm>
            <a:off x="1835696" y="404664"/>
            <a:ext cx="4608512" cy="461665"/>
          </a:xfrm>
          <a:prstGeom prst="rect">
            <a:avLst/>
          </a:prstGeom>
          <a:solidFill>
            <a:srgbClr val="FFFF00"/>
          </a:solidFill>
          <a:ln>
            <a:solidFill>
              <a:srgbClr val="08F825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37711"/>
                </a:solidFill>
              </a:rPr>
              <a:t>Zelený čtvrtek</a:t>
            </a:r>
            <a:endParaRPr lang="cs-CZ" sz="2400" b="1" dirty="0">
              <a:solidFill>
                <a:srgbClr val="03771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  <a:solidFill>
            <a:srgbClr val="FFFF00"/>
          </a:solidFill>
        </p:spPr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Easter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3198167"/>
            <a:ext cx="2016224" cy="461666"/>
          </a:xfrm>
          <a:prstGeom prst="rect">
            <a:avLst/>
          </a:prstGeom>
          <a:solidFill>
            <a:srgbClr val="FFFF00"/>
          </a:solidFill>
          <a:ln>
            <a:solidFill>
              <a:srgbClr val="08F825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Květná </a:t>
            </a:r>
            <a:r>
              <a:rPr lang="cs-CZ" sz="2400" b="1" dirty="0" err="1" smtClean="0">
                <a:solidFill>
                  <a:srgbClr val="FF0000"/>
                </a:solidFill>
              </a:rPr>
              <a:t>nedělě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admin\AppData\Local\Microsoft\Windows\Temporary Internet Files\Content.IE5\AORQ2QD9\MC90037078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32656"/>
            <a:ext cx="792088" cy="1062727"/>
          </a:xfrm>
          <a:prstGeom prst="rect">
            <a:avLst/>
          </a:prstGeom>
          <a:noFill/>
        </p:spPr>
      </p:pic>
      <p:pic>
        <p:nvPicPr>
          <p:cNvPr id="2053" name="Picture 5" descr="http://upload.wikimedia.org/wikipedia/commons/thumb/b/b2/Resurrection_%2824%29.jpg/250px-Resurrection_%2824%29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12360" y="332656"/>
            <a:ext cx="864096" cy="1188997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8676456" y="260648"/>
            <a:ext cx="216024" cy="3693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491880" y="3717032"/>
            <a:ext cx="1440160" cy="461665"/>
          </a:xfrm>
          <a:prstGeom prst="rect">
            <a:avLst/>
          </a:prstGeom>
          <a:solidFill>
            <a:srgbClr val="FFFF00"/>
          </a:solidFill>
          <a:ln>
            <a:solidFill>
              <a:srgbClr val="08F825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vstoupení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619672" y="5589240"/>
            <a:ext cx="1656184" cy="461665"/>
          </a:xfrm>
          <a:prstGeom prst="rect">
            <a:avLst/>
          </a:prstGeom>
          <a:solidFill>
            <a:srgbClr val="FFFF00"/>
          </a:solidFill>
          <a:ln>
            <a:solidFill>
              <a:srgbClr val="08F825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nahrazující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139952" y="4149080"/>
            <a:ext cx="3024336" cy="461665"/>
          </a:xfrm>
          <a:prstGeom prst="rect">
            <a:avLst/>
          </a:prstGeom>
          <a:solidFill>
            <a:srgbClr val="FFFF00"/>
          </a:solidFill>
          <a:ln>
            <a:solidFill>
              <a:srgbClr val="08F825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uctívající boha / věřící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24" name="Přímá spojovací šipka 23"/>
          <p:cNvCxnSpPr/>
          <p:nvPr/>
        </p:nvCxnSpPr>
        <p:spPr>
          <a:xfrm>
            <a:off x="5508104" y="5877272"/>
            <a:ext cx="288032" cy="0"/>
          </a:xfrm>
          <a:prstGeom prst="straightConnector1">
            <a:avLst/>
          </a:prstGeom>
          <a:ln w="28575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626" name="Picture 2" descr="A priest marks a cross of ashes on a worshipper's forehead.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l="9842" t="20721" b="20721"/>
          <a:stretch>
            <a:fillRect/>
          </a:stretch>
        </p:blipFill>
        <p:spPr bwMode="auto">
          <a:xfrm>
            <a:off x="2843808" y="1988840"/>
            <a:ext cx="2077483" cy="961382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3851920" y="4509120"/>
            <a:ext cx="1080120" cy="461665"/>
          </a:xfrm>
          <a:prstGeom prst="rect">
            <a:avLst/>
          </a:prstGeom>
          <a:solidFill>
            <a:srgbClr val="FFFF00"/>
          </a:solidFill>
          <a:ln>
            <a:solidFill>
              <a:srgbClr val="08F825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vrbové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932040" y="198884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0 L 0.59063 0.3569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5" y="1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7" grpId="0" animBg="1"/>
      <p:bldP spid="29" grpId="0" animBg="1"/>
      <p:bldP spid="22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354360" y="1628800"/>
            <a:ext cx="8435280" cy="4525963"/>
          </a:xfrm>
          <a:solidFill>
            <a:srgbClr val="BEFB4F"/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noAutofit/>
          </a:bodyPr>
          <a:lstStyle/>
          <a:p>
            <a:pPr>
              <a:buNone/>
            </a:pPr>
            <a:r>
              <a:rPr lang="cs-CZ" sz="2400" b="1" dirty="0" smtClean="0"/>
              <a:t>	</a:t>
            </a:r>
            <a:endParaRPr lang="cs-CZ" sz="2400" dirty="0" smtClean="0"/>
          </a:p>
        </p:txBody>
      </p:sp>
      <p:sp>
        <p:nvSpPr>
          <p:cNvPr id="21" name="Obdélník 20"/>
          <p:cNvSpPr/>
          <p:nvPr/>
        </p:nvSpPr>
        <p:spPr>
          <a:xfrm>
            <a:off x="323528" y="1628800"/>
            <a:ext cx="842493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2400" b="1" dirty="0" smtClean="0"/>
              <a:t>Holy Thursday  (Maundy Thursday) </a:t>
            </a:r>
          </a:p>
          <a:p>
            <a:pPr>
              <a:buNone/>
            </a:pPr>
            <a:r>
              <a:rPr lang="en-GB" sz="2400" b="1" dirty="0" smtClean="0"/>
              <a:t> </a:t>
            </a:r>
            <a:r>
              <a:rPr lang="en-GB" sz="2400" dirty="0" smtClean="0"/>
              <a:t>commemorates the       </a:t>
            </a:r>
            <a:r>
              <a:rPr lang="en-GB" sz="2400" b="1" dirty="0" smtClean="0">
                <a:solidFill>
                  <a:srgbClr val="FF0000"/>
                </a:solidFill>
              </a:rPr>
              <a:t>Last Supper</a:t>
            </a:r>
            <a:r>
              <a:rPr lang="en-GB" sz="2400" dirty="0" smtClean="0">
                <a:solidFill>
                  <a:srgbClr val="FF0000"/>
                </a:solidFill>
              </a:rPr>
              <a:t>       </a:t>
            </a:r>
            <a:r>
              <a:rPr lang="en-GB" sz="2400" dirty="0" smtClean="0"/>
              <a:t>of Jesus with his Twelve Apostles</a:t>
            </a:r>
            <a:endParaRPr lang="en-GB" sz="2400" b="1" dirty="0" smtClean="0"/>
          </a:p>
          <a:p>
            <a:pPr>
              <a:buNone/>
            </a:pPr>
            <a:r>
              <a:rPr lang="en-GB" sz="2400" dirty="0" smtClean="0"/>
              <a:t> </a:t>
            </a:r>
            <a:r>
              <a:rPr lang="en-GB" sz="2400" dirty="0" smtClean="0">
                <a:hlinkClick r:id="rId2"/>
              </a:rPr>
              <a:t>What Is Holy Thursday? Video</a:t>
            </a:r>
            <a:endParaRPr lang="en-GB" sz="2400" dirty="0" smtClean="0"/>
          </a:p>
          <a:p>
            <a:pPr>
              <a:buFont typeface="Wingdings" pitchFamily="2" charset="2"/>
              <a:buChar char="Ø"/>
            </a:pPr>
            <a:r>
              <a:rPr lang="en-GB" sz="2400" b="1" dirty="0" smtClean="0"/>
              <a:t>Good Friday</a:t>
            </a:r>
          </a:p>
          <a:p>
            <a:pPr>
              <a:buNone/>
            </a:pPr>
            <a:r>
              <a:rPr lang="en-GB" sz="2400" dirty="0" smtClean="0"/>
              <a:t>commemorates the Death of Jesus Christ  - his </a:t>
            </a:r>
            <a:r>
              <a:rPr lang="en-GB" sz="2400" b="1" dirty="0" smtClean="0">
                <a:solidFill>
                  <a:srgbClr val="FF0000"/>
                </a:solidFill>
              </a:rPr>
              <a:t>Crucifixion</a:t>
            </a:r>
          </a:p>
          <a:p>
            <a:pPr>
              <a:buNone/>
            </a:pPr>
            <a:r>
              <a:rPr lang="en-GB" sz="2400" dirty="0" smtClean="0">
                <a:hlinkClick r:id="rId3"/>
              </a:rPr>
              <a:t>Good Friday - What Is Good Friday? Video</a:t>
            </a:r>
            <a:endParaRPr lang="en-GB" sz="2400" dirty="0" smtClean="0"/>
          </a:p>
          <a:p>
            <a:pPr>
              <a:buFont typeface="Wingdings" pitchFamily="2" charset="2"/>
              <a:buChar char="Ø"/>
            </a:pPr>
            <a:r>
              <a:rPr lang="en-GB" sz="2400" b="1" dirty="0" smtClean="0"/>
              <a:t>Holy Saturday </a:t>
            </a:r>
          </a:p>
          <a:p>
            <a:r>
              <a:rPr lang="en-GB" sz="2400" dirty="0" smtClean="0"/>
              <a:t>commemorating the </a:t>
            </a:r>
            <a:r>
              <a:rPr lang="en-GB" sz="2400" b="1" dirty="0" smtClean="0">
                <a:solidFill>
                  <a:srgbClr val="FF0000"/>
                </a:solidFill>
              </a:rPr>
              <a:t>burial of Christ</a:t>
            </a:r>
          </a:p>
          <a:p>
            <a:pPr>
              <a:buFont typeface="Wingdings" pitchFamily="2" charset="2"/>
              <a:buChar char="Ø"/>
            </a:pPr>
            <a:r>
              <a:rPr lang="en-GB" sz="2400" b="1" dirty="0" smtClean="0"/>
              <a:t>Easter Sunday (Easter Eve)</a:t>
            </a:r>
            <a:endParaRPr lang="en-GB" sz="2400" b="1" dirty="0" smtClean="0">
              <a:solidFill>
                <a:srgbClr val="FF0000"/>
              </a:solidFill>
            </a:endParaRPr>
          </a:p>
          <a:p>
            <a:r>
              <a:rPr lang="en-GB" sz="2400" dirty="0" smtClean="0"/>
              <a:t>Celebrates the        </a:t>
            </a:r>
            <a:r>
              <a:rPr lang="en-GB" sz="2400" b="1" dirty="0" smtClean="0">
                <a:solidFill>
                  <a:srgbClr val="FF0000"/>
                </a:solidFill>
              </a:rPr>
              <a:t>Resurrection  </a:t>
            </a:r>
            <a:r>
              <a:rPr lang="en-GB" sz="2400" dirty="0" smtClean="0">
                <a:solidFill>
                  <a:srgbClr val="FF0000"/>
                </a:solidFill>
              </a:rPr>
              <a:t>  </a:t>
            </a:r>
            <a:r>
              <a:rPr lang="en-GB" sz="2400" dirty="0" smtClean="0"/>
              <a:t>    of Jesus Christ</a:t>
            </a:r>
          </a:p>
          <a:p>
            <a:pPr>
              <a:buNone/>
            </a:pPr>
            <a:r>
              <a:rPr lang="en-GB" sz="2400" dirty="0" smtClean="0"/>
              <a:t>	</a:t>
            </a:r>
            <a:endParaRPr lang="en-GB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  <a:solidFill>
            <a:srgbClr val="FFFF00"/>
          </a:solidFill>
        </p:spPr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Easter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2053" name="Picture 5" descr="http://upload.wikimedia.org/wikipedia/commons/thumb/b/b2/Resurrection_%2824%29.jpg/250px-Resurrection_%2824%29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52320" y="4365104"/>
            <a:ext cx="1296144" cy="1783496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8460432" y="3933056"/>
            <a:ext cx="288032" cy="369332"/>
          </a:xfrm>
          <a:prstGeom prst="rect">
            <a:avLst/>
          </a:prstGeom>
          <a:solidFill>
            <a:srgbClr val="BEFB4F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87824" y="2060848"/>
            <a:ext cx="2232248" cy="461665"/>
          </a:xfrm>
          <a:prstGeom prst="rect">
            <a:avLst/>
          </a:prstGeom>
          <a:solidFill>
            <a:srgbClr val="FFFF00"/>
          </a:solidFill>
          <a:ln>
            <a:solidFill>
              <a:srgbClr val="08F825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Poslední večeře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39752" y="5301208"/>
            <a:ext cx="2232248" cy="461665"/>
          </a:xfrm>
          <a:prstGeom prst="rect">
            <a:avLst/>
          </a:prstGeom>
          <a:solidFill>
            <a:srgbClr val="FFFF00"/>
          </a:solidFill>
          <a:ln>
            <a:solidFill>
              <a:srgbClr val="08F825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zmrtvýchvstání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56176" y="3429000"/>
            <a:ext cx="1512168" cy="461665"/>
          </a:xfrm>
          <a:prstGeom prst="rect">
            <a:avLst/>
          </a:prstGeom>
          <a:solidFill>
            <a:srgbClr val="FFFF00"/>
          </a:solidFill>
          <a:ln>
            <a:solidFill>
              <a:srgbClr val="08F825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ukřižování</a:t>
            </a:r>
            <a:r>
              <a:rPr lang="cs-CZ" sz="2400" b="1" dirty="0" smtClean="0"/>
              <a:t>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987824" y="4509120"/>
            <a:ext cx="2304256" cy="461665"/>
          </a:xfrm>
          <a:prstGeom prst="rect">
            <a:avLst/>
          </a:prstGeom>
          <a:solidFill>
            <a:srgbClr val="FFFF00"/>
          </a:solidFill>
          <a:ln>
            <a:solidFill>
              <a:srgbClr val="08F825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pohřbení Krista</a:t>
            </a:r>
            <a:r>
              <a:rPr lang="cs-CZ" sz="2400" b="1" dirty="0" smtClean="0"/>
              <a:t>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admin\AppData\Local\Microsoft\Windows\Temporary Internet Files\Content.IE5\R25N6JJS\MC90005706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740352" y="2710672"/>
            <a:ext cx="936104" cy="1436655"/>
          </a:xfrm>
          <a:prstGeom prst="rect">
            <a:avLst/>
          </a:prstGeom>
          <a:noFill/>
        </p:spPr>
      </p:pic>
      <p:pic>
        <p:nvPicPr>
          <p:cNvPr id="1028" name="Picture 4" descr="C:\Users\admin\AppData\Local\Microsoft\Windows\Temporary Internet Files\Content.IE5\BIBUSXGR\MC90043700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668344" y="332656"/>
            <a:ext cx="1080119" cy="1133085"/>
          </a:xfrm>
          <a:prstGeom prst="rect">
            <a:avLst/>
          </a:prstGeom>
          <a:noFill/>
        </p:spPr>
      </p:pic>
      <p:pic>
        <p:nvPicPr>
          <p:cNvPr id="1030" name="Picture 6" descr="http://upload.wikimedia.org/wikipedia/commons/thumb/4/4b/%C3%9Altima_Cena_-_Da_Vinci_5.jpg/400px-%C3%9Altima_Cena_-_Da_Vinci_5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 t="28607" b="22105"/>
          <a:stretch>
            <a:fillRect/>
          </a:stretch>
        </p:blipFill>
        <p:spPr bwMode="auto">
          <a:xfrm>
            <a:off x="4139952" y="2470754"/>
            <a:ext cx="3567369" cy="958246"/>
          </a:xfrm>
          <a:prstGeom prst="rect">
            <a:avLst/>
          </a:prstGeom>
          <a:noFill/>
        </p:spPr>
      </p:pic>
      <p:pic>
        <p:nvPicPr>
          <p:cNvPr id="22" name="Picture 1" descr="C:\Users\admin\AppData\Local\Microsoft\Windows\Temporary Internet Files\Content.IE5\KE6TJJ0T\MP900411764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67544" y="332656"/>
            <a:ext cx="1730897" cy="1152128"/>
          </a:xfrm>
          <a:prstGeom prst="rect">
            <a:avLst/>
          </a:prstGeom>
          <a:noFill/>
        </p:spPr>
      </p:pic>
      <p:sp>
        <p:nvSpPr>
          <p:cNvPr id="23" name="TextovéPole 22"/>
          <p:cNvSpPr txBox="1"/>
          <p:nvPr/>
        </p:nvSpPr>
        <p:spPr>
          <a:xfrm>
            <a:off x="3851920" y="249289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354360" y="1628800"/>
            <a:ext cx="8435280" cy="4525963"/>
          </a:xfrm>
          <a:solidFill>
            <a:srgbClr val="BEFB4F"/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noAutofit/>
          </a:bodyPr>
          <a:lstStyle/>
          <a:p>
            <a:pPr>
              <a:buNone/>
            </a:pPr>
            <a:r>
              <a:rPr lang="cs-CZ" sz="2400" dirty="0" smtClean="0"/>
              <a:t>	</a:t>
            </a:r>
            <a:r>
              <a:rPr lang="en-GB" sz="2400" dirty="0" smtClean="0"/>
              <a:t>People say that on </a:t>
            </a:r>
            <a:r>
              <a:rPr lang="en-GB" sz="2400" b="1" dirty="0" smtClean="0"/>
              <a:t>Holy Thursday (Maundy Thursday ) all bells “ start flying to Rome”.  </a:t>
            </a:r>
            <a:r>
              <a:rPr lang="en-GB" sz="2400" dirty="0" smtClean="0"/>
              <a:t>The Pope gives them  </a:t>
            </a:r>
            <a:r>
              <a:rPr lang="en-GB" sz="2400" b="1" dirty="0" smtClean="0"/>
              <a:t>his blessing </a:t>
            </a:r>
            <a:r>
              <a:rPr lang="en-GB" sz="2400" dirty="0" smtClean="0"/>
              <a:t>there and then they “fly back” to ring on </a:t>
            </a:r>
            <a:r>
              <a:rPr lang="en-GB" sz="2400" b="1" dirty="0" smtClean="0"/>
              <a:t>Holy Saturday, </a:t>
            </a:r>
            <a:r>
              <a:rPr lang="en-GB" sz="2400" dirty="0" smtClean="0"/>
              <a:t>saying </a:t>
            </a:r>
          </a:p>
          <a:p>
            <a:pPr>
              <a:buNone/>
            </a:pPr>
            <a:r>
              <a:rPr lang="en-GB" sz="2400" dirty="0" smtClean="0"/>
              <a:t>	</a:t>
            </a:r>
          </a:p>
          <a:p>
            <a:pPr>
              <a:buNone/>
            </a:pPr>
            <a:r>
              <a:rPr lang="en-GB" sz="2400" b="1" dirty="0" smtClean="0"/>
              <a:t>	“I was there, 					 I was there”.</a:t>
            </a:r>
          </a:p>
          <a:p>
            <a:pPr>
              <a:buNone/>
            </a:pPr>
            <a:endParaRPr lang="en-GB" sz="2400" b="1" dirty="0" smtClean="0"/>
          </a:p>
          <a:p>
            <a:pPr>
              <a:buNone/>
            </a:pPr>
            <a:endParaRPr lang="en-GB" sz="2400" dirty="0" smtClean="0"/>
          </a:p>
          <a:p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Easter is a </a:t>
            </a:r>
            <a:r>
              <a:rPr lang="cs-CZ" sz="2400" dirty="0" smtClean="0"/>
              <a:t> </a:t>
            </a:r>
            <a:r>
              <a:rPr lang="en-GB" sz="2400" dirty="0" smtClean="0"/>
              <a:t> </a:t>
            </a:r>
            <a:r>
              <a:rPr lang="en-GB" sz="2400" b="1" dirty="0" smtClean="0"/>
              <a:t>movable </a:t>
            </a:r>
            <a:r>
              <a:rPr lang="cs-CZ" sz="2400" b="1" dirty="0" smtClean="0"/>
              <a:t> </a:t>
            </a:r>
            <a:r>
              <a:rPr lang="en-GB" sz="2400" b="1" dirty="0" smtClean="0"/>
              <a:t> </a:t>
            </a:r>
            <a:r>
              <a:rPr lang="en-GB" sz="2400" dirty="0" smtClean="0"/>
              <a:t>feast, it is celebrated on the      </a:t>
            </a:r>
            <a:r>
              <a:rPr lang="en-GB" sz="2400" b="1" dirty="0" smtClean="0"/>
              <a:t> first </a:t>
            </a:r>
            <a:r>
              <a:rPr lang="en-GB" sz="2400" dirty="0" smtClean="0"/>
              <a:t>Sunday after the </a:t>
            </a:r>
            <a:r>
              <a:rPr lang="en-GB" sz="2400" b="1" dirty="0" smtClean="0"/>
              <a:t>full moon </a:t>
            </a:r>
            <a:r>
              <a:rPr lang="en-GB" sz="2400" dirty="0" smtClean="0"/>
              <a:t>following the March    </a:t>
            </a:r>
            <a:r>
              <a:rPr lang="en-GB" sz="2400" b="1" dirty="0" smtClean="0"/>
              <a:t>equinox.  </a:t>
            </a:r>
            <a:r>
              <a:rPr lang="en-GB" sz="2400" dirty="0" smtClean="0"/>
              <a:t> The date of Easter </a:t>
            </a:r>
            <a:r>
              <a:rPr lang="en-GB" sz="2400" b="1" dirty="0" smtClean="0"/>
              <a:t>varies</a:t>
            </a:r>
            <a:r>
              <a:rPr lang="en-GB" sz="2400" dirty="0" smtClean="0"/>
              <a:t> between 22 March and 25 April.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  <a:solidFill>
            <a:srgbClr val="FFFF00"/>
          </a:solidFill>
        </p:spPr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Easter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8" name="Picture 6" descr="C:\Users\admin\AppData\Local\Microsoft\Windows\Temporary Internet Files\Content.IE5\K33EA7V5\MC90030494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260648"/>
            <a:ext cx="931937" cy="1196752"/>
          </a:xfrm>
          <a:prstGeom prst="rect">
            <a:avLst/>
          </a:prstGeom>
          <a:noFill/>
        </p:spPr>
      </p:pic>
      <p:pic>
        <p:nvPicPr>
          <p:cNvPr id="19" name="Picture 7" descr="C:\Users\admin\AppData\Local\Microsoft\Windows\Temporary Internet Files\Content.IE5\8B2KY4MX\MC90023862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332656"/>
            <a:ext cx="1003447" cy="1152128"/>
          </a:xfrm>
          <a:prstGeom prst="rect">
            <a:avLst/>
          </a:prstGeom>
          <a:noFill/>
        </p:spPr>
      </p:pic>
      <p:pic>
        <p:nvPicPr>
          <p:cNvPr id="20" name="Picture 8" descr="C:\Users\admin\AppData\Local\Microsoft\Windows\Temporary Internet Files\Content.IE5\8B2KY4MX\MC90028292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29862" y="2780928"/>
            <a:ext cx="2538282" cy="2307731"/>
          </a:xfrm>
          <a:prstGeom prst="rect">
            <a:avLst/>
          </a:prstGeom>
          <a:solidFill>
            <a:srgbClr val="FFFF00"/>
          </a:solidFill>
        </p:spPr>
      </p:pic>
      <p:sp>
        <p:nvSpPr>
          <p:cNvPr id="9" name="TextovéPole 8"/>
          <p:cNvSpPr txBox="1"/>
          <p:nvPr/>
        </p:nvSpPr>
        <p:spPr>
          <a:xfrm>
            <a:off x="6444208" y="1988840"/>
            <a:ext cx="1512168" cy="461665"/>
          </a:xfrm>
          <a:prstGeom prst="rect">
            <a:avLst/>
          </a:prstGeom>
          <a:solidFill>
            <a:srgbClr val="FFFF00"/>
          </a:solidFill>
          <a:ln>
            <a:solidFill>
              <a:srgbClr val="08F825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požehnání  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979712" y="4869160"/>
            <a:ext cx="1440160" cy="461665"/>
          </a:xfrm>
          <a:prstGeom prst="rect">
            <a:avLst/>
          </a:prstGeom>
          <a:solidFill>
            <a:srgbClr val="FFFF00"/>
          </a:solidFill>
          <a:ln>
            <a:solidFill>
              <a:srgbClr val="08F825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pohyblivý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020272" y="4941168"/>
            <a:ext cx="1791644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1st;2nd;3rd?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915816" y="5301208"/>
            <a:ext cx="1152128" cy="461665"/>
          </a:xfrm>
          <a:prstGeom prst="rect">
            <a:avLst/>
          </a:prstGeom>
          <a:solidFill>
            <a:srgbClr val="FFFF00"/>
          </a:solidFill>
          <a:ln>
            <a:solidFill>
              <a:srgbClr val="08F825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úplněk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804248" y="5301208"/>
            <a:ext cx="1973489" cy="461665"/>
          </a:xfrm>
          <a:prstGeom prst="rect">
            <a:avLst/>
          </a:prstGeom>
          <a:solidFill>
            <a:srgbClr val="FFFF00"/>
          </a:solidFill>
          <a:ln>
            <a:solidFill>
              <a:srgbClr val="08F825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rovnodennost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354360" y="1772816"/>
            <a:ext cx="8435280" cy="4525963"/>
          </a:xfrm>
          <a:solidFill>
            <a:srgbClr val="BEFB4F"/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noAutofit/>
          </a:bodyPr>
          <a:lstStyle/>
          <a:p>
            <a:r>
              <a:rPr lang="en-GB" sz="2400" dirty="0" smtClean="0"/>
              <a:t>Easter is also connected with </a:t>
            </a:r>
            <a:r>
              <a:rPr lang="en-GB" sz="2400" b="1" dirty="0" smtClean="0"/>
              <a:t>pre</a:t>
            </a:r>
            <a:r>
              <a:rPr lang="en-GB" sz="2400" dirty="0" smtClean="0"/>
              <a:t>-Christian tradition (</a:t>
            </a:r>
            <a:r>
              <a:rPr lang="en-GB" sz="2400" b="1" dirty="0" smtClean="0"/>
              <a:t>pagan</a:t>
            </a:r>
            <a:r>
              <a:rPr lang="en-GB" sz="2400" dirty="0" smtClean="0"/>
              <a:t>,  </a:t>
            </a:r>
            <a:r>
              <a:rPr lang="en-GB" sz="2400" b="1" dirty="0" smtClean="0"/>
              <a:t>Celtic</a:t>
            </a:r>
            <a:r>
              <a:rPr lang="en-GB" sz="2400" dirty="0" smtClean="0"/>
              <a:t>)</a:t>
            </a:r>
          </a:p>
          <a:p>
            <a:r>
              <a:rPr lang="en-GB" sz="2400" dirty="0" smtClean="0"/>
              <a:t>Easter was originally a festival celebrating</a:t>
            </a:r>
          </a:p>
          <a:p>
            <a:pPr>
              <a:buNone/>
            </a:pPr>
            <a:r>
              <a:rPr lang="en-GB" sz="2400" dirty="0" smtClean="0"/>
              <a:t>	 the </a:t>
            </a:r>
            <a:r>
              <a:rPr lang="en-GB" sz="2400" b="1" dirty="0" smtClean="0"/>
              <a:t>spring equinox</a:t>
            </a:r>
          </a:p>
          <a:p>
            <a:pPr>
              <a:buNone/>
            </a:pPr>
            <a:r>
              <a:rPr lang="en-GB" sz="2400" b="1" dirty="0" smtClean="0"/>
              <a:t>	</a:t>
            </a:r>
            <a:r>
              <a:rPr lang="en-GB" sz="2400" dirty="0" smtClean="0"/>
              <a:t>There are many variations of decorating eggs e.g.</a:t>
            </a:r>
          </a:p>
          <a:p>
            <a:pPr>
              <a:buNone/>
            </a:pPr>
            <a:r>
              <a:rPr lang="en-GB" sz="2400" dirty="0" smtClean="0"/>
              <a:t>	</a:t>
            </a:r>
            <a:r>
              <a:rPr lang="en-GB" sz="2400" b="1" dirty="0" smtClean="0"/>
              <a:t>straw </a:t>
            </a:r>
            <a:r>
              <a:rPr lang="en-GB" sz="2400" dirty="0" smtClean="0"/>
              <a:t>ornaments      </a:t>
            </a:r>
            <a:r>
              <a:rPr lang="en-GB" sz="2400" b="1" dirty="0" smtClean="0"/>
              <a:t>stuck</a:t>
            </a:r>
            <a:r>
              <a:rPr lang="en-GB" sz="2400" dirty="0" smtClean="0"/>
              <a:t>     to the </a:t>
            </a:r>
            <a:r>
              <a:rPr lang="en-GB" sz="2400" b="1" dirty="0" smtClean="0"/>
              <a:t>eggshell</a:t>
            </a:r>
          </a:p>
          <a:p>
            <a:pPr>
              <a:buNone/>
            </a:pPr>
            <a:r>
              <a:rPr lang="en-GB" sz="2400" dirty="0" smtClean="0"/>
              <a:t>	ornaments </a:t>
            </a:r>
            <a:r>
              <a:rPr lang="en-GB" sz="2400" b="1" dirty="0" err="1" smtClean="0"/>
              <a:t>ingraved</a:t>
            </a:r>
            <a:r>
              <a:rPr lang="en-GB" sz="2400" dirty="0" smtClean="0"/>
              <a:t> into the </a:t>
            </a:r>
            <a:r>
              <a:rPr lang="en-GB" sz="2400" b="1" dirty="0" smtClean="0"/>
              <a:t>coloured/dyed</a:t>
            </a:r>
            <a:r>
              <a:rPr lang="en-GB" sz="2400" dirty="0" smtClean="0"/>
              <a:t> eggshell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Catkins and young springs (the ones with yellow blossoms  are called “gold rain”)  as a symbol of new life often decorate our homes</a:t>
            </a:r>
          </a:p>
          <a:p>
            <a:pPr>
              <a:buNone/>
            </a:pPr>
            <a:endParaRPr lang="en-GB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  <a:solidFill>
            <a:srgbClr val="FFFF00"/>
          </a:solidFill>
        </p:spPr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Easter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" name="Picture 5" descr="C:\Users\admin\AppData\Local\Microsoft\Windows\Temporary Internet Files\Content.IE5\K33EA7V5\MC9004106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96336" y="260648"/>
            <a:ext cx="1152127" cy="1241967"/>
          </a:xfrm>
          <a:prstGeom prst="rect">
            <a:avLst/>
          </a:prstGeom>
          <a:noFill/>
        </p:spPr>
      </p:pic>
      <p:pic>
        <p:nvPicPr>
          <p:cNvPr id="6" name="Picture 9" descr="C:\Users\admin\AppData\Local\Microsoft\Windows\Temporary Internet Files\Content.IE5\QEYJO8A9\MC90001590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32656"/>
            <a:ext cx="1440160" cy="1130519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827584" y="2967335"/>
            <a:ext cx="2664296" cy="461665"/>
          </a:xfrm>
          <a:prstGeom prst="rect">
            <a:avLst/>
          </a:prstGeom>
          <a:solidFill>
            <a:srgbClr val="FFFF00"/>
          </a:solidFill>
          <a:ln>
            <a:solidFill>
              <a:srgbClr val="08F825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jarní rovnodennost</a:t>
            </a:r>
            <a:r>
              <a:rPr lang="cs-CZ" sz="2400" b="1" dirty="0" smtClean="0"/>
              <a:t>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83568" y="2204864"/>
            <a:ext cx="1296144" cy="461665"/>
          </a:xfrm>
          <a:prstGeom prst="rect">
            <a:avLst/>
          </a:prstGeom>
          <a:solidFill>
            <a:srgbClr val="FFFF00"/>
          </a:solidFill>
          <a:ln>
            <a:solidFill>
              <a:srgbClr val="08F825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keltská</a:t>
            </a:r>
            <a:r>
              <a:rPr lang="cs-CZ" sz="2400" b="1" dirty="0" smtClean="0"/>
              <a:t>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164288" y="1844824"/>
            <a:ext cx="1440160" cy="461665"/>
          </a:xfrm>
          <a:prstGeom prst="rect">
            <a:avLst/>
          </a:prstGeom>
          <a:solidFill>
            <a:srgbClr val="FFFF00"/>
          </a:solidFill>
          <a:ln>
            <a:solidFill>
              <a:srgbClr val="08F825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pohanská</a:t>
            </a:r>
            <a:r>
              <a:rPr lang="cs-CZ" sz="2400" b="1" dirty="0" smtClean="0"/>
              <a:t>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2" name="Picture 6" descr="C:\Users\admin\AppData\Local\Microsoft\Windows\Temporary Internet Files\Content.IE5\BIBUSXGR\MP90038296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40352" y="4077072"/>
            <a:ext cx="874383" cy="1224136"/>
          </a:xfrm>
          <a:prstGeom prst="rect">
            <a:avLst/>
          </a:prstGeom>
          <a:noFill/>
        </p:spPr>
      </p:pic>
      <p:pic>
        <p:nvPicPr>
          <p:cNvPr id="21" name="Picture 2" descr="C:\Users\admin\AppData\Local\Microsoft\Windows\Temporary Internet Files\Content.IE5\BIBUSXGR\MP900449129[1].jpg"/>
          <p:cNvPicPr>
            <a:picLocks noChangeAspect="1" noChangeArrowheads="1"/>
          </p:cNvPicPr>
          <p:nvPr/>
        </p:nvPicPr>
        <p:blipFill>
          <a:blip r:embed="rId5" cstate="print"/>
          <a:srcRect t="25227" b="4805"/>
          <a:stretch>
            <a:fillRect/>
          </a:stretch>
        </p:blipFill>
        <p:spPr bwMode="auto">
          <a:xfrm>
            <a:off x="7020272" y="3004267"/>
            <a:ext cx="1714500" cy="1199597"/>
          </a:xfrm>
          <a:prstGeom prst="rect">
            <a:avLst/>
          </a:prstGeom>
          <a:noFill/>
        </p:spPr>
      </p:pic>
      <p:sp>
        <p:nvSpPr>
          <p:cNvPr id="23" name="TextovéPole 22"/>
          <p:cNvSpPr txBox="1"/>
          <p:nvPr/>
        </p:nvSpPr>
        <p:spPr>
          <a:xfrm>
            <a:off x="755576" y="3789040"/>
            <a:ext cx="2160240" cy="461665"/>
          </a:xfrm>
          <a:prstGeom prst="rect">
            <a:avLst/>
          </a:prstGeom>
          <a:solidFill>
            <a:srgbClr val="FFFF00"/>
          </a:solidFill>
          <a:ln>
            <a:solidFill>
              <a:srgbClr val="08F825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vzory ze slámy</a:t>
            </a:r>
            <a:r>
              <a:rPr lang="cs-CZ" sz="2400" b="1" dirty="0" smtClean="0"/>
              <a:t>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915816" y="3861048"/>
            <a:ext cx="1368152" cy="461665"/>
          </a:xfrm>
          <a:prstGeom prst="rect">
            <a:avLst/>
          </a:prstGeom>
          <a:solidFill>
            <a:srgbClr val="FFFF00"/>
          </a:solidFill>
          <a:ln>
            <a:solidFill>
              <a:srgbClr val="08F825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nalepené</a:t>
            </a:r>
            <a:r>
              <a:rPr lang="cs-CZ" sz="2400" b="1" dirty="0" smtClean="0"/>
              <a:t>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076056" y="3861048"/>
            <a:ext cx="1440160" cy="461665"/>
          </a:xfrm>
          <a:prstGeom prst="rect">
            <a:avLst/>
          </a:prstGeom>
          <a:solidFill>
            <a:srgbClr val="FFFF00"/>
          </a:solidFill>
          <a:ln>
            <a:solidFill>
              <a:srgbClr val="08F825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skořápka</a:t>
            </a:r>
            <a:r>
              <a:rPr lang="cs-CZ" sz="2400" b="1" dirty="0" smtClean="0"/>
              <a:t>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55576" y="4365104"/>
            <a:ext cx="2520280" cy="461665"/>
          </a:xfrm>
          <a:prstGeom prst="rect">
            <a:avLst/>
          </a:prstGeom>
          <a:solidFill>
            <a:srgbClr val="FFFF00"/>
          </a:solidFill>
          <a:ln>
            <a:solidFill>
              <a:srgbClr val="08F825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vzory vyryté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355976" y="4437112"/>
            <a:ext cx="1944216" cy="830997"/>
          </a:xfrm>
          <a:prstGeom prst="rect">
            <a:avLst/>
          </a:prstGeom>
          <a:solidFill>
            <a:srgbClr val="FFFF00"/>
          </a:solidFill>
          <a:ln>
            <a:solidFill>
              <a:srgbClr val="08F825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namalované/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obarvené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354360" y="1772816"/>
            <a:ext cx="8435280" cy="4525963"/>
          </a:xfrm>
          <a:solidFill>
            <a:srgbClr val="BEFB4F"/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noAutofit/>
          </a:bodyPr>
          <a:lstStyle/>
          <a:p>
            <a:pPr>
              <a:buNone/>
            </a:pPr>
            <a:r>
              <a:rPr lang="en-GB" sz="2400" dirty="0" smtClean="0"/>
              <a:t>Special food at Easter in CZ – </a:t>
            </a:r>
            <a:r>
              <a:rPr lang="en-GB" sz="2400" dirty="0" smtClean="0">
                <a:solidFill>
                  <a:srgbClr val="FF0000"/>
                </a:solidFill>
              </a:rPr>
              <a:t>Try to describe it on your own</a:t>
            </a:r>
          </a:p>
          <a:p>
            <a:pPr>
              <a:buNone/>
            </a:pPr>
            <a:r>
              <a:rPr lang="en-GB" sz="2400" dirty="0" err="1" smtClean="0"/>
              <a:t>Beránek</a:t>
            </a:r>
            <a:r>
              <a:rPr lang="en-GB" sz="2400" dirty="0" smtClean="0"/>
              <a:t>  - 	 a cake  in the shape of a lamb of yeasty dough 			(might be covered in chocolate) decorated</a:t>
            </a:r>
          </a:p>
          <a:p>
            <a:pPr>
              <a:buNone/>
            </a:pPr>
            <a:r>
              <a:rPr lang="en-GB" sz="2400" dirty="0" smtClean="0"/>
              <a:t>			with a ribbon</a:t>
            </a:r>
          </a:p>
          <a:p>
            <a:pPr>
              <a:buNone/>
            </a:pPr>
            <a:r>
              <a:rPr lang="en-GB" sz="2400" dirty="0" err="1" smtClean="0"/>
              <a:t>Nádivka</a:t>
            </a:r>
            <a:r>
              <a:rPr lang="en-GB" sz="2400" dirty="0" smtClean="0"/>
              <a:t> -	a pudding made of eggs, smoked meat and plenty 			of green leaves (especially young nettle leaves) and 			herbs with milk soaked white bread and baked.</a:t>
            </a:r>
          </a:p>
          <a:p>
            <a:pPr>
              <a:buNone/>
            </a:pPr>
            <a:r>
              <a:rPr lang="en-GB" sz="2400" dirty="0" smtClean="0"/>
              <a:t>Easter cake  –	 seems like a big bun, on the top there is a cross 			made by </a:t>
            </a:r>
            <a:r>
              <a:rPr lang="cs-CZ" sz="2400" dirty="0" smtClean="0"/>
              <a:t>k</a:t>
            </a:r>
            <a:r>
              <a:rPr lang="en-GB" sz="2400" dirty="0" err="1" smtClean="0"/>
              <a:t>nife</a:t>
            </a:r>
            <a:r>
              <a:rPr lang="en-GB" sz="2400" dirty="0" smtClean="0"/>
              <a:t>; it is full of raisins, brushed with 			beaten eggs and decorated by almond flakes and 			dusted with sugar.</a:t>
            </a:r>
            <a:endParaRPr lang="en-GB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267744" y="4653136"/>
            <a:ext cx="6480720" cy="147732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cs-CZ" dirty="0" smtClean="0">
              <a:solidFill>
                <a:srgbClr val="FFFF00"/>
              </a:solidFill>
            </a:endParaRPr>
          </a:p>
          <a:p>
            <a:endParaRPr lang="cs-CZ" dirty="0" smtClean="0">
              <a:solidFill>
                <a:srgbClr val="FFFF00"/>
              </a:solidFill>
            </a:endParaRPr>
          </a:p>
          <a:p>
            <a:endParaRPr lang="cs-CZ" dirty="0" smtClean="0">
              <a:solidFill>
                <a:srgbClr val="FFFF00"/>
              </a:solidFill>
            </a:endParaRPr>
          </a:p>
          <a:p>
            <a:endParaRPr lang="cs-CZ" dirty="0" smtClean="0">
              <a:solidFill>
                <a:srgbClr val="FFFF00"/>
              </a:solidFill>
            </a:endParaRPr>
          </a:p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267744" y="2228671"/>
            <a:ext cx="6480720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cs-CZ" dirty="0" smtClean="0">
              <a:solidFill>
                <a:srgbClr val="FFFF00"/>
              </a:solidFill>
            </a:endParaRPr>
          </a:p>
          <a:p>
            <a:endParaRPr lang="cs-CZ" dirty="0" smtClean="0">
              <a:solidFill>
                <a:srgbClr val="FFFF00"/>
              </a:solidFill>
            </a:endParaRPr>
          </a:p>
          <a:p>
            <a:endParaRPr lang="cs-CZ" dirty="0" smtClean="0">
              <a:solidFill>
                <a:srgbClr val="FFFF00"/>
              </a:solidFill>
            </a:endParaRPr>
          </a:p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267744" y="3429000"/>
            <a:ext cx="6480720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cs-CZ" dirty="0" smtClean="0">
              <a:solidFill>
                <a:srgbClr val="FFFF00"/>
              </a:solidFill>
            </a:endParaRPr>
          </a:p>
          <a:p>
            <a:endParaRPr lang="cs-CZ" dirty="0" smtClean="0">
              <a:solidFill>
                <a:srgbClr val="FFFF00"/>
              </a:solidFill>
            </a:endParaRPr>
          </a:p>
          <a:p>
            <a:endParaRPr lang="cs-CZ" dirty="0" smtClean="0">
              <a:solidFill>
                <a:srgbClr val="FFFF00"/>
              </a:solidFill>
            </a:endParaRPr>
          </a:p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  <a:solidFill>
            <a:srgbClr val="FFFF00"/>
          </a:solidFill>
        </p:spPr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Easter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" name="Picture 5" descr="C:\Users\admin\AppData\Local\Microsoft\Windows\Temporary Internet Files\Content.IE5\K33EA7V5\MC9004106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96336" y="260648"/>
            <a:ext cx="1152127" cy="1241967"/>
          </a:xfrm>
          <a:prstGeom prst="rect">
            <a:avLst/>
          </a:prstGeom>
          <a:noFill/>
        </p:spPr>
      </p:pic>
      <p:pic>
        <p:nvPicPr>
          <p:cNvPr id="6" name="Picture 9" descr="C:\Users\admin\AppData\Local\Microsoft\Windows\Temporary Internet Files\Content.IE5\QEYJO8A9\MC90001590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32656"/>
            <a:ext cx="1440160" cy="113051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3" grpId="0" animBg="1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354360" y="1772816"/>
            <a:ext cx="8435280" cy="4525963"/>
          </a:xfrm>
          <a:solidFill>
            <a:srgbClr val="BEFB4F"/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noAutofit/>
          </a:bodyPr>
          <a:lstStyle/>
          <a:p>
            <a:r>
              <a:rPr lang="en-GB" sz="2400" dirty="0" smtClean="0"/>
              <a:t>Boys / men go from house to house and      </a:t>
            </a:r>
            <a:r>
              <a:rPr lang="en-GB" sz="2400" b="1" dirty="0" smtClean="0"/>
              <a:t>whip  </a:t>
            </a:r>
            <a:r>
              <a:rPr lang="en-GB" sz="2400" dirty="0" smtClean="0"/>
              <a:t>   girls/women with their </a:t>
            </a:r>
            <a:r>
              <a:rPr lang="en-GB" sz="2400" b="1" dirty="0" smtClean="0"/>
              <a:t>plaited willow canes  </a:t>
            </a:r>
            <a:r>
              <a:rPr lang="en-GB" sz="2400" dirty="0" smtClean="0"/>
              <a:t>;	. They can whip them only till the noon.</a:t>
            </a:r>
          </a:p>
          <a:p>
            <a:r>
              <a:rPr lang="en-GB" sz="2400" dirty="0" smtClean="0"/>
              <a:t> as a treat men can get a small glass of alcohol (to toast  good health) and a ribbon to decorate their canes.</a:t>
            </a:r>
          </a:p>
          <a:p>
            <a:r>
              <a:rPr lang="en-GB" sz="2400" dirty="0" smtClean="0"/>
              <a:t>Small children (boys and girls) recite    </a:t>
            </a:r>
            <a:r>
              <a:rPr lang="en-GB" sz="2400" b="1" dirty="0" smtClean="0"/>
              <a:t>poems     </a:t>
            </a:r>
            <a:r>
              <a:rPr lang="en-GB" sz="2400" dirty="0" smtClean="0"/>
              <a:t>and as a treat they get a decorated hard-boiled egg, chocolate egg and  some sweets to add to their </a:t>
            </a:r>
            <a:r>
              <a:rPr lang="cs-CZ" sz="2400" dirty="0" err="1" smtClean="0"/>
              <a:t>E</a:t>
            </a:r>
            <a:r>
              <a:rPr lang="en-GB" sz="2400" dirty="0" smtClean="0"/>
              <a:t>aster baskets they carry with them.</a:t>
            </a:r>
          </a:p>
          <a:p>
            <a:pPr>
              <a:buNone/>
            </a:pPr>
            <a:endParaRPr lang="en-US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  <a:solidFill>
            <a:srgbClr val="FFFF00"/>
          </a:solidFill>
        </p:spPr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Easter</a:t>
            </a:r>
            <a:r>
              <a:rPr lang="cs-CZ" b="1" dirty="0" smtClean="0">
                <a:solidFill>
                  <a:srgbClr val="FF0000"/>
                </a:solidFill>
              </a:rPr>
              <a:t> - </a:t>
            </a:r>
            <a:r>
              <a:rPr lang="cs-CZ" b="1" dirty="0" err="1" smtClean="0">
                <a:solidFill>
                  <a:srgbClr val="FF0000"/>
                </a:solidFill>
              </a:rPr>
              <a:t>Monday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" name="Picture 5" descr="C:\Users\admin\AppData\Local\Microsoft\Windows\Temporary Internet Files\Content.IE5\K33EA7V5\MC9004106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96336" y="260648"/>
            <a:ext cx="1152127" cy="1241967"/>
          </a:xfrm>
          <a:prstGeom prst="rect">
            <a:avLst/>
          </a:prstGeom>
          <a:noFill/>
        </p:spPr>
      </p:pic>
      <p:pic>
        <p:nvPicPr>
          <p:cNvPr id="6" name="Picture 9" descr="C:\Users\admin\AppData\Local\Microsoft\Windows\Temporary Internet Files\Content.IE5\QEYJO8A9\MC90001590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32656"/>
            <a:ext cx="1440160" cy="1130519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5220072" y="3717032"/>
            <a:ext cx="1368152" cy="461665"/>
          </a:xfrm>
          <a:prstGeom prst="rect">
            <a:avLst/>
          </a:prstGeom>
          <a:solidFill>
            <a:srgbClr val="FFFF00"/>
          </a:solidFill>
          <a:ln>
            <a:solidFill>
              <a:srgbClr val="08F825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básničky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39552" y="2132856"/>
            <a:ext cx="4608512" cy="461665"/>
          </a:xfrm>
          <a:prstGeom prst="rect">
            <a:avLst/>
          </a:prstGeom>
          <a:solidFill>
            <a:srgbClr val="FFFF00"/>
          </a:solidFill>
          <a:ln>
            <a:solidFill>
              <a:srgbClr val="08F825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upletenými vrbovými pomlázkami</a:t>
            </a:r>
            <a:r>
              <a:rPr lang="cs-CZ" sz="2400" b="1" dirty="0" smtClean="0"/>
              <a:t>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724128" y="1772816"/>
            <a:ext cx="1368152" cy="461665"/>
          </a:xfrm>
          <a:prstGeom prst="rect">
            <a:avLst/>
          </a:prstGeom>
          <a:solidFill>
            <a:srgbClr val="FFFF00"/>
          </a:solidFill>
          <a:ln>
            <a:solidFill>
              <a:srgbClr val="08F825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vyšupají</a:t>
            </a:r>
            <a:r>
              <a:rPr lang="cs-CZ" sz="2400" b="1" dirty="0" smtClean="0"/>
              <a:t>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6" name="Picture 4" descr="C:\Users\admin\AppData\Local\Microsoft\Windows\Temporary Internet Files\Content.IE5\R25N6JJS\MP90038294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4954931"/>
            <a:ext cx="1795334" cy="1282381"/>
          </a:xfrm>
          <a:prstGeom prst="rect">
            <a:avLst/>
          </a:prstGeom>
          <a:noFill/>
        </p:spPr>
      </p:pic>
      <p:pic>
        <p:nvPicPr>
          <p:cNvPr id="17" name="Picture 3" descr="C:\Users\admin\AppData\Local\Microsoft\Windows\Temporary Internet Files\Content.IE5\BIBUSXGR\MP90042268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584" y="5013176"/>
            <a:ext cx="1728192" cy="1148978"/>
          </a:xfrm>
          <a:prstGeom prst="rect">
            <a:avLst/>
          </a:prstGeom>
          <a:noFill/>
        </p:spPr>
      </p:pic>
      <p:pic>
        <p:nvPicPr>
          <p:cNvPr id="28" name="Picture 3" descr="C:\Users\admin\AppData\Local\Microsoft\Windows\Temporary Internet Files\Content.IE5\R25N6JJS\MP90030902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72200" y="4941168"/>
            <a:ext cx="1912566" cy="12527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354360" y="1772816"/>
            <a:ext cx="8435280" cy="4525963"/>
          </a:xfrm>
          <a:solidFill>
            <a:srgbClr val="BEFB4F"/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noAutofit/>
          </a:bodyPr>
          <a:lstStyle/>
          <a:p>
            <a:r>
              <a:rPr lang="en-GB" sz="2400" dirty="0" smtClean="0"/>
              <a:t>Americans spend Easter Sunday with their families</a:t>
            </a:r>
          </a:p>
          <a:p>
            <a:r>
              <a:rPr lang="en-GB" sz="2400" dirty="0" smtClean="0"/>
              <a:t>Give children dyed eggs and sweets and </a:t>
            </a:r>
          </a:p>
          <a:p>
            <a:pPr>
              <a:buNone/>
            </a:pPr>
            <a:r>
              <a:rPr lang="en-GB" sz="2400" dirty="0" smtClean="0"/>
              <a:t>	play an egg hunt  - a play when children look for eggs which the adults  hid  somewhere in the house, yard or garden</a:t>
            </a:r>
          </a:p>
          <a:p>
            <a:endParaRPr lang="cs-CZ" sz="24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  <a:solidFill>
            <a:srgbClr val="FFFF00"/>
          </a:solidFill>
        </p:spPr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Easter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" name="Picture 5" descr="C:\Users\admin\AppData\Local\Microsoft\Windows\Temporary Internet Files\Content.IE5\K33EA7V5\MC9004106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96336" y="260648"/>
            <a:ext cx="1152127" cy="1241967"/>
          </a:xfrm>
          <a:prstGeom prst="rect">
            <a:avLst/>
          </a:prstGeom>
          <a:noFill/>
        </p:spPr>
      </p:pic>
      <p:pic>
        <p:nvPicPr>
          <p:cNvPr id="11" name="Picture 11" descr="C:\Users\admin\AppData\Local\Microsoft\Windows\Temporary Internet Files\Content.IE5\JBCJIE2H\MP90040099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6200000">
            <a:off x="611736" y="188465"/>
            <a:ext cx="1152128" cy="1440511"/>
          </a:xfrm>
          <a:prstGeom prst="rect">
            <a:avLst/>
          </a:prstGeom>
          <a:noFill/>
        </p:spPr>
      </p:pic>
      <p:pic>
        <p:nvPicPr>
          <p:cNvPr id="28676" name="Picture 4" descr="File:HidingEasterEgg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39752" y="3453483"/>
            <a:ext cx="3960440" cy="2633693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051720" y="34290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354360" y="1628800"/>
            <a:ext cx="8435280" cy="4525963"/>
          </a:xfrm>
          <a:solidFill>
            <a:srgbClr val="BEFB4F"/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noAutofit/>
          </a:bodyPr>
          <a:lstStyle/>
          <a:p>
            <a:r>
              <a:rPr lang="en-US" sz="2400" dirty="0" smtClean="0"/>
              <a:t>The </a:t>
            </a:r>
            <a:r>
              <a:rPr lang="en-US" sz="2400" b="1" dirty="0" smtClean="0"/>
              <a:t>Easter </a:t>
            </a:r>
            <a:r>
              <a:rPr lang="en-GB" sz="2400" b="1" dirty="0" smtClean="0"/>
              <a:t>Bunny   </a:t>
            </a:r>
            <a:r>
              <a:rPr lang="en-GB" sz="2400" dirty="0" smtClean="0"/>
              <a:t>is a popular legendary </a:t>
            </a:r>
          </a:p>
          <a:p>
            <a:pPr>
              <a:buNone/>
            </a:pPr>
            <a:r>
              <a:rPr lang="en-GB" sz="2400" b="1" dirty="0" smtClean="0"/>
              <a:t>	Easter gift-giving character</a:t>
            </a:r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en-GB" sz="2400" dirty="0" smtClean="0"/>
              <a:t>Many Americans follow the tradition of colouring 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en-GB" sz="2400" dirty="0" smtClean="0"/>
              <a:t>hard-boiled eggs and giving baskets of candy</a:t>
            </a:r>
          </a:p>
          <a:p>
            <a:r>
              <a:rPr lang="en-GB" sz="2400" dirty="0" smtClean="0"/>
              <a:t>On </a:t>
            </a:r>
            <a:r>
              <a:rPr lang="en-GB" sz="2400" b="1" dirty="0" smtClean="0"/>
              <a:t>Easter Monday</a:t>
            </a:r>
            <a:r>
              <a:rPr lang="en-GB" sz="2400" dirty="0" smtClean="0"/>
              <a:t>,</a:t>
            </a:r>
            <a:r>
              <a:rPr lang="en-GB" sz="2400" b="1" dirty="0" smtClean="0">
                <a:solidFill>
                  <a:srgbClr val="FF0000"/>
                </a:solidFill>
              </a:rPr>
              <a:t> </a:t>
            </a:r>
            <a:r>
              <a:rPr lang="en-GB" sz="2400" dirty="0" smtClean="0"/>
              <a:t>the </a:t>
            </a:r>
            <a:r>
              <a:rPr lang="en-GB" sz="2400" b="1" dirty="0" smtClean="0"/>
              <a:t>President of the United States </a:t>
            </a:r>
            <a:r>
              <a:rPr lang="en-GB" sz="2400" dirty="0" smtClean="0"/>
              <a:t>holds an annual </a:t>
            </a:r>
            <a:r>
              <a:rPr lang="en-GB" sz="2400" b="1" dirty="0" smtClean="0"/>
              <a:t>Easter egg roll </a:t>
            </a:r>
            <a:r>
              <a:rPr lang="en-GB" sz="2400" dirty="0" smtClean="0"/>
              <a:t>on the </a:t>
            </a:r>
            <a:r>
              <a:rPr lang="en-GB" sz="2400" b="1" dirty="0" smtClean="0"/>
              <a:t>White House </a:t>
            </a:r>
            <a:r>
              <a:rPr lang="en-GB" sz="2400" dirty="0" smtClean="0"/>
              <a:t>lawn for young children.</a:t>
            </a:r>
          </a:p>
          <a:p>
            <a:r>
              <a:rPr lang="en-GB" sz="2400" dirty="0" smtClean="0">
                <a:hlinkClick r:id="rId2"/>
              </a:rPr>
              <a:t>http://www.whitehouse.gov/eastereggroll</a:t>
            </a:r>
            <a:endParaRPr lang="en-GB" sz="2400" dirty="0" smtClean="0"/>
          </a:p>
          <a:p>
            <a:r>
              <a:rPr lang="en-GB" sz="2400" dirty="0" smtClean="0"/>
              <a:t> New York City holds an annual Easter parade on Easter Sunday.</a:t>
            </a:r>
          </a:p>
          <a:p>
            <a:r>
              <a:rPr lang="en-GB" sz="2400" dirty="0" smtClean="0">
                <a:hlinkClick r:id="rId3"/>
              </a:rPr>
              <a:t>http://www.nytimes.com/video/fashion/100000000796941/on-the-street-</a:t>
            </a:r>
            <a:r>
              <a:rPr lang="cs-CZ" sz="2400" dirty="0" smtClean="0">
                <a:hlinkClick r:id="rId3"/>
              </a:rPr>
              <a:t>-</a:t>
            </a:r>
            <a:r>
              <a:rPr lang="cs-CZ" sz="2400" dirty="0" err="1" smtClean="0">
                <a:hlinkClick r:id="rId3"/>
              </a:rPr>
              <a:t>the</a:t>
            </a:r>
            <a:r>
              <a:rPr lang="cs-CZ" sz="2400" dirty="0" smtClean="0">
                <a:hlinkClick r:id="rId3"/>
              </a:rPr>
              <a:t>-</a:t>
            </a:r>
            <a:r>
              <a:rPr lang="cs-CZ" sz="2400" dirty="0" err="1" smtClean="0">
                <a:hlinkClick r:id="rId3"/>
              </a:rPr>
              <a:t>easter</a:t>
            </a:r>
            <a:r>
              <a:rPr lang="cs-CZ" sz="2400" dirty="0" smtClean="0">
                <a:hlinkClick r:id="rId3"/>
              </a:rPr>
              <a:t>-</a:t>
            </a:r>
            <a:r>
              <a:rPr lang="cs-CZ" sz="2400" dirty="0" err="1" smtClean="0">
                <a:hlinkClick r:id="rId3"/>
              </a:rPr>
              <a:t>parade</a:t>
            </a:r>
            <a:r>
              <a:rPr lang="cs-CZ" sz="2400" dirty="0" smtClean="0">
                <a:hlinkClick r:id="rId3"/>
              </a:rPr>
              <a:t>-2011.html</a:t>
            </a:r>
            <a:endParaRPr lang="cs-CZ" sz="24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  <a:solidFill>
            <a:srgbClr val="FFFF00"/>
          </a:solidFill>
        </p:spPr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Easter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" name="Picture 5" descr="C:\Users\admin\AppData\Local\Microsoft\Windows\Temporary Internet Files\Content.IE5\K33EA7V5\MC90041063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96336" y="260648"/>
            <a:ext cx="1152127" cy="1241967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683568" y="1700808"/>
            <a:ext cx="2376264" cy="461665"/>
          </a:xfrm>
          <a:prstGeom prst="rect">
            <a:avLst/>
          </a:prstGeom>
          <a:solidFill>
            <a:srgbClr val="FFFF00"/>
          </a:solidFill>
          <a:ln>
            <a:solidFill>
              <a:srgbClr val="08F825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Velikonoční zajíc</a:t>
            </a:r>
            <a:r>
              <a:rPr lang="cs-CZ" sz="2400" b="1" dirty="0" smtClean="0"/>
              <a:t>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83568" y="2060848"/>
            <a:ext cx="5256584" cy="461665"/>
          </a:xfrm>
          <a:prstGeom prst="rect">
            <a:avLst/>
          </a:prstGeom>
          <a:solidFill>
            <a:srgbClr val="FFFF00"/>
          </a:solidFill>
          <a:ln>
            <a:solidFill>
              <a:srgbClr val="08F825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postava, která dává na Velikonoce dárky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1" name="Picture 11" descr="C:\Users\admin\AppData\Local\Microsoft\Windows\Temporary Internet Files\Content.IE5\JBCJIE2H\MP90040099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6200000">
            <a:off x="611736" y="188465"/>
            <a:ext cx="1152128" cy="1440511"/>
          </a:xfrm>
          <a:prstGeom prst="rect">
            <a:avLst/>
          </a:prstGeom>
          <a:noFill/>
        </p:spPr>
      </p:pic>
      <p:pic>
        <p:nvPicPr>
          <p:cNvPr id="9" name="Picture 11" descr="C:\Users\admin\AppData\Local\Microsoft\Windows\Temporary Internet Files\Content.IE5\0IUHG890\MM910001123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452320" y="1700808"/>
            <a:ext cx="110781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354360" y="1628800"/>
            <a:ext cx="8435280" cy="4896544"/>
          </a:xfrm>
          <a:solidFill>
            <a:srgbClr val="BEFB4F"/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noAutofit/>
          </a:bodyPr>
          <a:lstStyle/>
          <a:p>
            <a:pPr>
              <a:buNone/>
            </a:pPr>
            <a:r>
              <a:rPr lang="en-GB" sz="2400" dirty="0" smtClean="0"/>
              <a:t>After watching the video, name as many  sports which were</a:t>
            </a:r>
          </a:p>
          <a:p>
            <a:pPr>
              <a:buNone/>
            </a:pPr>
            <a:r>
              <a:rPr lang="en-GB" sz="2400" dirty="0" smtClean="0"/>
              <a:t>played  around  The White House as you can and give some </a:t>
            </a:r>
          </a:p>
          <a:p>
            <a:pPr>
              <a:buNone/>
            </a:pPr>
            <a:r>
              <a:rPr lang="en-GB" sz="2400" dirty="0" smtClean="0"/>
              <a:t>examples of other activities you could see:</a:t>
            </a:r>
          </a:p>
          <a:p>
            <a:pPr>
              <a:buNone/>
            </a:pPr>
            <a:r>
              <a:rPr lang="cs-CZ" sz="2400" dirty="0" smtClean="0"/>
              <a:t>………………………………………………………………………………………………</a:t>
            </a:r>
          </a:p>
          <a:p>
            <a:pPr>
              <a:buNone/>
            </a:pPr>
            <a:r>
              <a:rPr lang="cs-CZ" sz="2400" dirty="0" smtClean="0"/>
              <a:t>………………………………………………………………………………………………</a:t>
            </a:r>
          </a:p>
          <a:p>
            <a:pPr>
              <a:buNone/>
            </a:pPr>
            <a:r>
              <a:rPr lang="cs-CZ" sz="2400" dirty="0" smtClean="0"/>
              <a:t>………………………………………………………………………………………………</a:t>
            </a:r>
          </a:p>
          <a:p>
            <a:pPr>
              <a:buNone/>
            </a:pPr>
            <a:r>
              <a:rPr lang="cs-CZ" sz="2400" dirty="0" smtClean="0"/>
              <a:t>………………………………………………………………………………………………</a:t>
            </a:r>
          </a:p>
          <a:p>
            <a:pPr>
              <a:buNone/>
            </a:pPr>
            <a:r>
              <a:rPr lang="cs-CZ" sz="2400" dirty="0" smtClean="0"/>
              <a:t>………………………………………………………………………………………………</a:t>
            </a:r>
          </a:p>
          <a:p>
            <a:pPr>
              <a:buNone/>
            </a:pPr>
            <a:r>
              <a:rPr lang="cs-CZ" sz="2400" dirty="0" smtClean="0"/>
              <a:t>………………………………………………………………………………………………</a:t>
            </a:r>
          </a:p>
          <a:p>
            <a:pPr>
              <a:buNone/>
            </a:pPr>
            <a:r>
              <a:rPr lang="cs-CZ" sz="2400" dirty="0" smtClean="0"/>
              <a:t>……………………………………………………………………………………………….</a:t>
            </a:r>
          </a:p>
          <a:p>
            <a:pPr>
              <a:buNone/>
            </a:pPr>
            <a:endParaRPr lang="cs-CZ" sz="24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  <a:solidFill>
            <a:srgbClr val="FFFF00"/>
          </a:solidFill>
        </p:spPr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Easter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" name="Picture 5" descr="C:\Users\admin\AppData\Local\Microsoft\Windows\Temporary Internet Files\Content.IE5\K33EA7V5\MC9004106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96336" y="260648"/>
            <a:ext cx="1152127" cy="1241967"/>
          </a:xfrm>
          <a:prstGeom prst="rect">
            <a:avLst/>
          </a:prstGeom>
          <a:noFill/>
        </p:spPr>
      </p:pic>
      <p:pic>
        <p:nvPicPr>
          <p:cNvPr id="11" name="Picture 11" descr="C:\Users\admin\AppData\Local\Microsoft\Windows\Temporary Internet Files\Content.IE5\JBCJIE2H\MP90040099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6200000">
            <a:off x="611736" y="188465"/>
            <a:ext cx="1152128" cy="14405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354360" y="1628800"/>
            <a:ext cx="8435280" cy="4896544"/>
          </a:xfrm>
          <a:solidFill>
            <a:srgbClr val="BEFB4F"/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noAutofit/>
          </a:bodyPr>
          <a:lstStyle/>
          <a:p>
            <a:pPr>
              <a:buNone/>
            </a:pPr>
            <a:r>
              <a:rPr lang="en-US" sz="2400" b="1" dirty="0" smtClean="0"/>
              <a:t>Barack Obama </a:t>
            </a:r>
            <a:r>
              <a:rPr lang="en-US" sz="2400" dirty="0" smtClean="0"/>
              <a:t>at this 2009</a:t>
            </a:r>
            <a:r>
              <a:rPr lang="en-US" sz="2400" b="1" dirty="0" smtClean="0"/>
              <a:t> White House Easter Egg Roll</a:t>
            </a:r>
            <a:endParaRPr lang="cs-CZ" sz="24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  <a:solidFill>
            <a:srgbClr val="FFFF00"/>
          </a:solidFill>
        </p:spPr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Easter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" name="Picture 5" descr="C:\Users\admin\AppData\Local\Microsoft\Windows\Temporary Internet Files\Content.IE5\K33EA7V5\MC9004106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96336" y="260648"/>
            <a:ext cx="1152127" cy="1241967"/>
          </a:xfrm>
          <a:prstGeom prst="rect">
            <a:avLst/>
          </a:prstGeom>
          <a:noFill/>
        </p:spPr>
      </p:pic>
      <p:pic>
        <p:nvPicPr>
          <p:cNvPr id="11" name="Picture 11" descr="C:\Users\admin\AppData\Local\Microsoft\Windows\Temporary Internet Files\Content.IE5\JBCJIE2H\MP90040099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6200000">
            <a:off x="611736" y="188465"/>
            <a:ext cx="1152128" cy="1440511"/>
          </a:xfrm>
          <a:prstGeom prst="rect">
            <a:avLst/>
          </a:prstGeom>
          <a:noFill/>
        </p:spPr>
      </p:pic>
      <p:pic>
        <p:nvPicPr>
          <p:cNvPr id="55298" name="Picture 2" descr="File:Barack Obama at this 2009 White House Easter Egg Roll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35696" y="2132856"/>
            <a:ext cx="6042248" cy="4025649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1403648" y="22048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354360" y="1772816"/>
            <a:ext cx="8435280" cy="4525963"/>
          </a:xfrm>
          <a:solidFill>
            <a:srgbClr val="BEFB4F"/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noAutofit/>
          </a:bodyPr>
          <a:lstStyle/>
          <a:p>
            <a:r>
              <a:rPr lang="en-GB" sz="2400" dirty="0" smtClean="0"/>
              <a:t>It is celebrated on </a:t>
            </a:r>
            <a:r>
              <a:rPr lang="en-GB" sz="2400" b="1" dirty="0" smtClean="0">
                <a:solidFill>
                  <a:srgbClr val="FF0000"/>
                </a:solidFill>
              </a:rPr>
              <a:t>Easter Sunday</a:t>
            </a:r>
            <a:r>
              <a:rPr lang="en-GB" sz="2400" dirty="0" smtClean="0"/>
              <a:t> called </a:t>
            </a:r>
            <a:r>
              <a:rPr lang="en-GB" sz="2400" b="1" dirty="0" smtClean="0">
                <a:solidFill>
                  <a:srgbClr val="FF0000"/>
                </a:solidFill>
              </a:rPr>
              <a:t>Easter Day </a:t>
            </a:r>
            <a:r>
              <a:rPr lang="en-GB" sz="2400" dirty="0" smtClean="0"/>
              <a:t>in the </a:t>
            </a:r>
            <a:r>
              <a:rPr lang="en-GB" sz="2400" b="1" dirty="0" smtClean="0">
                <a:solidFill>
                  <a:srgbClr val="FF0000"/>
                </a:solidFill>
              </a:rPr>
              <a:t>UK</a:t>
            </a:r>
          </a:p>
          <a:p>
            <a:r>
              <a:rPr lang="en-GB" sz="2400" dirty="0" smtClean="0"/>
              <a:t>Easter eggs are:</a:t>
            </a:r>
          </a:p>
          <a:p>
            <a:pPr lvl="1"/>
            <a:r>
              <a:rPr lang="en-GB" sz="2400" dirty="0" smtClean="0"/>
              <a:t> dyed and decorated eggs</a:t>
            </a:r>
          </a:p>
          <a:p>
            <a:pPr lvl="1"/>
            <a:r>
              <a:rPr lang="en-GB" sz="2400" dirty="0" smtClean="0"/>
              <a:t>made of confectionery</a:t>
            </a:r>
          </a:p>
          <a:p>
            <a:r>
              <a:rPr lang="en-GB" sz="2400" dirty="0" smtClean="0"/>
              <a:t>Traditional  </a:t>
            </a:r>
            <a:r>
              <a:rPr lang="en-GB" sz="2400" b="1" dirty="0" smtClean="0">
                <a:solidFill>
                  <a:srgbClr val="FF0000"/>
                </a:solidFill>
              </a:rPr>
              <a:t>Easter Egg Hunt </a:t>
            </a:r>
            <a:r>
              <a:rPr lang="en-GB" sz="2400" dirty="0" smtClean="0"/>
              <a:t>is fun for children, they look for chocolate eggs hidden around</a:t>
            </a:r>
          </a:p>
          <a:p>
            <a:r>
              <a:rPr lang="en-GB" sz="2400" dirty="0" smtClean="0"/>
              <a:t>the traditional meat for the main meal on Easter Day is </a:t>
            </a:r>
            <a:r>
              <a:rPr lang="en-GB" sz="2400" b="1" dirty="0" smtClean="0"/>
              <a:t>roast lamb</a:t>
            </a:r>
            <a:r>
              <a:rPr lang="en-GB" sz="2400" dirty="0" smtClean="0"/>
              <a:t>, served with mint sauce and vegetables. </a:t>
            </a:r>
          </a:p>
          <a:p>
            <a:r>
              <a:rPr lang="en-GB" sz="2400" dirty="0" smtClean="0"/>
              <a:t>To learn more about traditions  and special food at Easter (</a:t>
            </a:r>
            <a:r>
              <a:rPr lang="cs-CZ" sz="2400" dirty="0" err="1" smtClean="0"/>
              <a:t>e.g</a:t>
            </a:r>
            <a:r>
              <a:rPr lang="cs-CZ" sz="2400" dirty="0" smtClean="0"/>
              <a:t>. </a:t>
            </a:r>
            <a:r>
              <a:rPr lang="en-GB" sz="2400" b="1" dirty="0" err="1" smtClean="0"/>
              <a:t>Simnel</a:t>
            </a:r>
            <a:r>
              <a:rPr lang="en-GB" sz="2400" b="1" dirty="0" smtClean="0"/>
              <a:t> cake</a:t>
            </a:r>
            <a:r>
              <a:rPr lang="en-GB" sz="2400" dirty="0" smtClean="0"/>
              <a:t> ) go to: </a:t>
            </a:r>
            <a:r>
              <a:rPr lang="en-GB" sz="2400" dirty="0" smtClean="0">
                <a:hlinkClick r:id="rId2"/>
              </a:rPr>
              <a:t>http://projectbritain.com/easter/easterday.htm</a:t>
            </a:r>
            <a:endParaRPr lang="en-GB" sz="2400" dirty="0" smtClean="0"/>
          </a:p>
          <a:p>
            <a:endParaRPr lang="cs-CZ" sz="2400" dirty="0" smtClean="0"/>
          </a:p>
          <a:p>
            <a:pPr lvl="1">
              <a:buNone/>
            </a:pPr>
            <a:endParaRPr lang="cs-CZ" sz="2000" dirty="0" smtClean="0"/>
          </a:p>
          <a:p>
            <a:pPr lvl="1"/>
            <a:endParaRPr lang="cs-CZ" sz="2000" dirty="0" smtClean="0"/>
          </a:p>
          <a:p>
            <a:endParaRPr lang="cs-CZ" sz="2400" dirty="0" smtClean="0"/>
          </a:p>
          <a:p>
            <a:pPr lvl="1"/>
            <a:endParaRPr lang="cs-CZ" sz="1600" dirty="0" smtClean="0"/>
          </a:p>
          <a:p>
            <a:pPr lvl="1">
              <a:buNone/>
            </a:pPr>
            <a:endParaRPr lang="cs-CZ" sz="1600" dirty="0" smtClean="0"/>
          </a:p>
          <a:p>
            <a:pPr lvl="1">
              <a:buNone/>
            </a:pPr>
            <a:endParaRPr lang="cs-CZ" sz="16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  <a:solidFill>
            <a:srgbClr val="FFFF00"/>
          </a:solidFill>
        </p:spPr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Easter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9" name="Picture 12" descr="C:\Users\admin\AppData\Local\Microsoft\Windows\Temporary Internet Files\Content.IE5\C5W0027H\MP90040079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32656"/>
            <a:ext cx="1368152" cy="1094522"/>
          </a:xfrm>
          <a:prstGeom prst="rect">
            <a:avLst/>
          </a:prstGeom>
          <a:noFill/>
        </p:spPr>
      </p:pic>
      <p:pic>
        <p:nvPicPr>
          <p:cNvPr id="11" name="Picture 1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92280" y="188640"/>
            <a:ext cx="1462789" cy="13407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354360" y="1772816"/>
            <a:ext cx="8435280" cy="4525963"/>
          </a:xfrm>
          <a:solidFill>
            <a:srgbClr val="BEFB4F"/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noAutofit/>
          </a:bodyPr>
          <a:lstStyle/>
          <a:p>
            <a:r>
              <a:rPr lang="en-GB" sz="2400" b="1" dirty="0" smtClean="0"/>
              <a:t>Easter Monday</a:t>
            </a:r>
            <a:r>
              <a:rPr lang="en-GB" sz="2400" dirty="0" smtClean="0"/>
              <a:t> is </a:t>
            </a:r>
            <a:r>
              <a:rPr lang="cs-CZ" sz="2400" dirty="0" smtClean="0"/>
              <a:t>a </a:t>
            </a:r>
            <a:r>
              <a:rPr lang="en-GB" sz="2400" b="1" dirty="0" smtClean="0"/>
              <a:t>Public Holiday</a:t>
            </a:r>
            <a:r>
              <a:rPr lang="cs-CZ" sz="2400" dirty="0" smtClean="0"/>
              <a:t> </a:t>
            </a:r>
            <a:r>
              <a:rPr lang="en-GB" sz="2400" dirty="0" smtClean="0"/>
              <a:t>in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en-GB" sz="2400" b="1" dirty="0" smtClean="0"/>
              <a:t>UK </a:t>
            </a:r>
            <a:endParaRPr lang="en-GB" sz="2400" dirty="0" smtClean="0"/>
          </a:p>
          <a:p>
            <a:r>
              <a:rPr lang="en-GB" sz="2400" b="1" dirty="0" smtClean="0"/>
              <a:t>Egg rolling </a:t>
            </a:r>
            <a:r>
              <a:rPr lang="en-GB" sz="2400" dirty="0" smtClean="0"/>
              <a:t>is an Easter Monday </a:t>
            </a:r>
            <a:r>
              <a:rPr lang="en-GB" sz="2400" b="1" dirty="0" smtClean="0"/>
              <a:t>sport</a:t>
            </a:r>
            <a:r>
              <a:rPr lang="en-GB" sz="2400" dirty="0" smtClean="0"/>
              <a:t>   (very popular in England and the rest of the UK) Hard-boiled eggs are </a:t>
            </a:r>
            <a:r>
              <a:rPr lang="en-GB" sz="2400" b="1" dirty="0" smtClean="0"/>
              <a:t>rolled down a hill</a:t>
            </a:r>
            <a:r>
              <a:rPr lang="en-GB" sz="2400" dirty="0" smtClean="0"/>
              <a:t>. The winner's egg may be the one that rolls the farthest, or survives the most rolls, or …..</a:t>
            </a:r>
          </a:p>
          <a:p>
            <a:r>
              <a:rPr lang="en-GB" sz="2400" dirty="0" smtClean="0"/>
              <a:t>As we can see the traditions  in the UK and USA are very similar</a:t>
            </a:r>
          </a:p>
          <a:p>
            <a:endParaRPr lang="en-GB" sz="2400" dirty="0" smtClean="0"/>
          </a:p>
          <a:p>
            <a:endParaRPr lang="en-GB" sz="1200" dirty="0" smtClean="0"/>
          </a:p>
          <a:p>
            <a:r>
              <a:rPr lang="en-GB" sz="2400" dirty="0" smtClean="0">
                <a:solidFill>
                  <a:srgbClr val="FF0000"/>
                </a:solidFill>
              </a:rPr>
              <a:t>Suggestion: </a:t>
            </a:r>
            <a:r>
              <a:rPr lang="en-GB" sz="2400" dirty="0" smtClean="0"/>
              <a:t>make the groups of three people and play the role of Czech, American and British citizen – </a:t>
            </a:r>
            <a:r>
              <a:rPr lang="en-GB" sz="2400" dirty="0" smtClean="0">
                <a:solidFill>
                  <a:srgbClr val="FF0000"/>
                </a:solidFill>
              </a:rPr>
              <a:t>make a conversation comparing your customs</a:t>
            </a:r>
            <a:endParaRPr lang="en-GB" sz="2000" dirty="0" smtClean="0">
              <a:solidFill>
                <a:srgbClr val="FF0000"/>
              </a:solidFill>
            </a:endParaRPr>
          </a:p>
          <a:p>
            <a:pPr lvl="1">
              <a:buNone/>
            </a:pPr>
            <a:endParaRPr lang="cs-CZ" sz="2400" dirty="0" smtClean="0"/>
          </a:p>
          <a:p>
            <a:pPr lvl="1">
              <a:buNone/>
            </a:pPr>
            <a:endParaRPr lang="cs-CZ" sz="2400" dirty="0" smtClean="0"/>
          </a:p>
          <a:p>
            <a:pPr lvl="1">
              <a:buNone/>
            </a:pPr>
            <a:endParaRPr lang="cs-CZ" sz="2400" dirty="0" smtClean="0"/>
          </a:p>
          <a:p>
            <a:pPr lvl="1">
              <a:buNone/>
            </a:pPr>
            <a:endParaRPr lang="cs-CZ" sz="2400" dirty="0" smtClean="0"/>
          </a:p>
          <a:p>
            <a:pPr lvl="1">
              <a:buNone/>
            </a:pPr>
            <a:endParaRPr lang="cs-CZ" sz="1600" dirty="0" smtClean="0"/>
          </a:p>
          <a:p>
            <a:pPr lvl="1">
              <a:buNone/>
            </a:pPr>
            <a:endParaRPr lang="cs-CZ" sz="1600" dirty="0" smtClean="0"/>
          </a:p>
          <a:p>
            <a:pPr lvl="1">
              <a:buNone/>
            </a:pPr>
            <a:endParaRPr lang="cs-CZ" sz="16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  <a:solidFill>
            <a:srgbClr val="FFFF00"/>
          </a:solidFill>
        </p:spPr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Easter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9" name="Picture 12" descr="C:\Users\admin\AppData\Local\Microsoft\Windows\Temporary Internet Files\Content.IE5\C5W0027H\MP9004007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32656"/>
            <a:ext cx="1368152" cy="1094522"/>
          </a:xfrm>
          <a:prstGeom prst="rect">
            <a:avLst/>
          </a:prstGeom>
          <a:noFill/>
        </p:spPr>
      </p:pic>
      <p:pic>
        <p:nvPicPr>
          <p:cNvPr id="11" name="Picture 1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188640"/>
            <a:ext cx="1462789" cy="134076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47564" y="4221088"/>
            <a:ext cx="7848872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T</a:t>
            </a:r>
            <a:r>
              <a:rPr lang="cs-CZ" sz="3600" b="1" dirty="0" smtClean="0">
                <a:solidFill>
                  <a:srgbClr val="FF0000"/>
                </a:solidFill>
              </a:rPr>
              <a:t>END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476672"/>
            <a:ext cx="8136904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dirty="0" smtClean="0"/>
              <a:t>Zdroje</a:t>
            </a:r>
          </a:p>
          <a:p>
            <a:pPr>
              <a:buNone/>
            </a:pPr>
            <a:r>
              <a:rPr lang="cs-CZ" b="1" dirty="0" smtClean="0"/>
              <a:t>Obrázky:</a:t>
            </a:r>
          </a:p>
          <a:p>
            <a:pPr>
              <a:buNone/>
            </a:pPr>
            <a:r>
              <a:rPr lang="cs-CZ" dirty="0" smtClean="0"/>
              <a:t>1.</a:t>
            </a:r>
            <a:r>
              <a:rPr lang="pt-BR" dirty="0" smtClean="0"/>
              <a:t>SURGUN100. </a:t>
            </a:r>
            <a:r>
              <a:rPr lang="pt-BR" i="1" dirty="0" smtClean="0"/>
              <a:t>http://en.wikipedia.org/wiki/Easter</a:t>
            </a:r>
            <a:r>
              <a:rPr lang="pt-BR" dirty="0" smtClean="0"/>
              <a:t> [online]. [cit. 14.11.2013]. Dostupný na WWW: http://upload.wikimedia.org/wikipedia/commons/thumb/b/b2/Resurrection_%2824%29.jpg/250px-Resurrection_%2824%29.jpg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2.</a:t>
            </a:r>
            <a:r>
              <a:rPr lang="en-US" dirty="0" smtClean="0"/>
              <a:t>Source/Photographer</a:t>
            </a:r>
            <a:r>
              <a:rPr lang="cs-CZ" dirty="0" smtClean="0"/>
              <a:t>: </a:t>
            </a:r>
            <a:r>
              <a:rPr lang="en-US" dirty="0" smtClean="0"/>
              <a:t>High resolution scan by http://www.haltadefinizione.com/ in collaboration with the Italian ministry of culture.</a:t>
            </a:r>
            <a:r>
              <a:rPr lang="cs-CZ" dirty="0" smtClean="0"/>
              <a:t> {{PD-</a:t>
            </a:r>
            <a:r>
              <a:rPr lang="cs-CZ" dirty="0" err="1" smtClean="0"/>
              <a:t>old</a:t>
            </a:r>
            <a:r>
              <a:rPr lang="cs-CZ" dirty="0" smtClean="0"/>
              <a:t>-100}}</a:t>
            </a:r>
            <a:r>
              <a:rPr lang="en-US" dirty="0" smtClean="0"/>
              <a:t> </a:t>
            </a:r>
            <a:r>
              <a:rPr lang="cs-CZ" i="1" dirty="0" smtClean="0"/>
              <a:t>http://en.wikipedia.org/wiki/Last_Supper</a:t>
            </a:r>
            <a:r>
              <a:rPr lang="cs-CZ" dirty="0" smtClean="0"/>
              <a:t> [online]. [cit. 20.11.2013]. Dostupný na WWW: </a:t>
            </a:r>
            <a:r>
              <a:rPr lang="cs-CZ" dirty="0" smtClean="0">
                <a:hlinkClick r:id="rId2"/>
              </a:rPr>
              <a:t>http://upload.wikimedia.org/wikipedia/commons/thumb/4/4b/%C3%9Altima_Cena_-_Da_Vinci_5.jpg/800px-%C3%9Altima_Cena_-_Da_Vinci_5.jpg</a:t>
            </a:r>
            <a:endParaRPr lang="cs-CZ" dirty="0" smtClean="0"/>
          </a:p>
          <a:p>
            <a:r>
              <a:rPr lang="cs-CZ" dirty="0" smtClean="0"/>
              <a:t>3.</a:t>
            </a:r>
            <a:endParaRPr lang="en-US" dirty="0" smtClean="0"/>
          </a:p>
          <a:p>
            <a:r>
              <a:rPr lang="en-US" dirty="0" smtClean="0"/>
              <a:t>U.S. NAVY PHOTO BY MASS COMMUNICATION SPECIALIST 3RD CLASS BRIAN MAY. </a:t>
            </a:r>
            <a:r>
              <a:rPr lang="en-US" i="1" dirty="0" smtClean="0"/>
              <a:t>http://en.wikipedia.org/wiki/Ash_Wednesday</a:t>
            </a:r>
            <a:r>
              <a:rPr lang="en-US" dirty="0" smtClean="0"/>
              <a:t> [online]. [cit. 20.11.2013].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endParaRPr lang="cs-CZ" dirty="0" smtClean="0"/>
          </a:p>
          <a:p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</a:t>
            </a:r>
            <a:r>
              <a:rPr lang="en-US" dirty="0" smtClean="0"/>
              <a:t>WWW: http://upload.wikimedia.org/wikipedia/commons/thumb/c/cf/US_Navy_080206-N-7869M-057_Electronics_Technician_3rd_Class_Leila_Tardieu_receives_the_sacramental_ashes_during_an_Ash_Wednesday_celebration.jpg/800px-US_Navy_080206-N-7869M-057_Electronics_Technician_3rd_Class_Leila_Tardieu_receives_the_sacramental_ashes_during_an_Ash_Wednesday_celebration.jpg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476672"/>
            <a:ext cx="7632848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4JUSTABALDGUY. </a:t>
            </a:r>
            <a:r>
              <a:rPr lang="cs-CZ" i="1" dirty="0" smtClean="0"/>
              <a:t>http://en.wikipedia.org/wiki/File:HidingEasterEggs.jpg</a:t>
            </a:r>
            <a:r>
              <a:rPr lang="cs-CZ" dirty="0" smtClean="0"/>
              <a:t> [online]. [cit. 24.11.2013]. Dostupný </a:t>
            </a:r>
            <a:r>
              <a:rPr lang="cs-CZ" dirty="0" err="1" smtClean="0"/>
              <a:t>naCommons</a:t>
            </a:r>
            <a:r>
              <a:rPr lang="cs-CZ" dirty="0" smtClean="0"/>
              <a:t> </a:t>
            </a:r>
            <a:r>
              <a:rPr lang="cs-CZ" dirty="0" err="1" smtClean="0"/>
              <a:t>Creative</a:t>
            </a:r>
            <a:r>
              <a:rPr lang="cs-CZ" dirty="0" smtClean="0"/>
              <a:t> na WWW: </a:t>
            </a:r>
            <a:r>
              <a:rPr lang="cs-CZ" dirty="0" smtClean="0">
                <a:hlinkClick r:id="rId2"/>
              </a:rPr>
              <a:t>http://upload.wikimedia.org/wikipedia/commons/thumb/0/07/HidingEasterEggs.jpg/800px-HidingEasterEggs.jpg</a:t>
            </a:r>
            <a:endParaRPr lang="cs-CZ" dirty="0" smtClean="0"/>
          </a:p>
          <a:p>
            <a:r>
              <a:rPr lang="cs-CZ" dirty="0" smtClean="0"/>
              <a:t>5. </a:t>
            </a:r>
            <a:r>
              <a:rPr lang="pt-BR" dirty="0" smtClean="0"/>
              <a:t>SOUZA, Pete. </a:t>
            </a:r>
            <a:r>
              <a:rPr lang="pt-BR" i="1" dirty="0" smtClean="0"/>
              <a:t>http://upload.wikimedia.org/wikipedia/commons/3/37/Barack_Obama_at_this_2009_White_House_Easter_Egg_Roll.jpg</a:t>
            </a:r>
            <a:r>
              <a:rPr lang="pt-BR" dirty="0" smtClean="0"/>
              <a:t> [online]. [cit. 24.11.2013]. Dostupný na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na</a:t>
            </a:r>
            <a:r>
              <a:rPr lang="pt-BR" dirty="0" smtClean="0"/>
              <a:t>WWW: </a:t>
            </a:r>
            <a:r>
              <a:rPr lang="pt-BR" dirty="0" smtClean="0">
                <a:hlinkClick r:id="rId3"/>
              </a:rPr>
              <a:t>http://upload.wikimedia.org/wikipedia/commons/thumb/3/37/Barack_Obama_at_this_2009_White_House_Easter_Egg_Roll.jpg/800px-Barack_Obama_at_this_2009_White_House_Easter_Egg_Roll.jpg</a:t>
            </a:r>
            <a:endParaRPr lang="cs-CZ" dirty="0" smtClean="0"/>
          </a:p>
          <a:p>
            <a:r>
              <a:rPr lang="cs-CZ" dirty="0" smtClean="0"/>
              <a:t>MS Office</a:t>
            </a:r>
          </a:p>
          <a:p>
            <a:endParaRPr lang="cs-CZ" dirty="0" smtClean="0"/>
          </a:p>
          <a:p>
            <a:r>
              <a:rPr lang="cs-CZ" dirty="0" smtClean="0"/>
              <a:t>publikace</a:t>
            </a:r>
          </a:p>
          <a:p>
            <a:pPr marL="342900" indent="-342900">
              <a:buAutoNum type="arabicPeriod"/>
            </a:pPr>
            <a:r>
              <a:rPr lang="cs-CZ" dirty="0" smtClean="0"/>
              <a:t>CHUDÁ, Jana; CHUDÝ, Tomáš. </a:t>
            </a:r>
            <a:r>
              <a:rPr lang="cs-CZ" i="1" dirty="0" err="1" smtClean="0"/>
              <a:t>Topics</a:t>
            </a:r>
            <a:r>
              <a:rPr lang="cs-CZ" i="1" dirty="0" smtClean="0"/>
              <a:t> </a:t>
            </a:r>
            <a:r>
              <a:rPr lang="cs-CZ" i="1" dirty="0" err="1" smtClean="0"/>
              <a:t>for</a:t>
            </a:r>
            <a:r>
              <a:rPr lang="cs-CZ" i="1" dirty="0" smtClean="0"/>
              <a:t> </a:t>
            </a:r>
            <a:r>
              <a:rPr lang="cs-CZ" i="1" dirty="0" err="1" smtClean="0"/>
              <a:t>English</a:t>
            </a:r>
            <a:r>
              <a:rPr lang="cs-CZ" i="1" dirty="0" smtClean="0"/>
              <a:t> </a:t>
            </a:r>
            <a:r>
              <a:rPr lang="cs-CZ" i="1" dirty="0" err="1" smtClean="0"/>
              <a:t>Conversation</a:t>
            </a:r>
            <a:r>
              <a:rPr lang="cs-CZ" dirty="0" smtClean="0"/>
              <a:t>. Havlíčkův Brod: Fragment, 1995, ISBN 80-85768-97-6. </a:t>
            </a:r>
          </a:p>
          <a:p>
            <a:pPr marL="342900" indent="-342900">
              <a:buAutoNum type="arabicPeriod"/>
            </a:pPr>
            <a:r>
              <a:rPr lang="cs-CZ" dirty="0" smtClean="0"/>
              <a:t>FILIPOVÁ, Lea. </a:t>
            </a:r>
            <a:r>
              <a:rPr lang="cs-CZ" i="1" dirty="0" err="1" smtClean="0"/>
              <a:t>Czech</a:t>
            </a:r>
            <a:r>
              <a:rPr lang="cs-CZ" i="1" dirty="0" smtClean="0"/>
              <a:t> </a:t>
            </a:r>
            <a:r>
              <a:rPr lang="cs-CZ" i="1" dirty="0" err="1" smtClean="0"/>
              <a:t>Cookery</a:t>
            </a:r>
            <a:r>
              <a:rPr lang="cs-CZ" dirty="0" smtClean="0"/>
              <a:t>. Zlín: </a:t>
            </a:r>
            <a:r>
              <a:rPr lang="cs-CZ" dirty="0" err="1" smtClean="0"/>
              <a:t>Slovart</a:t>
            </a:r>
            <a:r>
              <a:rPr lang="cs-CZ" dirty="0" smtClean="0"/>
              <a:t> </a:t>
            </a:r>
            <a:r>
              <a:rPr lang="cs-CZ" dirty="0" err="1" smtClean="0"/>
              <a:t>Publishing</a:t>
            </a:r>
            <a:r>
              <a:rPr lang="cs-CZ" dirty="0" smtClean="0"/>
              <a:t>,</a:t>
            </a:r>
            <a:r>
              <a:rPr lang="cs-CZ" dirty="0" err="1" smtClean="0"/>
              <a:t>Prague</a:t>
            </a:r>
            <a:r>
              <a:rPr lang="cs-CZ" dirty="0" smtClean="0"/>
              <a:t>, 2009, ISBN 978 80 7391 281 9.</a:t>
            </a:r>
            <a:r>
              <a:rPr lang="pt-BR" dirty="0" smtClean="0"/>
              <a:t> 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3347</TotalTime>
  <Words>738</Words>
  <Application>Microsoft Office PowerPoint</Application>
  <PresentationFormat>Předvádění na obrazovce (4:3)</PresentationFormat>
  <Paragraphs>213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Snímek 1</vt:lpstr>
      <vt:lpstr>ANOTACE</vt:lpstr>
      <vt:lpstr>HOLIDAYS AND TRADITIONS</vt:lpstr>
      <vt:lpstr>HOLIDAYS AND TRADITIONS</vt:lpstr>
      <vt:lpstr>Easter</vt:lpstr>
      <vt:lpstr>Easter</vt:lpstr>
      <vt:lpstr>Easter</vt:lpstr>
      <vt:lpstr>Easter</vt:lpstr>
      <vt:lpstr>Easter</vt:lpstr>
      <vt:lpstr>Easter </vt:lpstr>
      <vt:lpstr>Easter - Monday</vt:lpstr>
      <vt:lpstr>Easter</vt:lpstr>
      <vt:lpstr>Easter</vt:lpstr>
      <vt:lpstr>Easter</vt:lpstr>
      <vt:lpstr>Easter</vt:lpstr>
      <vt:lpstr>Easter</vt:lpstr>
      <vt:lpstr>Easter</vt:lpstr>
      <vt:lpstr>Snímek 18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68</cp:revision>
  <dcterms:created xsi:type="dcterms:W3CDTF">2013-08-21T14:23:05Z</dcterms:created>
  <dcterms:modified xsi:type="dcterms:W3CDTF">2013-11-28T22:26:30Z</dcterms:modified>
</cp:coreProperties>
</file>