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9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8274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Historický kontext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1. 6.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Žák </a:t>
                      </a: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ukáže vliv politické a společenské situace na literaturu.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obsahující informace o klíčových historických událostech v období 1945 – 1968.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</a:t>
                      </a:r>
                      <a:r>
                        <a:rPr lang="cs-CZ" sz="800" baseline="0" dirty="0" smtClean="0">
                          <a:effectLst/>
                        </a:rPr>
                        <a:t> určená jako podpora výkladu o vlivu politické a společenské situace na vývoj literatury po roce 1945. Využitelná i jako individuální příprava žáků.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se osvědčila. Žáci využívali i vědomostí z dějepisu. Na závěr dokázali vyjmenovat stěžejní okamžiky vývoje po roce</a:t>
                      </a:r>
                      <a:r>
                        <a:rPr lang="cs-CZ" sz="800" baseline="0" dirty="0" smtClean="0">
                          <a:effectLst/>
                        </a:rPr>
                        <a:t> 1945, které měly vliv na literaturu.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Společensko-historické pozadí vývoje české prózy po roce 1945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Léta 1945 - 1968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kultura vždy odrazem doby, ve které vzniká</a:t>
            </a:r>
          </a:p>
          <a:p>
            <a:r>
              <a:rPr lang="cs-CZ" dirty="0" smtClean="0"/>
              <a:t>kultura vždy pod vlivem doby, ve které vzniká</a:t>
            </a:r>
          </a:p>
          <a:p>
            <a:r>
              <a:rPr lang="cs-CZ" dirty="0" smtClean="0"/>
              <a:t>společensko-historický kontext pak zásadní pro vývoj české literatury po roce 1945</a:t>
            </a:r>
          </a:p>
          <a:p>
            <a:r>
              <a:rPr lang="cs-CZ" dirty="0" smtClean="0"/>
              <a:t>spisovatelé vnímáni jako mluvčí i svědomí národa</a:t>
            </a:r>
          </a:p>
          <a:p>
            <a:r>
              <a:rPr lang="cs-CZ" dirty="0" smtClean="0"/>
              <a:t>spisovatelé aktivně vstupují do politického života a často burcují veřejné mínění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2. 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 května 1945 podepsána všeobecná kapitulace Německa ve francouzské Remeši</a:t>
            </a:r>
          </a:p>
          <a:p>
            <a:r>
              <a:rPr lang="cs-CZ" dirty="0" smtClean="0"/>
              <a:t>8. května oficiální konec 2. světové války </a:t>
            </a:r>
          </a:p>
          <a:p>
            <a:r>
              <a:rPr lang="cs-CZ" dirty="0" smtClean="0"/>
              <a:t>kapitulace Německa podepsána v Berlíně v noci z 8. na 9. května 1945</a:t>
            </a:r>
          </a:p>
          <a:p>
            <a:pPr>
              <a:buNone/>
            </a:pPr>
            <a:r>
              <a:rPr lang="cs-CZ" dirty="0" smtClean="0"/>
              <a:t>(předtím 30. dubna 1945 sebevražda Adolfa</a:t>
            </a:r>
          </a:p>
          <a:p>
            <a:pPr>
              <a:buNone/>
            </a:pPr>
            <a:r>
              <a:rPr lang="cs-CZ" dirty="0" smtClean="0"/>
              <a:t>Hitlera)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atomové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přímý rozkaz amerického prezidenta Harry S. Trumana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snaha demoralizovat japonskou armádu, vyvolání strachu, následná kapitulace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snaha demonstrovat sílu USA před světem → boj o rozdělení světa</a:t>
            </a:r>
          </a:p>
          <a:p>
            <a:r>
              <a:rPr lang="cs-CZ" dirty="0" smtClean="0"/>
              <a:t>6. srpna 1945 atomová bomba na Hirošimu</a:t>
            </a:r>
          </a:p>
          <a:p>
            <a:r>
              <a:rPr lang="cs-CZ" dirty="0" smtClean="0"/>
              <a:t>9. srpna 1945 atomová bomba na Nagasaki</a:t>
            </a:r>
          </a:p>
          <a:p>
            <a:r>
              <a:rPr lang="cs-CZ" dirty="0" smtClean="0"/>
              <a:t>2. září 1945 podepsána kapitulace Japonska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Postupimská konference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poslední jednání tzv. velké trojky (Harry S. Truman, W. </a:t>
            </a:r>
            <a:r>
              <a:rPr lang="cs-CZ" dirty="0" err="1" smtClean="0"/>
              <a:t>Churchill</a:t>
            </a:r>
            <a:r>
              <a:rPr lang="cs-CZ" dirty="0" smtClean="0"/>
              <a:t> → </a:t>
            </a:r>
            <a:r>
              <a:rPr lang="cs-CZ" dirty="0" err="1" smtClean="0"/>
              <a:t>Clement</a:t>
            </a:r>
            <a:r>
              <a:rPr lang="cs-CZ" dirty="0" smtClean="0"/>
              <a:t> </a:t>
            </a:r>
            <a:r>
              <a:rPr lang="cs-CZ" dirty="0" err="1" smtClean="0"/>
              <a:t>Attlee</a:t>
            </a:r>
            <a:r>
              <a:rPr lang="cs-CZ" dirty="0" smtClean="0"/>
              <a:t>, J. W. Stalin)</a:t>
            </a:r>
          </a:p>
          <a:p>
            <a:r>
              <a:rPr lang="cs-CZ" dirty="0" smtClean="0"/>
              <a:t>17. července až 2. srpna 1945 v Postupimi u Berlína</a:t>
            </a:r>
          </a:p>
          <a:p>
            <a:r>
              <a:rPr lang="cs-CZ" dirty="0" smtClean="0"/>
              <a:t>prosazena většina návrhů Stalina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domluveno poválečné uspořádání Německa (rozděleno na okupační zóny – americká, sovětská, britská, francouzská)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dohoda o placení válečných reparací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rozhodnutí o provedení odsunu německého obyvatelstva z Polska, Československa a Maďarska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projednáno potrestání válečných zločinců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ustavena Rada ministrů zahraničních věcí složená ze zástupců Číny, Francie, SSSR, USA a Velké Británie (sledování plnění výsledků konference, příprava konečné mírové smlouvy s Německem)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Vytvoření sovětského bloku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státy osvobozené na konci války Rudou armádou</a:t>
            </a:r>
          </a:p>
          <a:p>
            <a:r>
              <a:rPr lang="cs-CZ" dirty="0" smtClean="0"/>
              <a:t>státy střední a jihovýchodní Evropy </a:t>
            </a:r>
          </a:p>
          <a:p>
            <a:r>
              <a:rPr lang="cs-CZ" dirty="0" smtClean="0"/>
              <a:t>v průběhu let 1946 – 1947 vytvoření bloku států s lidově-demokratickými režimy (Bulharsko, Albánie, Rumunsko, Maďarsko, Polsko, Československo, Jugoslávie)</a:t>
            </a:r>
          </a:p>
          <a:p>
            <a:r>
              <a:rPr lang="cs-CZ" dirty="0" smtClean="0"/>
              <a:t>12. září 1947 ve Varšavě vytvořeno Informační byro komunistických stran (komunistické strany Jugoslávie, Československa, Polska, SSSR, Bulharska, Maďarska, Rumunska, Itálie, Francie), za cíl stanoveno aktivní šíření sovětské ideologie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období časově různě vymezované</a:t>
            </a:r>
          </a:p>
          <a:p>
            <a:r>
              <a:rPr lang="cs-CZ" dirty="0" smtClean="0"/>
              <a:t>počátek v r. 1947, konec v polovině 80. let (jednání R. Reagana a M. </a:t>
            </a:r>
            <a:r>
              <a:rPr lang="cs-CZ" dirty="0" err="1" smtClean="0"/>
              <a:t>Gorbačova</a:t>
            </a:r>
            <a:r>
              <a:rPr lang="cs-CZ" dirty="0" smtClean="0"/>
              <a:t>), popř. roku 1991 (zánik SSSR)</a:t>
            </a:r>
          </a:p>
          <a:p>
            <a:r>
              <a:rPr lang="cs-CZ" dirty="0" smtClean="0"/>
              <a:t>termín poprvé použit G. </a:t>
            </a:r>
            <a:r>
              <a:rPr lang="cs-CZ" dirty="0" err="1" smtClean="0"/>
              <a:t>Orwellem</a:t>
            </a:r>
            <a:r>
              <a:rPr lang="cs-CZ" dirty="0" smtClean="0"/>
              <a:t> pro označení světa pod jadernou hrozbou</a:t>
            </a:r>
          </a:p>
          <a:p>
            <a:r>
              <a:rPr lang="cs-CZ" dirty="0" smtClean="0"/>
              <a:t>označení pro vztahy mezi SSSR a jeho satelity a USA a západními evropskými státy</a:t>
            </a:r>
          </a:p>
          <a:p>
            <a:r>
              <a:rPr lang="cs-CZ" dirty="0" smtClean="0"/>
              <a:t>projevy studené války: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absence diplomatických vztahů mezi USA a SSSR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horečnaté zbrojení, zejména v oblasti jaderných zbraní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všudypřítomná hrozba propuknutí třetí světové války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vytváření vojenských uskupení (Varšavská smlouva, NATO)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sledování vlastních politických zájmů v rámci světa (podpora různých režimů ze strany SSSR a USA)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vytvoření tzv. bipolárního světa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boj o dobývání vesmíru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špionáž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rivalita v oblasti sportovních výkonů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v Československu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 jaře 1947 odmítnut na Stalinův nátlak Marshallův plán</a:t>
            </a:r>
          </a:p>
          <a:p>
            <a:r>
              <a:rPr lang="cs-CZ" dirty="0" smtClean="0"/>
              <a:t>postupné vytváření základny pro vznik lidově-demokratického státu (provedeno znárodnění a pozemková reforma)</a:t>
            </a:r>
          </a:p>
          <a:p>
            <a:r>
              <a:rPr lang="cs-CZ" dirty="0" smtClean="0"/>
              <a:t>20. února 1948 demise 12 ministrů tří nekomunistických vládních stran</a:t>
            </a:r>
          </a:p>
          <a:p>
            <a:r>
              <a:rPr lang="cs-CZ" dirty="0" smtClean="0"/>
              <a:t>25. února 1948 demise přijata prezidentem republiky Edvardem Benešem</a:t>
            </a:r>
          </a:p>
          <a:p>
            <a:r>
              <a:rPr lang="cs-CZ" dirty="0" smtClean="0"/>
              <a:t>v Československu postupně nastolován totalitní režim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Československo do poloviny 50.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zřízení zvláštních vojenských jednotek pro politicky nespolehlivé mladé muže – pomocné technické prapory (PTP)</a:t>
            </a:r>
          </a:p>
          <a:p>
            <a:r>
              <a:rPr lang="cs-CZ" dirty="0" smtClean="0"/>
              <a:t>tábory nucených prací (občané zařazováni na základě sociálního původu)</a:t>
            </a:r>
          </a:p>
          <a:p>
            <a:r>
              <a:rPr lang="cs-CZ" dirty="0" smtClean="0"/>
              <a:t>politické procesy (procesy s bývalými důstojníky československé  armády, s bývalými hlavními představiteli nekomunistických stran, proces s M. Horákovou – tzv. třetí, nekomunistický odboj, proti církevním hodnostářům, elitním sportovcům, později i členům komunistické strany – tzv. boj s vnitřním nepřítelem)</a:t>
            </a:r>
          </a:p>
          <a:p>
            <a:r>
              <a:rPr lang="cs-CZ" dirty="0" smtClean="0"/>
              <a:t>zásahy proti katolické církvi (zřízen Státní úřad pro věci církevní – katolická církev zcela podřízena státní kontrole)</a:t>
            </a:r>
          </a:p>
          <a:p>
            <a:r>
              <a:rPr lang="cs-CZ" dirty="0" smtClean="0"/>
              <a:t>změny v kulturní orientaci a ve školství</a:t>
            </a:r>
          </a:p>
          <a:p>
            <a:r>
              <a:rPr lang="cs-CZ" dirty="0" smtClean="0"/>
              <a:t>likvidace soukromého sektoru a kolektivizace zemědělství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v sovětském bloku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5. března 1953 smrt J. V. Stalina</a:t>
            </a:r>
          </a:p>
          <a:p>
            <a:r>
              <a:rPr lang="cs-CZ" dirty="0" smtClean="0"/>
              <a:t>14. března 1953 smrt K. Gottwalda</a:t>
            </a:r>
          </a:p>
          <a:p>
            <a:pPr>
              <a:buNone/>
            </a:pPr>
            <a:r>
              <a:rPr lang="cs-CZ" dirty="0" smtClean="0"/>
              <a:t>→ naděje na změnu systému</a:t>
            </a:r>
          </a:p>
          <a:p>
            <a:pPr>
              <a:buNone/>
            </a:pPr>
            <a:r>
              <a:rPr lang="cs-CZ" dirty="0" smtClean="0"/>
              <a:t>r. 1956 kritika kultu osobnosti N. </a:t>
            </a:r>
            <a:r>
              <a:rPr lang="cs-CZ" dirty="0" err="1" smtClean="0"/>
              <a:t>Chruščovem</a:t>
            </a:r>
            <a:r>
              <a:rPr lang="cs-CZ" dirty="0" smtClean="0"/>
              <a:t> na XX. </a:t>
            </a:r>
          </a:p>
          <a:p>
            <a:pPr>
              <a:buNone/>
            </a:pPr>
            <a:r>
              <a:rPr lang="cs-CZ" dirty="0" smtClean="0"/>
              <a:t>sjezdu komunistické strany Sovětského svazu</a:t>
            </a:r>
          </a:p>
          <a:p>
            <a:r>
              <a:rPr lang="cs-CZ" dirty="0" smtClean="0"/>
              <a:t>vlna protestů a projevů nespokojenosti v sovětském bloku</a:t>
            </a:r>
          </a:p>
          <a:p>
            <a:pPr>
              <a:buNone/>
            </a:pPr>
            <a:r>
              <a:rPr lang="cs-CZ" dirty="0" smtClean="0"/>
              <a:t>(v Československu v souvislosti s měnovou reformou, projevy</a:t>
            </a:r>
          </a:p>
          <a:p>
            <a:pPr>
              <a:buNone/>
            </a:pPr>
            <a:r>
              <a:rPr lang="cs-CZ" dirty="0" smtClean="0"/>
              <a:t>nespokojenosti německých občanů, odchod na Západ – </a:t>
            </a:r>
          </a:p>
          <a:p>
            <a:pPr>
              <a:buNone/>
            </a:pPr>
            <a:r>
              <a:rPr lang="cs-CZ" dirty="0" smtClean="0"/>
              <a:t>13. srpna 1961 zahájena stavba berlínské zdi, otevřené </a:t>
            </a:r>
          </a:p>
          <a:p>
            <a:pPr>
              <a:buNone/>
            </a:pPr>
            <a:r>
              <a:rPr lang="cs-CZ" dirty="0" smtClean="0"/>
              <a:t>dělnické povstání v Polsku, lidové povstání v Maďarsku)</a:t>
            </a:r>
          </a:p>
          <a:p>
            <a:pPr>
              <a:buNone/>
            </a:pPr>
            <a:r>
              <a:rPr lang="cs-CZ" dirty="0" smtClean="0"/>
              <a:t>→ N. </a:t>
            </a:r>
            <a:r>
              <a:rPr lang="cs-CZ" dirty="0" err="1" smtClean="0"/>
              <a:t>Chruščov</a:t>
            </a:r>
            <a:r>
              <a:rPr lang="cs-CZ" dirty="0" smtClean="0"/>
              <a:t> nahrazen L. Brežněvem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Uvolňování poměrů v Československu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 XX. sjezdu KSSS uvolněna atmosféra v české společnosti</a:t>
            </a:r>
          </a:p>
          <a:p>
            <a:r>
              <a:rPr lang="cs-CZ" dirty="0" smtClean="0"/>
              <a:t>přijata nová socialistická ústava 11. 7. 1960 vznik Československé socialistické republiky, zakotvena vedoucí úloha komunistické strany</a:t>
            </a:r>
          </a:p>
          <a:p>
            <a:r>
              <a:rPr lang="cs-CZ" dirty="0" smtClean="0"/>
              <a:t>od roku 1955 připravovány rehabilitace politických vězňů</a:t>
            </a:r>
          </a:p>
          <a:p>
            <a:r>
              <a:rPr lang="cs-CZ" dirty="0" smtClean="0"/>
              <a:t>postupná liberalizace v celé československé společnosti – zejména v kultuře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Pražské 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lednové plénum ÚV KSČ 1968 – odstraněn Antonín Novotný, do čela KSČ Alexandr </a:t>
            </a:r>
            <a:r>
              <a:rPr lang="cs-CZ" dirty="0" err="1" smtClean="0"/>
              <a:t>Dubček</a:t>
            </a:r>
            <a:endParaRPr lang="cs-CZ" dirty="0" smtClean="0"/>
          </a:p>
          <a:p>
            <a:r>
              <a:rPr lang="cs-CZ" dirty="0" smtClean="0"/>
              <a:t>snaha o provedení změn uvnitř strany i státu</a:t>
            </a:r>
          </a:p>
          <a:p>
            <a:pPr>
              <a:buNone/>
            </a:pPr>
            <a:r>
              <a:rPr lang="cs-CZ" dirty="0" smtClean="0"/>
              <a:t>→ označováno jako počátek demokratizace Československa</a:t>
            </a:r>
          </a:p>
          <a:p>
            <a:r>
              <a:rPr lang="cs-CZ" dirty="0" smtClean="0"/>
              <a:t>snaha o obrodu a funkčnost dosavadního systému – </a:t>
            </a:r>
            <a:r>
              <a:rPr lang="cs-CZ" b="1" dirty="0" smtClean="0"/>
              <a:t>„socialismus s lidskou tváří“</a:t>
            </a:r>
          </a:p>
          <a:p>
            <a:r>
              <a:rPr lang="cs-CZ" dirty="0" smtClean="0"/>
              <a:t>30. března 1968 prezidentem Ludvík Svoboda</a:t>
            </a:r>
          </a:p>
          <a:p>
            <a:r>
              <a:rPr lang="cs-CZ" dirty="0" smtClean="0"/>
              <a:t>obměněna vláda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KUKLÍK, Jan a Jan KUKLÍK.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c2002, 215 s. </a:t>
            </a:r>
          </a:p>
          <a:p>
            <a:pPr>
              <a:buNone/>
            </a:pPr>
            <a:r>
              <a:rPr lang="cs-CZ" sz="2000" dirty="0" smtClean="0"/>
              <a:t>	ISBN 80-723-5175-3.</a:t>
            </a:r>
          </a:p>
          <a:p>
            <a:r>
              <a:rPr lang="cs-CZ" sz="2000" dirty="0" smtClean="0"/>
              <a:t>SOUKAL, Josef. </a:t>
            </a:r>
            <a:r>
              <a:rPr lang="cs-CZ" sz="2000" i="1" dirty="0" smtClean="0"/>
              <a:t>Literatura pro IV.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2005, 390 s. ISBN 80-723-5311-X.</a:t>
            </a:r>
          </a:p>
          <a:p>
            <a:r>
              <a:rPr lang="cs-CZ" sz="2000" dirty="0" smtClean="0"/>
              <a:t>HOZNAUER, Miloš. </a:t>
            </a:r>
            <a:r>
              <a:rPr lang="cs-CZ" sz="2000" i="1" dirty="0" smtClean="0"/>
              <a:t>Česká literatura po roce 1945: učebnice literatury pro 4. ročník středních škol</a:t>
            </a:r>
            <a:r>
              <a:rPr lang="cs-CZ" sz="2000" dirty="0" smtClean="0"/>
              <a:t>. Praha: Fortuna, 1992. ISBN 80-852-9848-1.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1024</Words>
  <Application>Microsoft Office PowerPoint</Application>
  <PresentationFormat>Předvádění na obrazovce (4:3)</PresentationFormat>
  <Paragraphs>121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Společensko-historické pozadí vývoje české prózy po roce 1945</vt:lpstr>
      <vt:lpstr>Úvod</vt:lpstr>
      <vt:lpstr>Konec 2. světové války</vt:lpstr>
      <vt:lpstr>Použití atomové zbraně</vt:lpstr>
      <vt:lpstr>Postupimská konference</vt:lpstr>
      <vt:lpstr>Vytvoření sovětského bloku</vt:lpstr>
      <vt:lpstr>Studená válka</vt:lpstr>
      <vt:lpstr>Vývoj v Československu</vt:lpstr>
      <vt:lpstr>Československo do poloviny 50. let</vt:lpstr>
      <vt:lpstr>Situace v sovětském bloku</vt:lpstr>
      <vt:lpstr>Uvolňování poměrů v Československu</vt:lpstr>
      <vt:lpstr>Pražské jaro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17</cp:revision>
  <dcterms:created xsi:type="dcterms:W3CDTF">2012-12-23T08:55:19Z</dcterms:created>
  <dcterms:modified xsi:type="dcterms:W3CDTF">2013-10-26T05:30:12Z</dcterms:modified>
</cp:coreProperties>
</file>