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75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26" d="100"/>
          <a:sy n="126" d="100"/>
        </p:scale>
        <p:origin x="-119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6DA5E-9952-4156-BCB5-F5609907E964}" type="datetimeFigureOut">
              <a:rPr lang="cs-CZ" smtClean="0"/>
              <a:pPr/>
              <a:t>26.10.2013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3944267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6DA5E-9952-4156-BCB5-F5609907E964}" type="datetimeFigureOut">
              <a:rPr lang="cs-CZ" smtClean="0"/>
              <a:pPr/>
              <a:t>26.10.2013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9529817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6DA5E-9952-4156-BCB5-F5609907E964}" type="datetimeFigureOut">
              <a:rPr lang="cs-CZ" smtClean="0"/>
              <a:pPr/>
              <a:t>26.10.2013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1285855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6DA5E-9952-4156-BCB5-F5609907E964}" type="datetimeFigureOut">
              <a:rPr lang="cs-CZ" smtClean="0"/>
              <a:pPr/>
              <a:t>26.10.2013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4523298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6DA5E-9952-4156-BCB5-F5609907E964}" type="datetimeFigureOut">
              <a:rPr lang="cs-CZ" smtClean="0"/>
              <a:pPr/>
              <a:t>26.10.2013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9211133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6DA5E-9952-4156-BCB5-F5609907E964}" type="datetimeFigureOut">
              <a:rPr lang="cs-CZ" smtClean="0"/>
              <a:pPr/>
              <a:t>26.10.2013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2857045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6DA5E-9952-4156-BCB5-F5609907E964}" type="datetimeFigureOut">
              <a:rPr lang="cs-CZ" smtClean="0"/>
              <a:pPr/>
              <a:t>26.10.2013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7211705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6DA5E-9952-4156-BCB5-F5609907E964}" type="datetimeFigureOut">
              <a:rPr lang="cs-CZ" smtClean="0"/>
              <a:pPr/>
              <a:t>26.10.2013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279078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6DA5E-9952-4156-BCB5-F5609907E964}" type="datetimeFigureOut">
              <a:rPr lang="cs-CZ" smtClean="0"/>
              <a:pPr/>
              <a:t>26.10.2013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4697292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6DA5E-9952-4156-BCB5-F5609907E964}" type="datetimeFigureOut">
              <a:rPr lang="cs-CZ" smtClean="0"/>
              <a:pPr/>
              <a:t>26.10.2013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5485325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6DA5E-9952-4156-BCB5-F5609907E964}" type="datetimeFigureOut">
              <a:rPr lang="cs-CZ" smtClean="0"/>
              <a:pPr/>
              <a:t>26.10.2013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8087275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16DA5E-9952-4156-BCB5-F5609907E964}" type="datetimeFigureOut">
              <a:rPr lang="cs-CZ" smtClean="0"/>
              <a:pPr/>
              <a:t>26.10.2013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F8A616-EA7E-420A-A1E3-527687F72E4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7213812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2500596077"/>
              </p:ext>
            </p:extLst>
          </p:nvPr>
        </p:nvGraphicFramePr>
        <p:xfrm>
          <a:off x="539552" y="1844825"/>
          <a:ext cx="8208912" cy="482744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43816"/>
                <a:gridCol w="5965096"/>
              </a:tblGrid>
              <a:tr h="29229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</a:rPr>
                        <a:t>Škola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</a:rPr>
                        <a:t>Katolické gymnázium Třebíč, Otmarova 22, Třebíč 674 01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229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</a:rPr>
                        <a:t>Název </a:t>
                      </a:r>
                      <a:r>
                        <a:rPr lang="cs-CZ" sz="800" dirty="0" smtClean="0">
                          <a:effectLst/>
                        </a:rPr>
                        <a:t>projektu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</a:rPr>
                        <a:t>Moderní škola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229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</a:rPr>
                        <a:t>Číslo projektu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</a:rPr>
                        <a:t>CZ.1.07/1.5.00/34.0464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229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</a:rPr>
                        <a:t>Šablona</a:t>
                      </a:r>
                      <a:endParaRPr lang="cs-CZ" sz="8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</a:rPr>
                        <a:t>III/2 Inovace a zkvalitnění výuky prostřednictvím ICT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229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</a:rPr>
                        <a:t>Autor DUM</a:t>
                      </a:r>
                      <a:endParaRPr lang="cs-CZ" sz="8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056765" algn="ctr"/>
                        </a:tabLst>
                      </a:pPr>
                      <a:r>
                        <a:rPr lang="cs-CZ" sz="800" dirty="0" smtClean="0">
                          <a:effectLst/>
                        </a:rPr>
                        <a:t>Drahomír Havlíček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229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</a:rPr>
                        <a:t>Název DUM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 smtClean="0">
                          <a:effectLst/>
                        </a:rPr>
                        <a:t>Historický kontext II.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229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Kód DUM</a:t>
                      </a:r>
                      <a:endParaRPr lang="cs-CZ" sz="8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VY_32_INOVACE_</a:t>
                      </a:r>
                      <a:r>
                        <a:rPr lang="cs-CZ" sz="8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5.3.2</a:t>
                      </a:r>
                      <a:endParaRPr lang="cs-CZ" sz="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</a:tr>
              <a:tr h="29229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Datum vytvoření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</a:rPr>
                        <a:t> </a:t>
                      </a:r>
                      <a:r>
                        <a:rPr lang="cs-CZ" sz="800" dirty="0" smtClean="0">
                          <a:effectLst/>
                        </a:rPr>
                        <a:t>1. 6. </a:t>
                      </a:r>
                      <a:r>
                        <a:rPr lang="cs-CZ" sz="800" smtClean="0">
                          <a:effectLst/>
                        </a:rPr>
                        <a:t>2012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229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</a:rPr>
                        <a:t>Předmět</a:t>
                      </a:r>
                      <a:endParaRPr lang="cs-CZ" sz="8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</a:rPr>
                        <a:t> </a:t>
                      </a:r>
                      <a:r>
                        <a:rPr lang="cs-CZ" sz="800" dirty="0" smtClean="0">
                          <a:effectLst/>
                        </a:rPr>
                        <a:t>Český jazyk a literatura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229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</a:rPr>
                        <a:t>Tematická oblast</a:t>
                      </a:r>
                      <a:endParaRPr lang="cs-CZ" sz="8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</a:rPr>
                        <a:t> </a:t>
                      </a:r>
                      <a:r>
                        <a:rPr lang="cs-CZ" sz="800" dirty="0" smtClean="0">
                          <a:effectLst/>
                        </a:rPr>
                        <a:t>Literatura po roce 1945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229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</a:rPr>
                        <a:t>Výstup ŠVP</a:t>
                      </a:r>
                      <a:endParaRPr lang="cs-CZ" sz="8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800" dirty="0">
                          <a:effectLst/>
                        </a:rPr>
                        <a:t> </a:t>
                      </a:r>
                      <a:r>
                        <a:rPr lang="cs-CZ" sz="800" dirty="0" smtClean="0">
                          <a:effectLst/>
                        </a:rPr>
                        <a:t>Žák </a:t>
                      </a:r>
                      <a:r>
                        <a:rPr lang="cs-CZ" sz="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ukáže vliv politické a společenské situace na literaturu.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229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</a:rPr>
                        <a:t>Anotace DUM</a:t>
                      </a:r>
                      <a:endParaRPr lang="cs-CZ" sz="8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 smtClean="0">
                          <a:effectLst/>
                        </a:rPr>
                        <a:t>Prezentace obsahuje informace o klíčových historických událostech v období 1968 – 1993.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229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</a:rPr>
                        <a:t>Metodický popis</a:t>
                      </a:r>
                      <a:endParaRPr lang="cs-CZ" sz="8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800" dirty="0" smtClean="0">
                          <a:effectLst/>
                        </a:rPr>
                        <a:t>Prezentace</a:t>
                      </a:r>
                      <a:r>
                        <a:rPr lang="cs-CZ" sz="800" baseline="0" dirty="0" smtClean="0">
                          <a:effectLst/>
                        </a:rPr>
                        <a:t> určená jako podpora výkladu o vlivu politické a společenské situace na vývoj literatury po roce 1945. Využitelná i jako individuální příprava žáků. 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229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</a:rPr>
                        <a:t>Hodnocení</a:t>
                      </a:r>
                      <a:endParaRPr lang="cs-CZ" sz="8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</a:rPr>
                        <a:t> </a:t>
                      </a:r>
                      <a:r>
                        <a:rPr lang="cs-CZ" sz="800" dirty="0" smtClean="0">
                          <a:effectLst/>
                        </a:rPr>
                        <a:t>Prezentace se osvědčila. Žáci využívali i vědomostí z dějepisu. Na závěr dokázali vyjmenovat stěžejní okamžiky vývoje po roce</a:t>
                      </a:r>
                      <a:r>
                        <a:rPr lang="cs-CZ" sz="800" baseline="0" dirty="0" smtClean="0">
                          <a:effectLst/>
                        </a:rPr>
                        <a:t> 1945, které měly vliv na literaturu. 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88398"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</a:rPr>
                        <a:t>Autor prohlašuje, že řádně uvedl všechny použité zdroje. Pokud není uvedeno jinak, použitý materiál je z vlastních zdrojů autora.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026" name="Obrázek 1" descr="http://hilase.cz/wp-content/uploads/2012/12/OPVK_hor_zakladni_logolink_RGB_cz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4941" y="228600"/>
            <a:ext cx="6634118" cy="144744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733422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Společensko-historické pozadí vývoje české prózy po roce 1945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smtClean="0"/>
              <a:t>Léta 1968 - 1993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669644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Pražské jaro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 smtClean="0"/>
              <a:t>postupně i kritika přeměn uvnitř KSČ a společnosti</a:t>
            </a:r>
          </a:p>
          <a:p>
            <a:r>
              <a:rPr lang="cs-CZ" dirty="0" smtClean="0"/>
              <a:t>27. června 1968 v Lidových novinách zveřejněna výzva </a:t>
            </a:r>
            <a:r>
              <a:rPr lang="cs-CZ" b="1" i="1" dirty="0" smtClean="0"/>
              <a:t>Dva</a:t>
            </a:r>
            <a:r>
              <a:rPr lang="cs-CZ" dirty="0" smtClean="0"/>
              <a:t> </a:t>
            </a:r>
            <a:r>
              <a:rPr lang="cs-CZ" b="1" i="1" dirty="0" smtClean="0"/>
              <a:t>tisíce slov, která patří dělníkům, zemědělcům, úředníkům, vědcům, umělcům a všem</a:t>
            </a:r>
            <a:r>
              <a:rPr lang="cs-CZ" dirty="0" smtClean="0"/>
              <a:t> – autor Ludvík Vaculík, snaha o vytvoření lidového hnutí podporujícího polednový vývoj v Československu</a:t>
            </a:r>
          </a:p>
          <a:p>
            <a:r>
              <a:rPr lang="cs-CZ" dirty="0" smtClean="0"/>
              <a:t>uvnitř komunistické strany postupné vytváření konzervativního uskupení připravujícího státní převrat a žádající pomoc SSSR</a:t>
            </a:r>
          </a:p>
          <a:p>
            <a:r>
              <a:rPr lang="cs-CZ" b="1" dirty="0" smtClean="0"/>
              <a:t>21. srpna 1968 </a:t>
            </a:r>
            <a:r>
              <a:rPr lang="cs-CZ" dirty="0" smtClean="0"/>
              <a:t>vstup vojsk Varšavské smlouvy na československé území</a:t>
            </a:r>
          </a:p>
          <a:p>
            <a:r>
              <a:rPr lang="cs-CZ" dirty="0" smtClean="0"/>
              <a:t>26. srpna 1968 podpis moskevského protokolu (závazek plnění dřívějších i nově stanovených požadavků států Varšavské smlouvy podílejících se na invazi v Československu) </a:t>
            </a: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Konsolidace a normalizace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 smtClean="0"/>
              <a:t>konsolidace = proces pomalého návratu k totalitnímu režimu plně závislému na SSSR (zahájen na podzim 1968, ukončen v květnu 1971)</a:t>
            </a:r>
          </a:p>
          <a:p>
            <a:r>
              <a:rPr lang="cs-CZ" dirty="0" smtClean="0"/>
              <a:t>normalizace = totalitní politický a společenský vývoj v Československu (od srpna 1968 do listopadu 1968)</a:t>
            </a:r>
          </a:p>
          <a:p>
            <a:r>
              <a:rPr lang="cs-CZ" dirty="0" smtClean="0"/>
              <a:t>prezidentem republiky Gustav Husák</a:t>
            </a:r>
          </a:p>
          <a:p>
            <a:r>
              <a:rPr lang="cs-CZ" dirty="0" smtClean="0"/>
              <a:t>27. října 1968 zákon o federativním uspořádání republiky</a:t>
            </a:r>
          </a:p>
          <a:p>
            <a:r>
              <a:rPr lang="cs-CZ" dirty="0" smtClean="0"/>
              <a:t>16. ledna 1969 sebeupálení Jana </a:t>
            </a:r>
            <a:r>
              <a:rPr lang="cs-CZ" dirty="0" err="1" smtClean="0"/>
              <a:t>Palacha</a:t>
            </a:r>
            <a:r>
              <a:rPr lang="cs-CZ" dirty="0" smtClean="0"/>
              <a:t> na protest proti posrpnovému vývoji</a:t>
            </a:r>
          </a:p>
          <a:p>
            <a:r>
              <a:rPr lang="cs-CZ" dirty="0" smtClean="0"/>
              <a:t>25. února 1969 sebeupálení Jana Zajíce</a:t>
            </a:r>
          </a:p>
          <a:p>
            <a:r>
              <a:rPr lang="cs-CZ" dirty="0" smtClean="0"/>
              <a:t>4. dubna 1969 sebeupálení Evžena </a:t>
            </a:r>
            <a:r>
              <a:rPr lang="cs-CZ" dirty="0" err="1" smtClean="0"/>
              <a:t>Plocka</a:t>
            </a: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Literatura v období normalizace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od počátku roku 1969 radikální zásahy státní moci v oblasti kultury </a:t>
            </a:r>
          </a:p>
          <a:p>
            <a:r>
              <a:rPr lang="cs-CZ" dirty="0" smtClean="0"/>
              <a:t>r. 1971 vydáno </a:t>
            </a:r>
            <a:r>
              <a:rPr lang="cs-CZ" b="1" i="1" dirty="0" smtClean="0"/>
              <a:t>Poučení z krizového vývoje ve straně a společnosti po XIII. sjezdu KSČ</a:t>
            </a:r>
            <a:r>
              <a:rPr lang="cs-CZ" dirty="0" smtClean="0"/>
              <a:t>, za viníky událostí r. 1968 označeni spisovatelé</a:t>
            </a:r>
          </a:p>
          <a:p>
            <a:r>
              <a:rPr lang="cs-CZ" dirty="0" smtClean="0"/>
              <a:t>zavedena přísná cenzura, autoři vydáváni či nevydáváni podle politického smyšlení a obsahu knih</a:t>
            </a:r>
          </a:p>
          <a:p>
            <a:r>
              <a:rPr lang="cs-CZ" dirty="0" smtClean="0"/>
              <a:t>literatura rozdělena na oficiálně vydávanou, samizdatovou a exilovou </a:t>
            </a:r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Oficiální 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cs-CZ" dirty="0" smtClean="0"/>
              <a:t>= oficiálně vydávaná literatura v období normalizace</a:t>
            </a:r>
          </a:p>
          <a:p>
            <a:r>
              <a:rPr lang="cs-CZ" dirty="0" smtClean="0"/>
              <a:t>vydávaná ve státech vlastněných nakladatelstvích (např. Státní nakladatelství krásné literatury, Albatros…)</a:t>
            </a:r>
          </a:p>
          <a:p>
            <a:r>
              <a:rPr lang="cs-CZ" dirty="0" smtClean="0"/>
              <a:t>vydávaná v mnohatisícových nákladech bez ohledu na kvalitu a </a:t>
            </a:r>
            <a:r>
              <a:rPr lang="cs-CZ" dirty="0" err="1" smtClean="0"/>
              <a:t>prodávanost</a:t>
            </a:r>
            <a:r>
              <a:rPr lang="cs-CZ" dirty="0" smtClean="0"/>
              <a:t> titulů</a:t>
            </a:r>
          </a:p>
          <a:p>
            <a:r>
              <a:rPr lang="cs-CZ" dirty="0" smtClean="0"/>
              <a:t>zejména autoři  spolupracující s komunistickým režimem, autoři k režimu loajální, popř. vydávající nekonfliktní literaturu</a:t>
            </a:r>
          </a:p>
          <a:p>
            <a:r>
              <a:rPr lang="cs-CZ" dirty="0" smtClean="0"/>
              <a:t>mezi významné autory např. Vladimír Páral, Jiří Žáček, Jan Otčenášek</a:t>
            </a:r>
          </a:p>
          <a:p>
            <a:r>
              <a:rPr lang="cs-CZ" dirty="0" smtClean="0"/>
              <a:t>některým autorům vydávána díla zcenzurována (např. Všecky krásy světa Jaroslava Seiferta)</a:t>
            </a:r>
          </a:p>
          <a:p>
            <a:r>
              <a:rPr lang="cs-CZ" dirty="0" smtClean="0"/>
              <a:t>vydávána hojně i díla mrtvých autorů splňujících podmínky režimu (J. Wolker, A. Jirásek, P. Bezruč)</a:t>
            </a:r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Samizdatová 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 smtClean="0"/>
              <a:t>pojem z ruštiny</a:t>
            </a:r>
          </a:p>
          <a:p>
            <a:r>
              <a:rPr lang="cs-CZ" dirty="0" smtClean="0"/>
              <a:t>sám si vydávat</a:t>
            </a:r>
          </a:p>
          <a:p>
            <a:r>
              <a:rPr lang="cs-CZ" dirty="0" smtClean="0"/>
              <a:t>snaha vydávat i malé množství literatury zakázaných autorů</a:t>
            </a:r>
          </a:p>
          <a:p>
            <a:r>
              <a:rPr lang="cs-CZ" dirty="0" smtClean="0"/>
              <a:t>psáno přes průklepový papír na psacích strojích</a:t>
            </a:r>
          </a:p>
          <a:p>
            <a:r>
              <a:rPr lang="cs-CZ" dirty="0" smtClean="0"/>
              <a:t>čtenáři vyzýváni k dalšímu opisování a šíření</a:t>
            </a:r>
          </a:p>
          <a:p>
            <a:r>
              <a:rPr lang="cs-CZ" dirty="0" smtClean="0"/>
              <a:t>v období totality přísně hlídán přístup k rozmnožovací technice</a:t>
            </a:r>
          </a:p>
          <a:p>
            <a:r>
              <a:rPr lang="cs-CZ" dirty="0" smtClean="0"/>
              <a:t>někdy šířeny i magnetofonové pásky a kazety – „</a:t>
            </a:r>
            <a:r>
              <a:rPr lang="cs-CZ" dirty="0" err="1" smtClean="0"/>
              <a:t>magnit</a:t>
            </a:r>
            <a:r>
              <a:rPr lang="cs-CZ" dirty="0" smtClean="0"/>
              <a:t>-</a:t>
            </a:r>
            <a:r>
              <a:rPr lang="cs-CZ" dirty="0" err="1" smtClean="0"/>
              <a:t>izdat</a:t>
            </a:r>
            <a:r>
              <a:rPr lang="cs-CZ" dirty="0" smtClean="0"/>
              <a:t>“</a:t>
            </a:r>
          </a:p>
          <a:p>
            <a:r>
              <a:rPr lang="cs-CZ" dirty="0" smtClean="0"/>
              <a:t>významné samizdatové edice – </a:t>
            </a:r>
            <a:r>
              <a:rPr lang="cs-CZ" b="1" dirty="0" smtClean="0"/>
              <a:t>Petlice</a:t>
            </a:r>
            <a:r>
              <a:rPr lang="cs-CZ" dirty="0" smtClean="0"/>
              <a:t> Ludvíka Vaculíka, </a:t>
            </a:r>
            <a:r>
              <a:rPr lang="cs-CZ" b="1" dirty="0" smtClean="0"/>
              <a:t>Expedice </a:t>
            </a:r>
            <a:r>
              <a:rPr lang="cs-CZ" dirty="0" smtClean="0"/>
              <a:t>manželů Havlových</a:t>
            </a:r>
          </a:p>
          <a:p>
            <a:r>
              <a:rPr lang="cs-CZ" dirty="0" smtClean="0"/>
              <a:t>později i literární časopisy – </a:t>
            </a:r>
            <a:r>
              <a:rPr lang="cs-CZ" dirty="0" err="1" smtClean="0"/>
              <a:t>Vokno</a:t>
            </a:r>
            <a:r>
              <a:rPr lang="cs-CZ" dirty="0" smtClean="0"/>
              <a:t>, Revolver Revue, Host</a:t>
            </a:r>
          </a:p>
          <a:p>
            <a:r>
              <a:rPr lang="cs-CZ" dirty="0" smtClean="0"/>
              <a:t>úzká spolupráce s exilovými nakladatelstvími – např. první vydání v samizdatu, poté pašováno za hranice, vydáno v exilu a pašováno zpět – „tam-</a:t>
            </a:r>
            <a:r>
              <a:rPr lang="cs-CZ" dirty="0" err="1" smtClean="0"/>
              <a:t>izdat</a:t>
            </a:r>
            <a:r>
              <a:rPr lang="cs-CZ" dirty="0" smtClean="0"/>
              <a:t>“</a:t>
            </a:r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Exilová 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v souvislosti s vlnou emigrace po roce 1968 vznik exilových nakladatelství</a:t>
            </a:r>
          </a:p>
          <a:p>
            <a:r>
              <a:rPr lang="cs-CZ" dirty="0" smtClean="0"/>
              <a:t>zaměřena na vydávání děl autorů působících v zahraničí, popř. zakázaných v komunistickém Československu</a:t>
            </a:r>
          </a:p>
          <a:p>
            <a:r>
              <a:rPr lang="cs-CZ" dirty="0" smtClean="0"/>
              <a:t>nakladatelství: </a:t>
            </a:r>
            <a:r>
              <a:rPr lang="cs-CZ" b="1" dirty="0" err="1" smtClean="0"/>
              <a:t>Sixty</a:t>
            </a:r>
            <a:r>
              <a:rPr lang="cs-CZ" b="1" dirty="0" smtClean="0"/>
              <a:t>-</a:t>
            </a:r>
            <a:r>
              <a:rPr lang="cs-CZ" b="1" dirty="0" err="1" smtClean="0"/>
              <a:t>Eight</a:t>
            </a:r>
            <a:r>
              <a:rPr lang="cs-CZ" b="1" dirty="0" smtClean="0"/>
              <a:t> </a:t>
            </a:r>
            <a:r>
              <a:rPr lang="cs-CZ" b="1" dirty="0" err="1" smtClean="0"/>
              <a:t>Publishers</a:t>
            </a:r>
            <a:r>
              <a:rPr lang="cs-CZ" dirty="0" smtClean="0"/>
              <a:t> (Zdena </a:t>
            </a:r>
            <a:r>
              <a:rPr lang="cs-CZ" dirty="0" err="1" smtClean="0"/>
              <a:t>Salivarová</a:t>
            </a:r>
            <a:r>
              <a:rPr lang="cs-CZ" dirty="0" smtClean="0"/>
              <a:t> a Josef Škvorecký, Toronto), </a:t>
            </a:r>
            <a:r>
              <a:rPr lang="cs-CZ" b="1" dirty="0" smtClean="0"/>
              <a:t>Index</a:t>
            </a:r>
            <a:r>
              <a:rPr lang="cs-CZ" dirty="0" smtClean="0"/>
              <a:t> v Kolíně na Rýnem, nakladatelství </a:t>
            </a:r>
            <a:r>
              <a:rPr lang="cs-CZ" b="1" dirty="0" smtClean="0"/>
              <a:t>Poezie mimo domov </a:t>
            </a:r>
            <a:r>
              <a:rPr lang="cs-CZ" dirty="0" smtClean="0"/>
              <a:t>v Mnichově</a:t>
            </a:r>
          </a:p>
          <a:p>
            <a:r>
              <a:rPr lang="cs-CZ" dirty="0" smtClean="0"/>
              <a:t>vycházely i časopisy např. Listy v Římě (vydání i v Anglii a Švédsku)</a:t>
            </a:r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Disident a disent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 smtClean="0"/>
              <a:t>projevy nesouhlasu proti posrpnovému režimu</a:t>
            </a:r>
          </a:p>
          <a:p>
            <a:r>
              <a:rPr lang="cs-CZ" dirty="0" smtClean="0"/>
              <a:t>organizované i neorganizované</a:t>
            </a:r>
          </a:p>
          <a:p>
            <a:r>
              <a:rPr lang="cs-CZ" dirty="0" smtClean="0"/>
              <a:t>různorodé skupiny politiků, novinářů, spisovatelů, vědců a umělců</a:t>
            </a:r>
          </a:p>
          <a:p>
            <a:r>
              <a:rPr lang="cs-CZ" dirty="0" smtClean="0"/>
              <a:t>těmto lidem znemožněno vykonávat svá povolání, zbavování funkcí a často i vězněni</a:t>
            </a:r>
          </a:p>
          <a:p>
            <a:r>
              <a:rPr lang="cs-CZ" dirty="0" smtClean="0"/>
              <a:t>disent zásadní úlohu při vydávání a šíření ilegálních časopisů, knih a sborníků = samizdat a při šíření exilové literatury</a:t>
            </a:r>
          </a:p>
          <a:p>
            <a:r>
              <a:rPr lang="cs-CZ" dirty="0" smtClean="0"/>
              <a:t>pořádání bytových divadel, přednášek, diskusí</a:t>
            </a:r>
          </a:p>
          <a:p>
            <a:r>
              <a:rPr lang="cs-CZ" dirty="0" smtClean="0"/>
              <a:t>snaha informovat světovou veřejnost o poměrech v tehdejším Československu</a:t>
            </a:r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Formy disentu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b="1" dirty="0" smtClean="0"/>
              <a:t>Výbor na obranu nespravedlivě stíhaných (VONS)</a:t>
            </a:r>
            <a:r>
              <a:rPr lang="cs-CZ" dirty="0" smtClean="0"/>
              <a:t> – v dubnu 1978, za vznikem skupina chartistů (V. Havel, J. </a:t>
            </a:r>
            <a:r>
              <a:rPr lang="cs-CZ" dirty="0" err="1" smtClean="0"/>
              <a:t>Dienstbier</a:t>
            </a:r>
            <a:r>
              <a:rPr lang="cs-CZ" dirty="0" smtClean="0"/>
              <a:t>, P. </a:t>
            </a:r>
            <a:r>
              <a:rPr lang="cs-CZ" dirty="0" err="1" smtClean="0"/>
              <a:t>Uhl</a:t>
            </a:r>
            <a:r>
              <a:rPr lang="cs-CZ" dirty="0" smtClean="0"/>
              <a:t>), obhajoba osob stíhaných za politické přesvědčení</a:t>
            </a:r>
          </a:p>
          <a:p>
            <a:r>
              <a:rPr lang="cs-CZ" b="1" dirty="0" smtClean="0"/>
              <a:t>Hnutí za občanskou svobodu (HOS)</a:t>
            </a:r>
            <a:r>
              <a:rPr lang="cs-CZ" dirty="0" smtClean="0"/>
              <a:t> – r. 1988, obnova režimu politické demokracie</a:t>
            </a:r>
          </a:p>
          <a:p>
            <a:r>
              <a:rPr lang="cs-CZ" dirty="0" smtClean="0"/>
              <a:t>hnutí </a:t>
            </a:r>
            <a:r>
              <a:rPr lang="cs-CZ" b="1" dirty="0" smtClean="0"/>
              <a:t>České děti </a:t>
            </a:r>
            <a:r>
              <a:rPr lang="cs-CZ" dirty="0" smtClean="0"/>
              <a:t>– uspořádání demonstrace 21. srpna 1988, žádost o navrácení církevního majetku, přestavbu národního hospodářství, zamezení znečišťování životního prostředí</a:t>
            </a:r>
          </a:p>
          <a:p>
            <a:r>
              <a:rPr lang="cs-CZ" dirty="0" smtClean="0"/>
              <a:t>vysílání v zahraničních rozhlasech v české řeči – Svobodná Evropa, Hlas Ameriky</a:t>
            </a:r>
          </a:p>
          <a:p>
            <a:r>
              <a:rPr lang="cs-CZ" dirty="0" smtClean="0"/>
              <a:t>aktivity římskokatolické církve – kardinál František Tomášek (obhajoba náboženských práv a svobod, důstojného postavení církve a obrana lidských práv a svobod) </a:t>
            </a:r>
          </a:p>
          <a:p>
            <a:r>
              <a:rPr lang="cs-CZ" dirty="0" smtClean="0"/>
              <a:t>aktivity tzv. písničkářů – šíření textů s protistátním obsahem </a:t>
            </a:r>
            <a:endParaRPr lang="cs-CZ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Charta 77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volné a neformální společenství občanů různých profesí, různých politických názorů</a:t>
            </a:r>
          </a:p>
          <a:p>
            <a:r>
              <a:rPr lang="cs-CZ" dirty="0" smtClean="0"/>
              <a:t>motivováno požadavkem respektování lidských a občanských práv (na základě jednání Konference o bezpečnosti a spolupráci v Evropě v Helsinkách)</a:t>
            </a:r>
          </a:p>
          <a:p>
            <a:r>
              <a:rPr lang="cs-CZ" dirty="0" smtClean="0"/>
              <a:t>1. ledna 1977 vydáno Prohlášení Charty 77 (důraz kladen na důkazy o porušování občanských práv a svobod v tehdejším Československu)</a:t>
            </a:r>
          </a:p>
          <a:p>
            <a:r>
              <a:rPr lang="cs-CZ" dirty="0" smtClean="0"/>
              <a:t>signatářů v první fázi 242 (ze spisovatelů J. Seifert, P. kohout, L. Vaculík…), do roku 1989 1883</a:t>
            </a:r>
          </a:p>
          <a:p>
            <a:r>
              <a:rPr lang="cs-CZ" dirty="0" smtClean="0"/>
              <a:t>mluvčí Charty 77 – filozof Jan Patočka, dramatik Václav Havel, bývalý ministr zahraničních věcí Jiří Hájek</a:t>
            </a:r>
            <a:endParaRPr lang="cs-CZ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Rozpad sovětského bloku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roku 1985 nástup </a:t>
            </a:r>
            <a:r>
              <a:rPr lang="cs-CZ" dirty="0" err="1" smtClean="0"/>
              <a:t>Michaila</a:t>
            </a:r>
            <a:r>
              <a:rPr lang="cs-CZ" dirty="0" smtClean="0"/>
              <a:t> </a:t>
            </a:r>
            <a:r>
              <a:rPr lang="cs-CZ" dirty="0" err="1" smtClean="0"/>
              <a:t>Gorbačova</a:t>
            </a:r>
            <a:r>
              <a:rPr lang="cs-CZ" dirty="0" smtClean="0"/>
              <a:t> do čela Sovětského svazu</a:t>
            </a:r>
          </a:p>
          <a:p>
            <a:r>
              <a:rPr lang="cs-CZ" dirty="0" smtClean="0"/>
              <a:t>prosazování politiky </a:t>
            </a:r>
            <a:r>
              <a:rPr lang="cs-CZ" b="1" dirty="0" smtClean="0"/>
              <a:t>perestrojky</a:t>
            </a:r>
            <a:r>
              <a:rPr lang="cs-CZ" dirty="0" smtClean="0"/>
              <a:t> (přestavby) a </a:t>
            </a:r>
            <a:r>
              <a:rPr lang="cs-CZ" b="1" dirty="0" smtClean="0"/>
              <a:t>glasnosti </a:t>
            </a:r>
            <a:r>
              <a:rPr lang="cs-CZ" dirty="0" smtClean="0"/>
              <a:t>(informovanosti)</a:t>
            </a:r>
          </a:p>
          <a:p>
            <a:r>
              <a:rPr lang="cs-CZ" dirty="0" smtClean="0"/>
              <a:t>19. srpna 1991 pokus o státní převrat v SSSR, neúspěch (díky prezidentu B. Jelcinovi), započat proces definitivního rozpadu SSSR</a:t>
            </a:r>
            <a:endParaRPr lang="cs-CZ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Situace v Československu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21. srpna 1988 demonstrace odporu proti režimu</a:t>
            </a:r>
          </a:p>
          <a:p>
            <a:r>
              <a:rPr lang="cs-CZ" dirty="0" smtClean="0"/>
              <a:t>od podzimu 1988 trvalou součástí veřejného života</a:t>
            </a:r>
          </a:p>
          <a:p>
            <a:r>
              <a:rPr lang="cs-CZ" dirty="0" smtClean="0"/>
              <a:t>demonstrace k výročí vzniku samostatného Československa 28. října 1988</a:t>
            </a:r>
          </a:p>
          <a:p>
            <a:r>
              <a:rPr lang="cs-CZ" dirty="0" smtClean="0"/>
              <a:t>demonstrace u příležitosti přijetí Deklarace lidských práv 10. 12. 1988 (projev Václava Havla)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Rok 1989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dirty="0" smtClean="0"/>
              <a:t>demonstrace i v roce 1989 (výročí upálení Jana </a:t>
            </a:r>
            <a:r>
              <a:rPr lang="cs-CZ" dirty="0" err="1" smtClean="0"/>
              <a:t>Palacha</a:t>
            </a:r>
            <a:r>
              <a:rPr lang="cs-CZ" dirty="0" smtClean="0"/>
              <a:t> - tzv. </a:t>
            </a:r>
            <a:r>
              <a:rPr lang="cs-CZ" dirty="0" err="1" smtClean="0"/>
              <a:t>Palachův</a:t>
            </a:r>
            <a:r>
              <a:rPr lang="cs-CZ" dirty="0" smtClean="0"/>
              <a:t> týden)</a:t>
            </a:r>
          </a:p>
          <a:p>
            <a:r>
              <a:rPr lang="cs-CZ" dirty="0" smtClean="0"/>
              <a:t>od ledna 1989 akce na propuštění politických vězňů</a:t>
            </a:r>
          </a:p>
          <a:p>
            <a:r>
              <a:rPr lang="cs-CZ" dirty="0" smtClean="0"/>
              <a:t>vznik manifestu </a:t>
            </a:r>
            <a:r>
              <a:rPr lang="cs-CZ" b="1" i="1" dirty="0" smtClean="0"/>
              <a:t>Několik vět</a:t>
            </a:r>
            <a:r>
              <a:rPr lang="cs-CZ" dirty="0" smtClean="0"/>
              <a:t> – žádost o svobodu a demokracii</a:t>
            </a:r>
          </a:p>
          <a:p>
            <a:r>
              <a:rPr lang="cs-CZ" dirty="0" smtClean="0"/>
              <a:t>demonstrace k výročí 21. srpna 1968 a 28. října 1918</a:t>
            </a:r>
          </a:p>
          <a:p>
            <a:r>
              <a:rPr lang="cs-CZ" dirty="0" smtClean="0"/>
              <a:t>12. listopadu svatořečení Anežky České v Římě</a:t>
            </a:r>
          </a:p>
          <a:p>
            <a:r>
              <a:rPr lang="cs-CZ" dirty="0" smtClean="0"/>
              <a:t>v průběhu listopadu 1989 informace o hroucení komunistických režimů v sovětském bloku</a:t>
            </a:r>
            <a:endParaRPr lang="cs-CZ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17. listopad 1989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Začátek po 16. hodině na Albertově (povolená, </a:t>
            </a:r>
          </a:p>
          <a:p>
            <a:pPr>
              <a:buNone/>
            </a:pPr>
            <a:r>
              <a:rPr lang="cs-CZ" dirty="0" smtClean="0"/>
              <a:t>	15 000 mladých lidí)</a:t>
            </a:r>
          </a:p>
          <a:p>
            <a:r>
              <a:rPr lang="cs-CZ" dirty="0" smtClean="0"/>
              <a:t>vzpomínka na Jana Opletala a 17. listopadu 1939</a:t>
            </a:r>
          </a:p>
          <a:p>
            <a:r>
              <a:rPr lang="cs-CZ" dirty="0" smtClean="0"/>
              <a:t>Mezinárodní den studentstva = symbol boje proti totalitním režimům</a:t>
            </a:r>
          </a:p>
          <a:p>
            <a:r>
              <a:rPr lang="cs-CZ" dirty="0" smtClean="0"/>
              <a:t>demonstrace odporu proti totalitnímu režimu</a:t>
            </a:r>
          </a:p>
          <a:p>
            <a:r>
              <a:rPr lang="cs-CZ" dirty="0" smtClean="0"/>
              <a:t>na Národní třídě brutální zásah ozbrojených složek české policie</a:t>
            </a:r>
          </a:p>
          <a:p>
            <a:r>
              <a:rPr lang="cs-CZ" dirty="0" smtClean="0"/>
              <a:t>rozšíření falešné zprávy o smrti studenta Martina Šmída po zákroku policie</a:t>
            </a:r>
            <a:endParaRPr lang="cs-CZ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Sametová revoluce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18. 11. vyhlášena protestní stávka studentů pražských vysokých škol</a:t>
            </a:r>
          </a:p>
          <a:p>
            <a:r>
              <a:rPr lang="cs-CZ" dirty="0" smtClean="0"/>
              <a:t>připojení herců a pracovníků pražských divadel</a:t>
            </a:r>
          </a:p>
          <a:p>
            <a:r>
              <a:rPr lang="cs-CZ" dirty="0" smtClean="0"/>
              <a:t>z 18. na 19. 11. ustanovení Občanského fóra – v čele Václav Havel</a:t>
            </a:r>
          </a:p>
          <a:p>
            <a:r>
              <a:rPr lang="cs-CZ" dirty="0" smtClean="0"/>
              <a:t>27. 11. generální stávka </a:t>
            </a:r>
          </a:p>
          <a:p>
            <a:r>
              <a:rPr lang="cs-CZ" dirty="0" smtClean="0"/>
              <a:t>na Slovensku vytvořena </a:t>
            </a:r>
            <a:r>
              <a:rPr lang="cs-CZ" dirty="0" err="1" smtClean="0"/>
              <a:t>Veřejnosť</a:t>
            </a:r>
            <a:r>
              <a:rPr lang="cs-CZ" dirty="0" smtClean="0"/>
              <a:t> proti </a:t>
            </a:r>
            <a:r>
              <a:rPr lang="cs-CZ" dirty="0" err="1" smtClean="0"/>
              <a:t>násiliu</a:t>
            </a:r>
            <a:endParaRPr lang="cs-CZ" dirty="0" smtClean="0"/>
          </a:p>
          <a:p>
            <a:r>
              <a:rPr lang="cs-CZ" dirty="0" smtClean="0"/>
              <a:t>od 20. listopadu každodenní masové demonstrace v Praze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Konec </a:t>
            </a:r>
            <a:r>
              <a:rPr lang="cs-CZ" dirty="0" err="1" smtClean="0"/>
              <a:t>komunisitcké</a:t>
            </a:r>
            <a:r>
              <a:rPr lang="cs-CZ" dirty="0" smtClean="0"/>
              <a:t> éry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 smtClean="0"/>
              <a:t>od 21. 11. jednání zástupců OF a studentů s předsedou vlády L. Adamcem</a:t>
            </a:r>
          </a:p>
          <a:p>
            <a:r>
              <a:rPr lang="cs-CZ" dirty="0" smtClean="0"/>
              <a:t>29. 11. zrušena část ústavy o vedoucí úloze komunistické strany</a:t>
            </a:r>
          </a:p>
          <a:p>
            <a:r>
              <a:rPr lang="cs-CZ" dirty="0" smtClean="0"/>
              <a:t>7. 12. demise federální vlády ČSSR </a:t>
            </a:r>
          </a:p>
          <a:p>
            <a:r>
              <a:rPr lang="cs-CZ" dirty="0" smtClean="0"/>
              <a:t>10. 12. ustanovena vláda „národního porozumění“</a:t>
            </a:r>
          </a:p>
          <a:p>
            <a:r>
              <a:rPr lang="cs-CZ" dirty="0" smtClean="0"/>
              <a:t>29. 12. prezidentem zvolen Václav Havel (heslo </a:t>
            </a:r>
            <a:r>
              <a:rPr lang="cs-CZ" i="1" dirty="0" smtClean="0"/>
              <a:t>Láska a pravda zvítězí nad lží a nenávistí</a:t>
            </a:r>
            <a:r>
              <a:rPr lang="cs-CZ" dirty="0" smtClean="0"/>
              <a:t>)</a:t>
            </a:r>
          </a:p>
          <a:p>
            <a:r>
              <a:rPr lang="cs-CZ" dirty="0" smtClean="0"/>
              <a:t>na rok 1990 vypsány svobodné volby</a:t>
            </a:r>
          </a:p>
          <a:p>
            <a:r>
              <a:rPr lang="cs-CZ" dirty="0" smtClean="0"/>
              <a:t>postupně likvidování projevů totalitní moci a nastolování demokratických principů</a:t>
            </a:r>
          </a:p>
          <a:p>
            <a:r>
              <a:rPr lang="cs-CZ" dirty="0" smtClean="0"/>
              <a:t>31. 12. zánik společného státu Čechů a Slováků</a:t>
            </a:r>
            <a:endParaRPr lang="cs-CZ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Autofit/>
          </a:bodyPr>
          <a:lstStyle/>
          <a:p>
            <a:pPr algn="l"/>
            <a:r>
              <a:rPr lang="cs-CZ" sz="2800" dirty="0" smtClean="0"/>
              <a:t>Seznam použitých zdrojů: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908720"/>
            <a:ext cx="8229600" cy="5544616"/>
          </a:xfrm>
        </p:spPr>
        <p:txBody>
          <a:bodyPr>
            <a:normAutofit/>
          </a:bodyPr>
          <a:lstStyle/>
          <a:p>
            <a:r>
              <a:rPr lang="cs-CZ" sz="2000" dirty="0" smtClean="0"/>
              <a:t>KUKLÍK, Jan a Jan KUKLÍK. </a:t>
            </a:r>
            <a:r>
              <a:rPr lang="cs-CZ" sz="2000" i="1" dirty="0" smtClean="0"/>
              <a:t>Dějepis pro gymnázia a střední školy</a:t>
            </a:r>
            <a:r>
              <a:rPr lang="cs-CZ" sz="2000" dirty="0" smtClean="0"/>
              <a:t>. 1. </a:t>
            </a:r>
            <a:r>
              <a:rPr lang="cs-CZ" sz="2000" dirty="0" err="1" smtClean="0"/>
              <a:t>vyd</a:t>
            </a:r>
            <a:r>
              <a:rPr lang="cs-CZ" sz="2000" dirty="0" smtClean="0"/>
              <a:t>. Praha: SPN - pedagogické nakladatelství, c2002, 215 s. </a:t>
            </a:r>
          </a:p>
          <a:p>
            <a:pPr>
              <a:buNone/>
            </a:pPr>
            <a:r>
              <a:rPr lang="cs-CZ" sz="2000" dirty="0" smtClean="0"/>
              <a:t>	ISBN 80-723-5175-3.</a:t>
            </a:r>
          </a:p>
          <a:p>
            <a:r>
              <a:rPr lang="cs-CZ" sz="2000" dirty="0" smtClean="0"/>
              <a:t>SOUKAL, Josef. </a:t>
            </a:r>
            <a:r>
              <a:rPr lang="cs-CZ" sz="2000" i="1" dirty="0" smtClean="0"/>
              <a:t>Literatura pro IV. ročník gymnázií</a:t>
            </a:r>
            <a:r>
              <a:rPr lang="cs-CZ" sz="2000" dirty="0" smtClean="0"/>
              <a:t>. 1. </a:t>
            </a:r>
            <a:r>
              <a:rPr lang="cs-CZ" sz="2000" dirty="0" err="1" smtClean="0"/>
              <a:t>vyd</a:t>
            </a:r>
            <a:r>
              <a:rPr lang="cs-CZ" sz="2000" dirty="0" smtClean="0"/>
              <a:t>. Praha: SPN - pedagogické nakladatelství, 2005, 390 s. ISBN 80-723-5311-X.</a:t>
            </a:r>
          </a:p>
          <a:p>
            <a:r>
              <a:rPr lang="cs-CZ" sz="2000" dirty="0" smtClean="0"/>
              <a:t>HOZNAUER, Miloš. </a:t>
            </a:r>
            <a:r>
              <a:rPr lang="cs-CZ" sz="2000" i="1" dirty="0" smtClean="0"/>
              <a:t>Česká literatura po roce 1945: učebnice literatury pro 4. ročník středních škol</a:t>
            </a:r>
            <a:r>
              <a:rPr lang="cs-CZ" sz="2000" dirty="0" smtClean="0"/>
              <a:t>. Praha: Fortuna, 1992. ISBN 80-852-9848-1.</a:t>
            </a:r>
            <a:endParaRPr lang="cs-CZ" sz="2000" smtClean="0"/>
          </a:p>
          <a:p>
            <a:pPr>
              <a:buNone/>
            </a:pP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xmlns="" val="1418303948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63</TotalTime>
  <Words>1269</Words>
  <Application>Microsoft Office PowerPoint</Application>
  <PresentationFormat>Předvádění na obrazovce (4:3)</PresentationFormat>
  <Paragraphs>140</Paragraphs>
  <Slides>18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Motiv systému Office</vt:lpstr>
      <vt:lpstr>Snímek 1</vt:lpstr>
      <vt:lpstr>Společensko-historické pozadí vývoje české prózy po roce 1945</vt:lpstr>
      <vt:lpstr>Pražské jaro</vt:lpstr>
      <vt:lpstr>Konsolidace a normalizace</vt:lpstr>
      <vt:lpstr>Literatura v období normalizace</vt:lpstr>
      <vt:lpstr>Oficiální literatura</vt:lpstr>
      <vt:lpstr>Samizdatová literatura</vt:lpstr>
      <vt:lpstr>Exilová literatura</vt:lpstr>
      <vt:lpstr>Disident a disent</vt:lpstr>
      <vt:lpstr>Formy disentu</vt:lpstr>
      <vt:lpstr>Charta 77</vt:lpstr>
      <vt:lpstr>Rozpad sovětského bloku</vt:lpstr>
      <vt:lpstr>Situace v Československu</vt:lpstr>
      <vt:lpstr>Rok 1989</vt:lpstr>
      <vt:lpstr>17. listopad 1989</vt:lpstr>
      <vt:lpstr>Sametová revoluce</vt:lpstr>
      <vt:lpstr>Konec komunisitcké éry</vt:lpstr>
      <vt:lpstr>Seznam použitých zdrojů: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Antonín Zelený</dc:creator>
  <cp:lastModifiedBy>Uzivatel</cp:lastModifiedBy>
  <cp:revision>13</cp:revision>
  <dcterms:created xsi:type="dcterms:W3CDTF">2012-12-23T08:55:19Z</dcterms:created>
  <dcterms:modified xsi:type="dcterms:W3CDTF">2013-10-26T06:16:24Z</dcterms:modified>
</cp:coreProperties>
</file>