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7539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Literatura s tematikou 2. světové války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5.3.4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3. 6.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představí</a:t>
                      </a:r>
                      <a:r>
                        <a:rPr lang="cs-CZ" sz="800" baseline="0" dirty="0" smtClean="0">
                          <a:effectLst/>
                        </a:rPr>
                        <a:t> významné osobnosti české literatury.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obsahuje přehled významných autorů, kteří se věnovali literatuře s tematikou 2. světové války. Zároveň představuje jejich nejvýznamnější díla.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určená jako výklad v hodině.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se osvědčila, při diskusi byly vysvětleny nejasnosti a některé informace upřesněny.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s tematikou 2. světové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Historický kontext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8. května 1945 </a:t>
            </a:r>
            <a:r>
              <a:rPr lang="cs-CZ" dirty="0" smtClean="0"/>
              <a:t>konec 2. světové války v Evropě</a:t>
            </a:r>
          </a:p>
          <a:p>
            <a:r>
              <a:rPr lang="cs-CZ" dirty="0" smtClean="0"/>
              <a:t>vlna nadšení a optimismu</a:t>
            </a:r>
          </a:p>
          <a:p>
            <a:r>
              <a:rPr lang="cs-CZ" dirty="0" smtClean="0"/>
              <a:t>oslava zejména Sovětského svazu a Rudé armády (neznalost tajných dohod SSSR s hitlerovským Německem před 2. světovou válkou a dohod SSSR, USA, Velké Británie a Francie z jednání tzv. Velké trojky během války)</a:t>
            </a:r>
          </a:p>
          <a:p>
            <a:r>
              <a:rPr lang="cs-CZ" dirty="0" smtClean="0"/>
              <a:t>záhy vydávána díla napsaná během války (tzv. do šuplíku) a díla bezprostředně reagující na konec války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vlna literatury s tematikou </a:t>
            </a:r>
            <a:br>
              <a:rPr lang="cs-CZ" dirty="0" smtClean="0"/>
            </a:br>
            <a:r>
              <a:rPr lang="cs-CZ" dirty="0" smtClean="0"/>
              <a:t>2. 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díla vydávána bezprostředně po skončení války zhruba do konce čtyřicátých let</a:t>
            </a:r>
          </a:p>
          <a:p>
            <a:pPr>
              <a:buNone/>
            </a:pPr>
            <a:r>
              <a:rPr lang="cs-CZ" dirty="0" smtClean="0"/>
              <a:t>znaky:</a:t>
            </a:r>
          </a:p>
          <a:p>
            <a:r>
              <a:rPr lang="cs-CZ" dirty="0" smtClean="0"/>
              <a:t>nekritická oslava SSSR a Rudé armády</a:t>
            </a:r>
          </a:p>
          <a:p>
            <a:r>
              <a:rPr lang="cs-CZ" dirty="0" smtClean="0"/>
              <a:t>absence zmínek podílu americké armády na osvobození našeho území</a:t>
            </a:r>
          </a:p>
          <a:p>
            <a:r>
              <a:rPr lang="cs-CZ" dirty="0" smtClean="0"/>
              <a:t>černobílé, zjednodušené vidění válečných událostí</a:t>
            </a:r>
          </a:p>
          <a:p>
            <a:r>
              <a:rPr lang="cs-CZ" dirty="0" smtClean="0"/>
              <a:t>glorifikace hrdinů </a:t>
            </a:r>
          </a:p>
          <a:p>
            <a:r>
              <a:rPr lang="cs-CZ" dirty="0" smtClean="0"/>
              <a:t>postavy dostatečně psychologicky neprokresleny, ulpívání na povrchu</a:t>
            </a:r>
          </a:p>
          <a:p>
            <a:r>
              <a:rPr lang="cs-CZ" dirty="0" smtClean="0"/>
              <a:t>jednoduchý děj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Jan Drda</a:t>
            </a:r>
            <a:br>
              <a:rPr lang="cs-CZ" dirty="0" smtClean="0"/>
            </a:br>
            <a:r>
              <a:rPr lang="cs-CZ" dirty="0" smtClean="0"/>
              <a:t>(1915 – 1970)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prozaik, dramatik, filmový scenárista, publicista</a:t>
            </a:r>
          </a:p>
          <a:p>
            <a:r>
              <a:rPr lang="cs-CZ" dirty="0" smtClean="0"/>
              <a:t>nedokončená vysokoškolská studia literatury</a:t>
            </a:r>
          </a:p>
          <a:p>
            <a:r>
              <a:rPr lang="cs-CZ" dirty="0" smtClean="0"/>
              <a:t>po roce 1948 různé politické a veřejné funkce (1949-1956 předseda svazu československých spisovatelů)</a:t>
            </a:r>
          </a:p>
          <a:p>
            <a:r>
              <a:rPr lang="cs-CZ" dirty="0" smtClean="0"/>
              <a:t>v roce 1968 otevřená kritika vstupu vojsk Varšavské smlouvy na naše území</a:t>
            </a:r>
          </a:p>
          <a:p>
            <a:r>
              <a:rPr lang="cs-CZ" dirty="0" smtClean="0"/>
              <a:t>poté život v ústraní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r. 1940 románová prvotina </a:t>
            </a:r>
            <a:r>
              <a:rPr lang="cs-CZ" b="1" dirty="0" smtClean="0"/>
              <a:t>Městečko na dlani</a:t>
            </a:r>
            <a:r>
              <a:rPr lang="cs-CZ" dirty="0" smtClean="0"/>
              <a:t>, příznivě přijata, barvitě vylíčeny osudy obyvatel městečka </a:t>
            </a:r>
            <a:r>
              <a:rPr lang="cs-CZ" dirty="0" err="1" smtClean="0"/>
              <a:t>Rukapáně</a:t>
            </a:r>
            <a:endParaRPr lang="cs-CZ" dirty="0" smtClean="0"/>
          </a:p>
          <a:p>
            <a:r>
              <a:rPr lang="cs-CZ" dirty="0" smtClean="0"/>
              <a:t>během 2. světové války další dva psychologické romány</a:t>
            </a:r>
          </a:p>
          <a:p>
            <a:r>
              <a:rPr lang="cs-CZ" dirty="0" smtClean="0"/>
              <a:t>r. 1946 povídkový soubor </a:t>
            </a:r>
            <a:r>
              <a:rPr lang="cs-CZ" b="1" dirty="0" smtClean="0"/>
              <a:t>Němá barikáda</a:t>
            </a:r>
            <a:r>
              <a:rPr lang="cs-CZ" dirty="0" smtClean="0"/>
              <a:t>, kniha vyzdvihující hrdinství prostých českých lidí v období protektorátu a Květnového povstání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kniha uvedena básní F. Halase Zpěv úzkosti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nejznámější Vyšší princip, Hlídač dynamitu, Pancéřová pěst, Němá barikáda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důraz kladen na typizaci postav – obyčejný český člověk měnící se pod vlivem okolností v hrdinu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povídky předlohou pro filmy Němá barikáda a Vyšší princip</a:t>
            </a:r>
          </a:p>
          <a:p>
            <a:pPr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Julius Fučík</a:t>
            </a:r>
            <a:br>
              <a:rPr lang="cs-CZ" dirty="0" smtClean="0"/>
            </a:br>
            <a:r>
              <a:rPr lang="cs-CZ" dirty="0" smtClean="0"/>
              <a:t>(1903 – 1943)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novinář, divadelní a literární kritik (východiska v marxistické ideologii), autor reportážních próz</a:t>
            </a:r>
          </a:p>
          <a:p>
            <a:r>
              <a:rPr lang="cs-CZ" dirty="0" smtClean="0"/>
              <a:t>od roku 1921 člen KSČ</a:t>
            </a:r>
          </a:p>
          <a:p>
            <a:r>
              <a:rPr lang="cs-CZ" dirty="0" smtClean="0"/>
              <a:t>obhájce proletářské poezie a kritik poetismu</a:t>
            </a:r>
          </a:p>
          <a:p>
            <a:r>
              <a:rPr lang="cs-CZ" dirty="0" smtClean="0"/>
              <a:t>jako dopisovatel několik let v SSSR – oslavná kniha </a:t>
            </a:r>
            <a:r>
              <a:rPr lang="cs-CZ" i="1" dirty="0" smtClean="0"/>
              <a:t>V zemi, kde zítra již znamená včera</a:t>
            </a:r>
          </a:p>
          <a:p>
            <a:r>
              <a:rPr lang="cs-CZ" dirty="0" smtClean="0"/>
              <a:t>během 2. světové války práce v domácím ilegálním komunistickém odboji</a:t>
            </a:r>
          </a:p>
          <a:p>
            <a:r>
              <a:rPr lang="cs-CZ" dirty="0" smtClean="0"/>
              <a:t>r. 1942 zatčen a odsouzen k trestu smrti (popraven v Berlíně)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Reportáž psaná na oprátce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próza psaná </a:t>
            </a:r>
            <a:r>
              <a:rPr lang="cs-CZ" dirty="0" err="1" smtClean="0"/>
              <a:t>motákovým</a:t>
            </a:r>
            <a:r>
              <a:rPr lang="cs-CZ" dirty="0" smtClean="0"/>
              <a:t> způsobem ve vyšetřovací vazbě v Praze na Pankráci</a:t>
            </a:r>
          </a:p>
          <a:p>
            <a:r>
              <a:rPr lang="cs-CZ" dirty="0" smtClean="0"/>
              <a:t>svědectví o pobytu v nacistickém vězení z pohledu komunistického novináře</a:t>
            </a:r>
          </a:p>
          <a:p>
            <a:r>
              <a:rPr lang="cs-CZ" dirty="0" smtClean="0"/>
              <a:t>po válce vydáno roku 1945 a pak opakovaně, různě upravované z ideologických a propagačních důvodů</a:t>
            </a:r>
          </a:p>
          <a:p>
            <a:r>
              <a:rPr lang="cs-CZ" dirty="0" smtClean="0"/>
              <a:t>předmluva + 8 kapitol, popis věznění, charakteristiky spoluvězňů, dozorců i vyšetřovatelů, osobní vzkazy příbuzným a přátelům, fejetonové pasáže</a:t>
            </a:r>
          </a:p>
          <a:p>
            <a:r>
              <a:rPr lang="cs-CZ" dirty="0" smtClean="0"/>
              <a:t>první kritické vydání r. 1995</a:t>
            </a:r>
          </a:p>
          <a:p>
            <a:r>
              <a:rPr lang="cs-CZ" dirty="0" smtClean="0"/>
              <a:t>pochybnosti o autorství vyvráceny, doplněn obraz chybějících částí (záměrně vynechávány komunisty)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Jiří </a:t>
            </a:r>
            <a:r>
              <a:rPr lang="cs-CZ" dirty="0" err="1" smtClean="0"/>
              <a:t>Weil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(1900-1959)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prozaik, překladatel židovského původu</a:t>
            </a:r>
          </a:p>
          <a:p>
            <a:r>
              <a:rPr lang="cs-CZ" dirty="0" smtClean="0"/>
              <a:t>studia literatury na vysoké škole</a:t>
            </a:r>
          </a:p>
          <a:p>
            <a:r>
              <a:rPr lang="cs-CZ" dirty="0" smtClean="0"/>
              <a:t>život v SSSR, překladatel marxistické literatury</a:t>
            </a:r>
          </a:p>
          <a:p>
            <a:r>
              <a:rPr lang="cs-CZ" dirty="0" smtClean="0"/>
              <a:t>vyloučen z KSČ, návrat do Čech</a:t>
            </a:r>
          </a:p>
          <a:p>
            <a:r>
              <a:rPr lang="cs-CZ" dirty="0" smtClean="0"/>
              <a:t>autor románu </a:t>
            </a:r>
            <a:r>
              <a:rPr lang="cs-CZ" b="1" dirty="0" smtClean="0"/>
              <a:t>Život s hvězdou </a:t>
            </a:r>
            <a:r>
              <a:rPr lang="cs-CZ" dirty="0" smtClean="0"/>
              <a:t>– psaný během 2. světové války, vydaný roku 1949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zachycen osud Žida a židovské komunity během 2. světové války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autobiografické prvky (autor nenastoupil do transportu a do konce války se skrýval)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Adolf </a:t>
            </a:r>
            <a:r>
              <a:rPr lang="cs-CZ" dirty="0" err="1" smtClean="0"/>
              <a:t>Branald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(1910-2008)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prozaik, spoluautor divadelních her pro ochotníky</a:t>
            </a:r>
          </a:p>
          <a:p>
            <a:r>
              <a:rPr lang="cs-CZ" dirty="0" smtClean="0"/>
              <a:t>vystřídal řadu povolání, nakonec spisovatel z povolání</a:t>
            </a:r>
          </a:p>
          <a:p>
            <a:r>
              <a:rPr lang="cs-CZ" dirty="0" smtClean="0"/>
              <a:t>první romány souvisí s divadelním světem </a:t>
            </a:r>
          </a:p>
          <a:p>
            <a:r>
              <a:rPr lang="cs-CZ" dirty="0" smtClean="0"/>
              <a:t>romány z období 2. světové války </a:t>
            </a:r>
            <a:r>
              <a:rPr lang="cs-CZ" b="1" dirty="0" smtClean="0"/>
              <a:t>Severní</a:t>
            </a:r>
            <a:r>
              <a:rPr lang="cs-CZ" dirty="0" smtClean="0"/>
              <a:t> </a:t>
            </a:r>
            <a:r>
              <a:rPr lang="cs-CZ" b="1" dirty="0" smtClean="0"/>
              <a:t>nádraží</a:t>
            </a:r>
            <a:r>
              <a:rPr lang="cs-CZ" dirty="0" smtClean="0"/>
              <a:t> (1949) a </a:t>
            </a:r>
            <a:r>
              <a:rPr lang="cs-CZ" b="1" dirty="0" smtClean="0"/>
              <a:t>Lazaretní vlak </a:t>
            </a:r>
            <a:r>
              <a:rPr lang="cs-CZ" dirty="0" smtClean="0"/>
              <a:t>(1950)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nádraží a Lazaretní vlak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románová </a:t>
            </a:r>
            <a:r>
              <a:rPr lang="cs-CZ" dirty="0" err="1" smtClean="0"/>
              <a:t>dilogie</a:t>
            </a:r>
            <a:endParaRPr lang="cs-CZ" dirty="0" smtClean="0"/>
          </a:p>
          <a:p>
            <a:r>
              <a:rPr lang="cs-CZ" dirty="0" smtClean="0"/>
              <a:t>zachyceny klíčové okamžiky 2. světové války (září 1938, březen 1939, 17. listopad 1939, atentát na </a:t>
            </a:r>
            <a:r>
              <a:rPr lang="cs-CZ" dirty="0" err="1" smtClean="0"/>
              <a:t>Heydricha</a:t>
            </a:r>
            <a:r>
              <a:rPr lang="cs-CZ" dirty="0" smtClean="0"/>
              <a:t>, Květnové povstání)</a:t>
            </a:r>
          </a:p>
          <a:p>
            <a:r>
              <a:rPr lang="cs-CZ" dirty="0" smtClean="0"/>
              <a:t>hlavním hrdinou Severní nádraží – živoucí organismus díky sehranému kolektivu – příklad tzv. </a:t>
            </a:r>
            <a:r>
              <a:rPr lang="cs-CZ" b="1" dirty="0" smtClean="0"/>
              <a:t>kolektivního románu</a:t>
            </a:r>
          </a:p>
          <a:p>
            <a:r>
              <a:rPr lang="cs-CZ" dirty="0" smtClean="0"/>
              <a:t>objektivní a věcný záznam více než fikce a fantazie (autobiografické prvky)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Josef </a:t>
            </a:r>
            <a:r>
              <a:rPr lang="cs-CZ" dirty="0" err="1" smtClean="0"/>
              <a:t>Kopta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(1894 – 1962)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prozaik, autor legionářské a psychologické prózy, autor knih pro mládež, publicista</a:t>
            </a:r>
          </a:p>
          <a:p>
            <a:r>
              <a:rPr lang="cs-CZ" dirty="0" smtClean="0"/>
              <a:t>během 1. světové války člen československých legií</a:t>
            </a:r>
          </a:p>
          <a:p>
            <a:r>
              <a:rPr lang="cs-CZ" dirty="0" smtClean="0"/>
              <a:t>po 2. světové válce státní úředník</a:t>
            </a:r>
          </a:p>
          <a:p>
            <a:r>
              <a:rPr lang="cs-CZ" dirty="0" smtClean="0"/>
              <a:t>oba synové literárně činní (Petr a Pavel)</a:t>
            </a:r>
          </a:p>
          <a:p>
            <a:r>
              <a:rPr lang="cs-CZ" dirty="0" smtClean="0"/>
              <a:t>v tvorbě střízlivý pohled na skutečnost, snaha o pravdivý obraz skutečnosti</a:t>
            </a:r>
          </a:p>
          <a:p>
            <a:r>
              <a:rPr lang="cs-CZ" dirty="0" smtClean="0"/>
              <a:t>k 2. světové válce odkaz v románu </a:t>
            </a:r>
            <a:r>
              <a:rPr lang="cs-CZ" b="1" i="1" dirty="0" err="1" smtClean="0"/>
              <a:t>Dies</a:t>
            </a:r>
            <a:r>
              <a:rPr lang="cs-CZ" b="1" i="1" dirty="0" smtClean="0"/>
              <a:t> </a:t>
            </a:r>
            <a:r>
              <a:rPr lang="cs-CZ" b="1" i="1" dirty="0" err="1" smtClean="0"/>
              <a:t>irae</a:t>
            </a:r>
            <a:r>
              <a:rPr lang="cs-CZ" b="1" i="1" dirty="0" smtClean="0"/>
              <a:t> </a:t>
            </a:r>
            <a:r>
              <a:rPr lang="cs-CZ" dirty="0" smtClean="0"/>
              <a:t>(1945), alegorický román o duchovním hledání, o nutnosti mravní očisty, vykládán jako román ohlašující konec </a:t>
            </a:r>
          </a:p>
          <a:p>
            <a:pPr>
              <a:buNone/>
            </a:pPr>
            <a:r>
              <a:rPr lang="cs-CZ" dirty="0" smtClean="0"/>
              <a:t>	2. světové války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</a:t>
            </a:r>
            <a:r>
              <a:rPr lang="cs-CZ" smtClean="0"/>
              <a:t>vlna </a:t>
            </a:r>
            <a:r>
              <a:rPr lang="cs-CZ" dirty="0" smtClean="0"/>
              <a:t>literatury s </a:t>
            </a:r>
            <a:r>
              <a:rPr lang="cs-CZ" smtClean="0"/>
              <a:t>tematikou </a:t>
            </a:r>
            <a:br>
              <a:rPr lang="cs-CZ" smtClean="0"/>
            </a:br>
            <a:r>
              <a:rPr lang="cs-CZ" smtClean="0"/>
              <a:t>2</a:t>
            </a:r>
            <a:r>
              <a:rPr lang="cs-CZ" dirty="0" smtClean="0"/>
              <a:t>. 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 druhé polovině 50. let 20. století nový pohled na 2. světovou válku</a:t>
            </a:r>
          </a:p>
          <a:p>
            <a:r>
              <a:rPr lang="cs-CZ" dirty="0" smtClean="0"/>
              <a:t>i pod vlivem změněné politické situace (smrt J. V. Stalina a K. Gottwalda → postupné uvolnění)</a:t>
            </a:r>
          </a:p>
          <a:p>
            <a:r>
              <a:rPr lang="cs-CZ" dirty="0" smtClean="0"/>
              <a:t>2. světová válka vnímána jako velmi složité období, svět nerozdělován na „černý a bílý“, v popředí psychologická próza, snaha o zachycení složitého vnitřního světa člověka během války, ústup od dokumentárního způsobu záznamu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Karel Ptáčník – </a:t>
            </a:r>
            <a:r>
              <a:rPr lang="cs-CZ" b="1" i="1" dirty="0" smtClean="0"/>
              <a:t>Ročník jedenadvacet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Josef Škvorecký – </a:t>
            </a:r>
            <a:r>
              <a:rPr lang="cs-CZ" b="1" i="1" dirty="0" smtClean="0"/>
              <a:t>Zbabělci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Ladislav Fuks – </a:t>
            </a:r>
            <a:r>
              <a:rPr lang="cs-CZ" b="1" i="1" dirty="0" smtClean="0"/>
              <a:t>Spalovač mrtvol  </a:t>
            </a:r>
            <a:endParaRPr lang="cs-CZ" b="1" i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PROKOP, Vladimír. </a:t>
            </a:r>
            <a:r>
              <a:rPr lang="cs-CZ" sz="2000" i="1" dirty="0" smtClean="0"/>
              <a:t>Přehled české literatury 20. století</a:t>
            </a:r>
            <a:r>
              <a:rPr lang="cs-CZ" sz="2000" dirty="0" smtClean="0"/>
              <a:t>. 1. vydání. Sokolov: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r>
              <a:rPr lang="cs-CZ" sz="2000" dirty="0" err="1" smtClean="0"/>
              <a:t>K</a:t>
            </a:r>
            <a:r>
              <a:rPr lang="cs-CZ" sz="2000" dirty="0" smtClean="0"/>
              <a:t>.Soft, 2011.</a:t>
            </a: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903</Words>
  <Application>Microsoft Office PowerPoint</Application>
  <PresentationFormat>Předvádění na obrazovce (4:3)</PresentationFormat>
  <Paragraphs>111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Literatura s tematikou 2. světové války</vt:lpstr>
      <vt:lpstr>Historický kontext</vt:lpstr>
      <vt:lpstr>1. vlna literatury s tematikou  2. světové války</vt:lpstr>
      <vt:lpstr>Jan Drda (1915 – 1970)</vt:lpstr>
      <vt:lpstr>Dílo</vt:lpstr>
      <vt:lpstr>Julius Fučík (1903 – 1943)</vt:lpstr>
      <vt:lpstr>Reportáž psaná na oprátce</vt:lpstr>
      <vt:lpstr>Jiří Weil (1900-1959)</vt:lpstr>
      <vt:lpstr>Adolf Branald (1910-2008)</vt:lpstr>
      <vt:lpstr>Severní nádraží a Lazaretní vlak </vt:lpstr>
      <vt:lpstr>Josef Kopta (1894 – 1962)</vt:lpstr>
      <vt:lpstr>2. vlna literatury s tematikou  2. světové války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13</cp:revision>
  <dcterms:created xsi:type="dcterms:W3CDTF">2012-12-23T08:55:19Z</dcterms:created>
  <dcterms:modified xsi:type="dcterms:W3CDTF">2013-10-26T06:16:48Z</dcterms:modified>
</cp:coreProperties>
</file>