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58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26" d="100"/>
          <a:sy n="126" d="100"/>
        </p:scale>
        <p:origin x="-1194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16DA5E-9952-4156-BCB5-F5609907E964}" type="datetimeFigureOut">
              <a:rPr lang="cs-CZ" smtClean="0"/>
              <a:pPr/>
              <a:t>26.10.2013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8A616-EA7E-420A-A1E3-527687F72E4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3944267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16DA5E-9952-4156-BCB5-F5609907E964}" type="datetimeFigureOut">
              <a:rPr lang="cs-CZ" smtClean="0"/>
              <a:pPr/>
              <a:t>26.10.2013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8A616-EA7E-420A-A1E3-527687F72E4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9529817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16DA5E-9952-4156-BCB5-F5609907E964}" type="datetimeFigureOut">
              <a:rPr lang="cs-CZ" smtClean="0"/>
              <a:pPr/>
              <a:t>26.10.2013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8A616-EA7E-420A-A1E3-527687F72E4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1285855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16DA5E-9952-4156-BCB5-F5609907E964}" type="datetimeFigureOut">
              <a:rPr lang="cs-CZ" smtClean="0"/>
              <a:pPr/>
              <a:t>26.10.2013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8A616-EA7E-420A-A1E3-527687F72E4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4523298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16DA5E-9952-4156-BCB5-F5609907E964}" type="datetimeFigureOut">
              <a:rPr lang="cs-CZ" smtClean="0"/>
              <a:pPr/>
              <a:t>26.10.2013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8A616-EA7E-420A-A1E3-527687F72E4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9211133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16DA5E-9952-4156-BCB5-F5609907E964}" type="datetimeFigureOut">
              <a:rPr lang="cs-CZ" smtClean="0"/>
              <a:pPr/>
              <a:t>26.10.2013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8A616-EA7E-420A-A1E3-527687F72E4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2857045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16DA5E-9952-4156-BCB5-F5609907E964}" type="datetimeFigureOut">
              <a:rPr lang="cs-CZ" smtClean="0"/>
              <a:pPr/>
              <a:t>26.10.2013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8A616-EA7E-420A-A1E3-527687F72E4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7211705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16DA5E-9952-4156-BCB5-F5609907E964}" type="datetimeFigureOut">
              <a:rPr lang="cs-CZ" smtClean="0"/>
              <a:pPr/>
              <a:t>26.10.2013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8A616-EA7E-420A-A1E3-527687F72E4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2790787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16DA5E-9952-4156-BCB5-F5609907E964}" type="datetimeFigureOut">
              <a:rPr lang="cs-CZ" smtClean="0"/>
              <a:pPr/>
              <a:t>26.10.2013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8A616-EA7E-420A-A1E3-527687F72E4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4697292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16DA5E-9952-4156-BCB5-F5609907E964}" type="datetimeFigureOut">
              <a:rPr lang="cs-CZ" smtClean="0"/>
              <a:pPr/>
              <a:t>26.10.2013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8A616-EA7E-420A-A1E3-527687F72E4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5485325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16DA5E-9952-4156-BCB5-F5609907E964}" type="datetimeFigureOut">
              <a:rPr lang="cs-CZ" smtClean="0"/>
              <a:pPr/>
              <a:t>26.10.2013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8A616-EA7E-420A-A1E3-527687F72E4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8087275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16DA5E-9952-4156-BCB5-F5609907E964}" type="datetimeFigureOut">
              <a:rPr lang="cs-CZ" smtClean="0"/>
              <a:pPr/>
              <a:t>26.10.2013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F8A616-EA7E-420A-A1E3-527687F72E4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7213812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Zástupný symbol pro obsah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2500596077"/>
              </p:ext>
            </p:extLst>
          </p:nvPr>
        </p:nvGraphicFramePr>
        <p:xfrm>
          <a:off x="539552" y="1844825"/>
          <a:ext cx="8208912" cy="468051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243816"/>
                <a:gridCol w="5965096"/>
              </a:tblGrid>
              <a:tr h="292294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800" dirty="0">
                          <a:effectLst/>
                        </a:rPr>
                        <a:t>Škola</a:t>
                      </a:r>
                      <a:endParaRPr lang="cs-CZ" sz="8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800" dirty="0">
                          <a:effectLst/>
                        </a:rPr>
                        <a:t>Katolické gymnázium Třebíč, Otmarova 22, Třebíč 674 01</a:t>
                      </a:r>
                      <a:endParaRPr lang="cs-CZ" sz="8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92294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800" dirty="0">
                          <a:effectLst/>
                        </a:rPr>
                        <a:t>Název </a:t>
                      </a:r>
                      <a:r>
                        <a:rPr lang="cs-CZ" sz="800" dirty="0" smtClean="0">
                          <a:effectLst/>
                        </a:rPr>
                        <a:t>projektu</a:t>
                      </a:r>
                      <a:endParaRPr lang="cs-CZ" sz="8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800" dirty="0">
                          <a:effectLst/>
                        </a:rPr>
                        <a:t>Moderní škola</a:t>
                      </a:r>
                      <a:endParaRPr lang="cs-CZ" sz="8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92294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800" dirty="0">
                          <a:effectLst/>
                        </a:rPr>
                        <a:t>Číslo projektu</a:t>
                      </a:r>
                      <a:endParaRPr lang="cs-CZ" sz="8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800" dirty="0">
                          <a:effectLst/>
                        </a:rPr>
                        <a:t>CZ.1.07/1.5.00/34.0464</a:t>
                      </a:r>
                      <a:endParaRPr lang="cs-CZ" sz="8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92294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800" dirty="0">
                          <a:effectLst/>
                        </a:rPr>
                        <a:t>Šablona</a:t>
                      </a:r>
                      <a:endParaRPr lang="cs-CZ" sz="8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800" dirty="0">
                          <a:effectLst/>
                        </a:rPr>
                        <a:t>III/2 Inovace a zkvalitnění výuky prostřednictvím ICT</a:t>
                      </a:r>
                      <a:endParaRPr lang="cs-CZ" sz="8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92294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800" dirty="0">
                          <a:effectLst/>
                        </a:rPr>
                        <a:t>Autor DUM</a:t>
                      </a:r>
                      <a:endParaRPr lang="cs-CZ" sz="8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2056765" algn="ctr"/>
                        </a:tabLst>
                      </a:pPr>
                      <a:r>
                        <a:rPr lang="cs-CZ" sz="8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Drahomír</a:t>
                      </a:r>
                      <a:r>
                        <a:rPr lang="cs-CZ" sz="8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Havlíček</a:t>
                      </a:r>
                      <a:endParaRPr lang="cs-CZ" sz="8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92294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800" dirty="0">
                          <a:effectLst/>
                        </a:rPr>
                        <a:t>Název DUM</a:t>
                      </a:r>
                      <a:endParaRPr lang="cs-CZ" sz="8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800" dirty="0" smtClean="0">
                          <a:effectLst/>
                        </a:rPr>
                        <a:t>Romeo, Julie a tma</a:t>
                      </a:r>
                      <a:endParaRPr lang="cs-CZ" sz="8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92294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Kód DUM</a:t>
                      </a:r>
                      <a:endParaRPr lang="cs-CZ" sz="800" b="1" kern="1200" dirty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VY_32_INOVACE_</a:t>
                      </a:r>
                      <a:r>
                        <a:rPr lang="cs-CZ" sz="80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5.3.5</a:t>
                      </a:r>
                      <a:endParaRPr lang="cs-CZ" sz="8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</a:tr>
              <a:tr h="292294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8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Datum vytvoření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800" dirty="0">
                          <a:effectLst/>
                        </a:rPr>
                        <a:t> </a:t>
                      </a:r>
                      <a:r>
                        <a:rPr lang="cs-CZ" sz="800" dirty="0" smtClean="0">
                          <a:effectLst/>
                        </a:rPr>
                        <a:t>3. 6. </a:t>
                      </a:r>
                      <a:r>
                        <a:rPr lang="cs-CZ" sz="800" smtClean="0">
                          <a:effectLst/>
                        </a:rPr>
                        <a:t>2012</a:t>
                      </a:r>
                      <a:endParaRPr lang="cs-CZ" sz="8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92294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800">
                          <a:effectLst/>
                        </a:rPr>
                        <a:t>Předmět</a:t>
                      </a:r>
                      <a:endParaRPr lang="cs-CZ" sz="80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800" dirty="0">
                          <a:effectLst/>
                        </a:rPr>
                        <a:t> </a:t>
                      </a:r>
                      <a:r>
                        <a:rPr lang="cs-CZ" sz="800" dirty="0" smtClean="0">
                          <a:effectLst/>
                        </a:rPr>
                        <a:t>Český jazyk a literatura</a:t>
                      </a:r>
                      <a:endParaRPr lang="cs-CZ" sz="8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92294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800">
                          <a:effectLst/>
                        </a:rPr>
                        <a:t>Tematická oblast</a:t>
                      </a:r>
                      <a:endParaRPr lang="cs-CZ" sz="80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800" dirty="0">
                          <a:effectLst/>
                        </a:rPr>
                        <a:t> </a:t>
                      </a:r>
                      <a:r>
                        <a:rPr lang="cs-CZ" sz="800" dirty="0" smtClean="0">
                          <a:effectLst/>
                        </a:rPr>
                        <a:t>Literatura po roce 1945</a:t>
                      </a:r>
                      <a:endParaRPr lang="cs-CZ" sz="8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92294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800">
                          <a:effectLst/>
                        </a:rPr>
                        <a:t>Výstup ŠVP</a:t>
                      </a:r>
                      <a:endParaRPr lang="cs-CZ" sz="80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800" dirty="0">
                          <a:effectLst/>
                        </a:rPr>
                        <a:t> </a:t>
                      </a:r>
                      <a:r>
                        <a:rPr lang="cs-CZ" sz="800" dirty="0" smtClean="0">
                          <a:effectLst/>
                        </a:rPr>
                        <a:t>Žák interpretuje vybraná literární díla.</a:t>
                      </a:r>
                      <a:endParaRPr lang="cs-CZ" sz="8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92294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800">
                          <a:effectLst/>
                        </a:rPr>
                        <a:t>Anotace DUM</a:t>
                      </a:r>
                      <a:endParaRPr lang="cs-CZ" sz="80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800" dirty="0" smtClean="0">
                          <a:effectLst/>
                        </a:rPr>
                        <a:t>Prezentace určená k interpretaci díla Romeo, Julie a tma. Obsahuje základní informace o díle a jeho autorovi.</a:t>
                      </a:r>
                      <a:endParaRPr lang="cs-CZ" sz="8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92294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800">
                          <a:effectLst/>
                        </a:rPr>
                        <a:t>Metodický popis</a:t>
                      </a:r>
                      <a:endParaRPr lang="cs-CZ" sz="80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800" dirty="0" smtClean="0">
                          <a:effectLst/>
                        </a:rPr>
                        <a:t>Prezentace určená</a:t>
                      </a:r>
                      <a:r>
                        <a:rPr lang="cs-CZ" sz="800" baseline="0" dirty="0" smtClean="0">
                          <a:effectLst/>
                        </a:rPr>
                        <a:t> k výkladu v hodině. Vhodná i pro samostatnou přípravu žáků ke státní maturitní zkoušce.</a:t>
                      </a:r>
                      <a:endParaRPr lang="cs-CZ" sz="8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92294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800">
                          <a:effectLst/>
                        </a:rPr>
                        <a:t>Hodnocení</a:t>
                      </a:r>
                      <a:endParaRPr lang="cs-CZ" sz="80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800" dirty="0" smtClean="0">
                          <a:effectLst/>
                        </a:rPr>
                        <a:t>Prezentace se osvědčila.  Žáci na základě vlastní četby interpretovali dílo a zasadili ho do literárně-historického kontextu.</a:t>
                      </a:r>
                      <a:endParaRPr lang="cs-CZ" sz="8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588398">
                <a:tc grid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800" dirty="0">
                          <a:effectLst/>
                        </a:rPr>
                        <a:t>Autor prohlašuje, že řádně uvedl všechny použité zdroje. Pokud není uvedeno jinak, použitý materiál je z vlastních zdrojů autora.</a:t>
                      </a:r>
                      <a:endParaRPr lang="cs-CZ" sz="8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7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1026" name="Obrázek 1" descr="http://hilase.cz/wp-content/uploads/2012/12/OPVK_hor_zakladni_logolink_RGB_cz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254941" y="228600"/>
            <a:ext cx="6634118" cy="14474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7334223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Romeo, Julie a tma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Jan Otčenášek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76696449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Okolnosti vzniku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novela vydaná roku 1958 v nakladatelství Československý spisovatel</a:t>
            </a:r>
          </a:p>
          <a:p>
            <a:r>
              <a:rPr lang="cs-CZ" dirty="0" smtClean="0"/>
              <a:t>novodobá variace na shakespearovskou tragédii (milencům brání v naplnění lásky rozdíl rasový, doba) </a:t>
            </a:r>
          </a:p>
          <a:p>
            <a:r>
              <a:rPr lang="cs-CZ" dirty="0" smtClean="0"/>
              <a:t>baladický příběh z 2. světové války</a:t>
            </a:r>
          </a:p>
          <a:p>
            <a:r>
              <a:rPr lang="cs-CZ" dirty="0" smtClean="0"/>
              <a:t>symbolický název – tma = období stanného práva po heydrichiádě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Kompozice díla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cs-CZ" dirty="0" smtClean="0"/>
              <a:t>motto: citát z Shakespearova Romea a Julie</a:t>
            </a:r>
          </a:p>
          <a:p>
            <a:r>
              <a:rPr lang="cs-CZ" dirty="0" smtClean="0"/>
              <a:t>prolog: představení hlavního hrdiny Pavla</a:t>
            </a:r>
          </a:p>
          <a:p>
            <a:r>
              <a:rPr lang="cs-CZ" dirty="0" smtClean="0"/>
              <a:t>13 číslovaných kapitol</a:t>
            </a:r>
          </a:p>
          <a:p>
            <a:r>
              <a:rPr lang="cs-CZ" dirty="0" smtClean="0"/>
              <a:t>koncipováno jako psychologická analýza hlavních hrdinů</a:t>
            </a:r>
          </a:p>
          <a:p>
            <a:r>
              <a:rPr lang="cs-CZ" dirty="0" smtClean="0"/>
              <a:t>o psychologii postav se dozvídáme díky vnitřním monologům</a:t>
            </a:r>
          </a:p>
          <a:p>
            <a:r>
              <a:rPr lang="cs-CZ" dirty="0" smtClean="0"/>
              <a:t>koncepce nedodržována důsledně – místy objektivní vypravěčský realismus</a:t>
            </a:r>
          </a:p>
          <a:p>
            <a:r>
              <a:rPr lang="cs-CZ" dirty="0" smtClean="0"/>
              <a:t>příběh vystavěn na kontrastu mladické lásky a období 2. světové války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Prostor a čas díla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příběh se odehrává v Praze, zřejmě poblíž místa, kde se ukrývají atentátníci heydrichiády</a:t>
            </a:r>
          </a:p>
          <a:p>
            <a:r>
              <a:rPr lang="cs-CZ" dirty="0" smtClean="0"/>
              <a:t>místo většinou omezeno na pokojík, ve kterém se Ester ukrývá</a:t>
            </a:r>
          </a:p>
          <a:p>
            <a:r>
              <a:rPr lang="cs-CZ" dirty="0" smtClean="0"/>
              <a:t>čas: Ester a Pavel se potkávají den před atentátem na R. </a:t>
            </a:r>
            <a:r>
              <a:rPr lang="cs-CZ" dirty="0" err="1" smtClean="0"/>
              <a:t>Heydricha</a:t>
            </a:r>
            <a:r>
              <a:rPr lang="cs-CZ" dirty="0" smtClean="0"/>
              <a:t>, Ester umírá na počátku útoku na ukryté parašutisty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Postavy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schematicky rozvržené v duchu dobové ideové normy: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 kolaborantství  - Rejsek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 opatrné jednání starších – Pavlův otec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 odpor k fašismu – tovaryš Čepek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 náboženské cítění jako útěk ze životní reality – Pavlova matka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Přijetí novely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úspěšně pronikla do zahraničí (fr., </a:t>
            </a:r>
            <a:r>
              <a:rPr lang="cs-CZ" dirty="0" err="1" smtClean="0"/>
              <a:t>it</a:t>
            </a:r>
            <a:r>
              <a:rPr lang="cs-CZ" dirty="0" smtClean="0"/>
              <a:t>., něm., </a:t>
            </a:r>
            <a:r>
              <a:rPr lang="cs-CZ" dirty="0" err="1" smtClean="0"/>
              <a:t>jap</a:t>
            </a:r>
            <a:r>
              <a:rPr lang="cs-CZ" dirty="0" smtClean="0"/>
              <a:t>. atd.)</a:t>
            </a:r>
          </a:p>
          <a:p>
            <a:r>
              <a:rPr lang="cs-CZ" dirty="0" smtClean="0"/>
              <a:t>nacházeny tematické paralely se světovými díly (Petr a Lucie, Deník Anny Frankové, Náměstí svaté Alžběty)</a:t>
            </a:r>
          </a:p>
          <a:p>
            <a:r>
              <a:rPr lang="cs-CZ" dirty="0" smtClean="0"/>
              <a:t>řazena do tzv. druhé vlny české válečné prózy</a:t>
            </a:r>
          </a:p>
          <a:p>
            <a:r>
              <a:rPr lang="cs-CZ" dirty="0" smtClean="0"/>
              <a:t>prózy opřené o osobní autorský prožitek doby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Adaptace knihy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r. 1959 Jiří Weiss natočil černobílý film Romeo, Julie a tma</a:t>
            </a:r>
          </a:p>
          <a:p>
            <a:r>
              <a:rPr lang="cs-CZ" dirty="0" smtClean="0"/>
              <a:t>r. 1997 Karel </a:t>
            </a:r>
            <a:r>
              <a:rPr lang="cs-CZ" dirty="0" err="1" smtClean="0"/>
              <a:t>Smyczek</a:t>
            </a:r>
            <a:r>
              <a:rPr lang="cs-CZ" dirty="0" smtClean="0"/>
              <a:t> natočil televizní inscenaci Romeo, Julie a tma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Heydrichiáda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souhrnný název represí, které byly zavedeny nacisty na celém území Protektorátu Čechy a Morava během 2. sv. války</a:t>
            </a:r>
          </a:p>
          <a:p>
            <a:r>
              <a:rPr lang="cs-CZ" dirty="0" smtClean="0"/>
              <a:t>po příchodu </a:t>
            </a:r>
            <a:r>
              <a:rPr lang="cs-CZ" dirty="0" err="1" smtClean="0"/>
              <a:t>Reinharda</a:t>
            </a:r>
            <a:r>
              <a:rPr lang="cs-CZ" dirty="0" smtClean="0"/>
              <a:t> </a:t>
            </a:r>
            <a:r>
              <a:rPr lang="cs-CZ" dirty="0" err="1" smtClean="0"/>
              <a:t>Heydricha</a:t>
            </a:r>
            <a:r>
              <a:rPr lang="cs-CZ" dirty="0" smtClean="0"/>
              <a:t> (zastupující říšský protektor) do Prahy</a:t>
            </a:r>
          </a:p>
          <a:p>
            <a:r>
              <a:rPr lang="cs-CZ" dirty="0" smtClean="0"/>
              <a:t>27. září 1941 – 19. ledna 1942</a:t>
            </a:r>
          </a:p>
          <a:p>
            <a:r>
              <a:rPr lang="cs-CZ" dirty="0" smtClean="0"/>
              <a:t>v užším slova smyslu (též tzv. druhá heydrichiáda) represe po smrti R. </a:t>
            </a:r>
            <a:r>
              <a:rPr lang="cs-CZ" dirty="0" err="1" smtClean="0"/>
              <a:t>Heydricha</a:t>
            </a:r>
            <a:r>
              <a:rPr lang="cs-CZ" dirty="0" smtClean="0"/>
              <a:t> (smrt 4. června 1942)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Jan Otčenášek</a:t>
            </a:r>
            <a:br>
              <a:rPr lang="cs-CZ" dirty="0" smtClean="0"/>
            </a:br>
            <a:r>
              <a:rPr lang="cs-CZ" dirty="0" smtClean="0"/>
              <a:t>(1924 – 1979)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 smtClean="0"/>
              <a:t>spisovatel a scenárista</a:t>
            </a:r>
          </a:p>
          <a:p>
            <a:r>
              <a:rPr lang="cs-CZ" dirty="0" smtClean="0"/>
              <a:t>vystudoval obchodní akademii</a:t>
            </a:r>
          </a:p>
          <a:p>
            <a:r>
              <a:rPr lang="cs-CZ" dirty="0" smtClean="0"/>
              <a:t>nedokončená vysokoškolská studia</a:t>
            </a:r>
          </a:p>
          <a:p>
            <a:r>
              <a:rPr lang="cs-CZ" dirty="0" smtClean="0"/>
              <a:t>během 2. sv. války krátce totálně nasazen</a:t>
            </a:r>
          </a:p>
          <a:p>
            <a:r>
              <a:rPr lang="cs-CZ" dirty="0" smtClean="0"/>
              <a:t>účastník ilegálního odboje během 2. sv. války (skupina Předvoj)</a:t>
            </a:r>
          </a:p>
          <a:p>
            <a:r>
              <a:rPr lang="cs-CZ" dirty="0" smtClean="0"/>
              <a:t>od roku 1970 spisovatel z povolání</a:t>
            </a:r>
          </a:p>
          <a:p>
            <a:r>
              <a:rPr lang="cs-CZ" dirty="0" smtClean="0"/>
              <a:t>od roku 1973 dramaturg Filmového studia Barrandov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Dílo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 smtClean="0"/>
              <a:t>společenský román o poúnorovém převratu Občan </a:t>
            </a:r>
            <a:r>
              <a:rPr lang="cs-CZ" dirty="0" err="1" smtClean="0"/>
              <a:t>Brych</a:t>
            </a:r>
            <a:endParaRPr lang="cs-CZ" dirty="0" smtClean="0"/>
          </a:p>
          <a:p>
            <a:r>
              <a:rPr lang="cs-CZ" dirty="0" smtClean="0"/>
              <a:t>ústřední postavou intelektuál usilující o zachování vlastní nezávislosti</a:t>
            </a:r>
          </a:p>
          <a:p>
            <a:r>
              <a:rPr lang="cs-CZ" dirty="0" smtClean="0"/>
              <a:t>vydán v roce 1955</a:t>
            </a:r>
          </a:p>
          <a:p>
            <a:r>
              <a:rPr lang="cs-CZ" dirty="0" smtClean="0"/>
              <a:t>autorova snaha o dějově bohatou a zároveň psychologickou prózu</a:t>
            </a:r>
          </a:p>
          <a:p>
            <a:r>
              <a:rPr lang="cs-CZ" dirty="0" smtClean="0"/>
              <a:t>snaha o nalezení řešení kladených otázek hlavního hrdiny (jak se zachovat a na čí stranu se dát)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Dílo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 smtClean="0"/>
              <a:t>román o válečných zážitcích generace totálně nasazených Kulhavý Orfeus</a:t>
            </a:r>
          </a:p>
          <a:p>
            <a:r>
              <a:rPr lang="cs-CZ" dirty="0" smtClean="0"/>
              <a:t>vydán roku 1964</a:t>
            </a:r>
          </a:p>
          <a:p>
            <a:r>
              <a:rPr lang="cs-CZ" dirty="0" smtClean="0"/>
              <a:t>autobiografická výpověď (totálně nasazen ročník 1924), označován za generační román</a:t>
            </a:r>
          </a:p>
          <a:p>
            <a:r>
              <a:rPr lang="cs-CZ" dirty="0" smtClean="0"/>
              <a:t>objevuje se i postava Pavla (z novely Romeo, Julie a tma), zde umírá</a:t>
            </a:r>
          </a:p>
          <a:p>
            <a:r>
              <a:rPr lang="cs-CZ" dirty="0" smtClean="0"/>
              <a:t>místy až didaktické poselství a obhajoba počínání této generace po 2. sv. válce</a:t>
            </a:r>
          </a:p>
          <a:p>
            <a:r>
              <a:rPr lang="cs-CZ" dirty="0" smtClean="0"/>
              <a:t>osobní zaujetí vede místy k patetičnosti </a:t>
            </a:r>
            <a:endParaRPr lang="cs-CZ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Dílo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románové torzo Pokušení </a:t>
            </a:r>
            <a:r>
              <a:rPr lang="cs-CZ" dirty="0" err="1" smtClean="0"/>
              <a:t>Katarina</a:t>
            </a:r>
            <a:r>
              <a:rPr lang="cs-CZ" dirty="0" smtClean="0"/>
              <a:t> (vydáno až 1984)</a:t>
            </a:r>
          </a:p>
          <a:p>
            <a:r>
              <a:rPr lang="cs-CZ" dirty="0" smtClean="0"/>
              <a:t>autobiografické prvky (nápadné časové shody, hlavní hrdina filmový režisér)</a:t>
            </a:r>
          </a:p>
          <a:p>
            <a:r>
              <a:rPr lang="cs-CZ" dirty="0" smtClean="0"/>
              <a:t>próza životního bilancování</a:t>
            </a:r>
          </a:p>
          <a:p>
            <a:r>
              <a:rPr lang="cs-CZ" dirty="0" smtClean="0"/>
              <a:t>vydáno 300 stran (konečné dílo mělo mít téměř 1000 stran)</a:t>
            </a:r>
          </a:p>
          <a:p>
            <a:r>
              <a:rPr lang="cs-CZ" dirty="0" smtClean="0"/>
              <a:t>dílo má vazby k televiznímu seriálu Byl jednou jeden dům (1974)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90066"/>
          </a:xfrm>
        </p:spPr>
        <p:txBody>
          <a:bodyPr>
            <a:noAutofit/>
          </a:bodyPr>
          <a:lstStyle/>
          <a:p>
            <a:pPr algn="l"/>
            <a:r>
              <a:rPr lang="cs-CZ" sz="2800" dirty="0" smtClean="0"/>
              <a:t>Seznam použitých zdrojů: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908720"/>
            <a:ext cx="8229600" cy="5544616"/>
          </a:xfrm>
        </p:spPr>
        <p:txBody>
          <a:bodyPr>
            <a:normAutofit/>
          </a:bodyPr>
          <a:lstStyle/>
          <a:p>
            <a:r>
              <a:rPr lang="cs-CZ" sz="2000" dirty="0" smtClean="0"/>
              <a:t>DOKOUPIL, Blahoslav a Miroslav ZELINSKÝ. </a:t>
            </a:r>
            <a:r>
              <a:rPr lang="cs-CZ" sz="2000" i="1" dirty="0" smtClean="0"/>
              <a:t>Slovník české prózy 1945-1994</a:t>
            </a:r>
            <a:r>
              <a:rPr lang="cs-CZ" sz="2000" dirty="0" smtClean="0"/>
              <a:t>. </a:t>
            </a:r>
            <a:r>
              <a:rPr lang="cs-CZ" sz="2000" dirty="0" err="1" smtClean="0"/>
              <a:t>Vyd</a:t>
            </a:r>
            <a:r>
              <a:rPr lang="cs-CZ" sz="2000" dirty="0" smtClean="0"/>
              <a:t>. 1. Ostrava: Sfinga, 1994, 490 p. ISBN 80-854-9184-2.</a:t>
            </a:r>
          </a:p>
          <a:p>
            <a:r>
              <a:rPr lang="cs-CZ" sz="2000" i="1" dirty="0" smtClean="0"/>
              <a:t>Odmaturuj! z literatury</a:t>
            </a:r>
            <a:r>
              <a:rPr lang="cs-CZ" sz="2000" dirty="0" smtClean="0"/>
              <a:t>. </a:t>
            </a:r>
            <a:r>
              <a:rPr lang="cs-CZ" sz="2000" dirty="0" err="1" smtClean="0"/>
              <a:t>Vyd</a:t>
            </a:r>
            <a:r>
              <a:rPr lang="cs-CZ" sz="2000" dirty="0" smtClean="0"/>
              <a:t>. 3. </a:t>
            </a:r>
            <a:r>
              <a:rPr lang="cs-CZ" sz="2000" dirty="0" err="1" smtClean="0"/>
              <a:t>rozš</a:t>
            </a:r>
            <a:r>
              <a:rPr lang="cs-CZ" sz="2000" dirty="0" smtClean="0"/>
              <a:t>., dotisk. Editor Eva Hánová. Brno: </a:t>
            </a:r>
            <a:r>
              <a:rPr lang="cs-CZ" sz="2000" dirty="0" err="1" smtClean="0"/>
              <a:t>Didaktis</a:t>
            </a:r>
            <a:r>
              <a:rPr lang="cs-CZ" sz="2000" dirty="0" smtClean="0"/>
              <a:t>, c2004, 208 s. Odmaturuj!. ISBN 80-735-8016-0.</a:t>
            </a:r>
          </a:p>
          <a:p>
            <a:r>
              <a:rPr lang="cs-CZ" sz="2000" i="1" dirty="0" smtClean="0"/>
              <a:t>Odmaturuj! z literatury</a:t>
            </a:r>
            <a:r>
              <a:rPr lang="cs-CZ" sz="2000" dirty="0" smtClean="0"/>
              <a:t>. </a:t>
            </a:r>
            <a:r>
              <a:rPr lang="cs-CZ" sz="2000" dirty="0" err="1" smtClean="0"/>
              <a:t>Vyd</a:t>
            </a:r>
            <a:r>
              <a:rPr lang="cs-CZ" sz="2000" dirty="0" smtClean="0"/>
              <a:t>. 1., dotisk. Editor Iveta Havlíčková. Brno: </a:t>
            </a:r>
            <a:r>
              <a:rPr lang="cs-CZ" sz="2000" dirty="0" err="1" smtClean="0"/>
              <a:t>Didaktis</a:t>
            </a:r>
            <a:r>
              <a:rPr lang="cs-CZ" sz="2000" dirty="0" smtClean="0"/>
              <a:t>, 2004, 176 s. Odmaturuj!. ISBN 80-862-8583-9.</a:t>
            </a:r>
          </a:p>
          <a:p>
            <a:r>
              <a:rPr lang="cs-CZ" sz="2000" dirty="0" smtClean="0"/>
              <a:t>PROKOP, Vladimír. </a:t>
            </a:r>
            <a:r>
              <a:rPr lang="cs-CZ" sz="2000" i="1" dirty="0" smtClean="0"/>
              <a:t>Přehled české literatury 20. století</a:t>
            </a:r>
            <a:r>
              <a:rPr lang="cs-CZ" sz="2000" dirty="0" smtClean="0"/>
              <a:t>. 1. vydání. Sokolov: </a:t>
            </a:r>
            <a:r>
              <a:rPr lang="cs-CZ" sz="2000" dirty="0" err="1" smtClean="0"/>
              <a:t>O</a:t>
            </a:r>
            <a:r>
              <a:rPr lang="cs-CZ" sz="2000" dirty="0" smtClean="0"/>
              <a:t>.</a:t>
            </a:r>
            <a:r>
              <a:rPr lang="cs-CZ" sz="2000" dirty="0" err="1" smtClean="0"/>
              <a:t>K</a:t>
            </a:r>
            <a:r>
              <a:rPr lang="cs-CZ" sz="2000" dirty="0" smtClean="0"/>
              <a:t>.Soft, 2011.</a:t>
            </a:r>
          </a:p>
          <a:p>
            <a:r>
              <a:rPr lang="cs-CZ" sz="2000" dirty="0" smtClean="0"/>
              <a:t>OTČENÁŠEK, Jan. </a:t>
            </a:r>
            <a:r>
              <a:rPr lang="cs-CZ" sz="2000" i="1" dirty="0" smtClean="0"/>
              <a:t>Romeo, Julie a tma</a:t>
            </a:r>
            <a:r>
              <a:rPr lang="cs-CZ" sz="2000" dirty="0" smtClean="0"/>
              <a:t>. Vydání páté. </a:t>
            </a:r>
            <a:r>
              <a:rPr lang="cs-CZ" sz="2000" smtClean="0"/>
              <a:t>Praha: Československý spisovatel, 1963.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xmlns="" val="1418303948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56</TotalTime>
  <Words>686</Words>
  <Application>Microsoft Office PowerPoint</Application>
  <PresentationFormat>Předvádění na obrazovce (4:3)</PresentationFormat>
  <Paragraphs>100</Paragraphs>
  <Slides>14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Motiv systému Office</vt:lpstr>
      <vt:lpstr>Snímek 1</vt:lpstr>
      <vt:lpstr>Romeo, Julie a tma</vt:lpstr>
      <vt:lpstr>Okolnosti vzniku</vt:lpstr>
      <vt:lpstr>Kompozice díla</vt:lpstr>
      <vt:lpstr>Prostor a čas díla</vt:lpstr>
      <vt:lpstr>Postavy</vt:lpstr>
      <vt:lpstr>Přijetí novely</vt:lpstr>
      <vt:lpstr>Adaptace knihy</vt:lpstr>
      <vt:lpstr>Heydrichiáda</vt:lpstr>
      <vt:lpstr>Jan Otčenášek (1924 – 1979)</vt:lpstr>
      <vt:lpstr>Dílo</vt:lpstr>
      <vt:lpstr>Dílo</vt:lpstr>
      <vt:lpstr>Dílo</vt:lpstr>
      <vt:lpstr>Seznam použitých zdrojů: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Antonín Zelený</dc:creator>
  <cp:lastModifiedBy>Uzivatel</cp:lastModifiedBy>
  <cp:revision>12</cp:revision>
  <dcterms:created xsi:type="dcterms:W3CDTF">2012-12-23T08:55:19Z</dcterms:created>
  <dcterms:modified xsi:type="dcterms:W3CDTF">2013-10-26T06:17:10Z</dcterms:modified>
</cp:coreProperties>
</file>