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Šablona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effectLst/>
                        </a:rPr>
                        <a:t>Drahomír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Spalovač mrtvol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5.3.6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4. 6. </a:t>
                      </a:r>
                      <a:r>
                        <a:rPr lang="cs-CZ" sz="800" smtClean="0">
                          <a:effectLst/>
                        </a:rPr>
                        <a:t>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Předmět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Tematická oblast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Literatura po roce 1945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Výstup ŠVP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Žák interpretuje vybrané literární dílo.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Anotace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určená k interpretaci díla Spalovač</a:t>
                      </a:r>
                      <a:r>
                        <a:rPr lang="cs-CZ" sz="800" baseline="0" dirty="0" smtClean="0">
                          <a:effectLst/>
                        </a:rPr>
                        <a:t> mrtvol. </a:t>
                      </a:r>
                      <a:r>
                        <a:rPr lang="cs-CZ" sz="800" dirty="0" smtClean="0">
                          <a:effectLst/>
                        </a:rPr>
                        <a:t>Obsahuje základní informace o díle a jeho autorovi.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Metodický popis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určená</a:t>
                      </a:r>
                      <a:r>
                        <a:rPr lang="cs-CZ" sz="800" baseline="0" dirty="0" smtClean="0">
                          <a:effectLst/>
                        </a:rPr>
                        <a:t> k výkladu v hodině. Vhodná i pro samostatnou přípravu žáků ke státní maturitní zkoušce.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Hodnocení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se osvědčila.  Žáci na základě vlastní četby interpretovali dílo a zasadili ho do literárně-historického kontextu.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Spalovač mrtvol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Ladislav Fuks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Okolnosti vzniku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kniha vydaná v roce 1967 v nakladatelství Československý spisovatel</a:t>
            </a:r>
          </a:p>
          <a:p>
            <a:r>
              <a:rPr lang="cs-CZ" dirty="0" smtClean="0"/>
              <a:t>někdy definována jako groteskní hororová novela o zlu skrytém pod maskou dobrotivosti</a:t>
            </a:r>
          </a:p>
          <a:p>
            <a:r>
              <a:rPr lang="cs-CZ" dirty="0" smtClean="0"/>
              <a:t>žánrově nevyhraněné dílo, někdy uváděno i jako román</a:t>
            </a:r>
          </a:p>
          <a:p>
            <a:r>
              <a:rPr lang="cs-CZ" dirty="0" smtClean="0"/>
              <a:t>dílo označováno i jako psychologický horor s prvky černého humoru a grotesky</a:t>
            </a:r>
          </a:p>
          <a:p>
            <a:r>
              <a:rPr lang="cs-CZ" dirty="0" smtClean="0"/>
              <a:t>r. 1968 zfilmováno – režisér </a:t>
            </a:r>
            <a:r>
              <a:rPr lang="cs-CZ" dirty="0" err="1" smtClean="0"/>
              <a:t>Juraj</a:t>
            </a:r>
            <a:r>
              <a:rPr lang="cs-CZ" dirty="0" smtClean="0"/>
              <a:t> </a:t>
            </a:r>
            <a:r>
              <a:rPr lang="cs-CZ" dirty="0" err="1" smtClean="0"/>
              <a:t>Herz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Kompozice knihy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15 číslovaných kapitol</a:t>
            </a:r>
          </a:p>
          <a:p>
            <a:r>
              <a:rPr lang="cs-CZ" dirty="0" smtClean="0"/>
              <a:t>motto: citace italského spisovatele G. </a:t>
            </a:r>
            <a:r>
              <a:rPr lang="cs-CZ" dirty="0" err="1" smtClean="0"/>
              <a:t>Papiniho</a:t>
            </a:r>
            <a:r>
              <a:rPr lang="cs-CZ" dirty="0" smtClean="0"/>
              <a:t>: </a:t>
            </a:r>
            <a:r>
              <a:rPr lang="cs-CZ" b="1" i="1" dirty="0" smtClean="0"/>
              <a:t>„Největší lstí ďábla je, když sám o sobě prohlašuje, že není.“</a:t>
            </a:r>
          </a:p>
          <a:p>
            <a:r>
              <a:rPr lang="cs-CZ" dirty="0" smtClean="0"/>
              <a:t>G. Papini konvertoval ke katolicismu a pak sympatizoval s fašismem</a:t>
            </a:r>
          </a:p>
          <a:p>
            <a:r>
              <a:rPr lang="cs-CZ" dirty="0" smtClean="0"/>
              <a:t>charakter panoptikálních obrazů, jež evokují náznaky hrůzy (některé postavy bez zjevného významu, opakují se v jednotlivých částech knihy, a tak propojují jednotlivé příběhy)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postava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/>
              <a:t>Karel </a:t>
            </a:r>
            <a:r>
              <a:rPr lang="cs-CZ" b="1" dirty="0" err="1" smtClean="0"/>
              <a:t>Kopfrkingl</a:t>
            </a:r>
            <a:r>
              <a:rPr lang="cs-CZ" b="1" dirty="0" smtClean="0"/>
              <a:t> </a:t>
            </a:r>
            <a:r>
              <a:rPr lang="cs-CZ" dirty="0" smtClean="0"/>
              <a:t>– zpočátku vlídný a spořádaný zaměstnanec krematoria, otec rodiny</a:t>
            </a:r>
          </a:p>
          <a:p>
            <a:r>
              <a:rPr lang="cs-CZ" dirty="0" smtClean="0"/>
              <a:t>oblíbenou četbou tibetský cestopis </a:t>
            </a:r>
          </a:p>
          <a:p>
            <a:pPr>
              <a:buNone/>
            </a:pPr>
            <a:r>
              <a:rPr lang="cs-CZ" dirty="0" smtClean="0"/>
              <a:t>	A. </a:t>
            </a:r>
            <a:r>
              <a:rPr lang="cs-CZ" dirty="0" err="1" smtClean="0"/>
              <a:t>David</a:t>
            </a:r>
            <a:r>
              <a:rPr lang="cs-CZ" dirty="0" smtClean="0"/>
              <a:t>-</a:t>
            </a:r>
            <a:r>
              <a:rPr lang="cs-CZ" dirty="0" err="1" smtClean="0"/>
              <a:t>Neelové</a:t>
            </a:r>
            <a:endParaRPr lang="cs-CZ" dirty="0" smtClean="0"/>
          </a:p>
          <a:p>
            <a:r>
              <a:rPr lang="cs-CZ" dirty="0" smtClean="0"/>
              <a:t>odtud čerpá myšlenky o vznešenosti zpopelňování (pro něho akt proměny, očisty, osvobození člověka)</a:t>
            </a:r>
          </a:p>
          <a:p>
            <a:r>
              <a:rPr lang="cs-CZ" dirty="0" smtClean="0"/>
              <a:t>snaha o vylepšování světa – převážně ve slovní rovině</a:t>
            </a:r>
          </a:p>
          <a:p>
            <a:r>
              <a:rPr lang="cs-CZ" dirty="0" smtClean="0"/>
              <a:t>nekuřák, abstinent, svoji citlivost demonstruje vztahem k hudbě (postupně se mění oblíbení autoři vážné hudby)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postava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místa i osoby nazývá nadnesenými a exotickými jmény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sám si nechává říkat Romane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ženu oslovuje </a:t>
            </a:r>
            <a:r>
              <a:rPr lang="cs-CZ" dirty="0" err="1" smtClean="0"/>
              <a:t>Lakmé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krematorium je Chrám smrti</a:t>
            </a:r>
          </a:p>
          <a:p>
            <a:r>
              <a:rPr lang="cs-CZ" dirty="0" smtClean="0"/>
              <a:t>žije izolovaně – pouze návštěvy přítele </a:t>
            </a:r>
            <a:r>
              <a:rPr lang="cs-CZ" dirty="0" err="1" smtClean="0"/>
              <a:t>Williho</a:t>
            </a:r>
            <a:r>
              <a:rPr lang="cs-CZ" dirty="0" smtClean="0"/>
              <a:t> </a:t>
            </a:r>
            <a:r>
              <a:rPr lang="cs-CZ" dirty="0" err="1" smtClean="0"/>
              <a:t>Reinkeho</a:t>
            </a:r>
            <a:r>
              <a:rPr lang="cs-CZ" dirty="0" smtClean="0"/>
              <a:t> (přesvědčený nacista)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Proměna hlavního hrdiny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pod vlivem přítele </a:t>
            </a:r>
            <a:r>
              <a:rPr lang="cs-CZ" dirty="0" err="1" smtClean="0"/>
              <a:t>Williho</a:t>
            </a:r>
            <a:r>
              <a:rPr lang="cs-CZ" dirty="0" smtClean="0"/>
              <a:t> – myšlenka rasové nadřazenosti</a:t>
            </a:r>
          </a:p>
          <a:p>
            <a:r>
              <a:rPr lang="cs-CZ" dirty="0" smtClean="0"/>
              <a:t>postupná přeměna a nakonec rozpad osobnosti pana </a:t>
            </a:r>
            <a:r>
              <a:rPr lang="cs-CZ" dirty="0" err="1" smtClean="0"/>
              <a:t>Kopfrkingla</a:t>
            </a:r>
            <a:endParaRPr lang="cs-CZ" dirty="0" smtClean="0"/>
          </a:p>
          <a:p>
            <a:r>
              <a:rPr lang="cs-CZ" dirty="0" smtClean="0"/>
              <a:t>po vzniku protektorátu názory o nadřazenosti rasy cestou k povýšení</a:t>
            </a:r>
          </a:p>
          <a:p>
            <a:r>
              <a:rPr lang="cs-CZ" dirty="0" smtClean="0"/>
              <a:t>překážkou židovský původ manželky (zavraždí ji i syna </a:t>
            </a:r>
            <a:r>
              <a:rPr lang="cs-CZ" dirty="0" err="1" smtClean="0"/>
              <a:t>Miliho</a:t>
            </a:r>
            <a:r>
              <a:rPr lang="cs-CZ" dirty="0" smtClean="0"/>
              <a:t>)</a:t>
            </a:r>
          </a:p>
          <a:p>
            <a:r>
              <a:rPr lang="cs-CZ" dirty="0" smtClean="0"/>
              <a:t>pokusí se zavraždit i dceru Zinu</a:t>
            </a:r>
          </a:p>
          <a:p>
            <a:r>
              <a:rPr lang="cs-CZ" dirty="0" smtClean="0"/>
              <a:t>vše interpretuje jako pomoc bližnímu</a:t>
            </a:r>
          </a:p>
          <a:p>
            <a:r>
              <a:rPr lang="cs-CZ" dirty="0" smtClean="0"/>
              <a:t>v jeho představách přichází tibetský vyslanec a označuje ho za novou inkarnaci Buddhy</a:t>
            </a:r>
          </a:p>
          <a:p>
            <a:r>
              <a:rPr lang="cs-CZ" dirty="0" smtClean="0"/>
              <a:t>tři andělé – ve skutečnosti zřízenci psychiatrické léčebny</a:t>
            </a:r>
          </a:p>
          <a:p>
            <a:r>
              <a:rPr lang="cs-CZ" dirty="0" smtClean="0"/>
              <a:t>hrdina i nadále přesvědčen o svém mesiášství </a:t>
            </a:r>
          </a:p>
          <a:p>
            <a:r>
              <a:rPr lang="cs-CZ" dirty="0" smtClean="0"/>
              <a:t>motivace jednání hlavního hrdiny zůstává zastřená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Vypravěč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próza vyprávěna v </a:t>
            </a:r>
            <a:r>
              <a:rPr lang="cs-CZ" dirty="0" err="1" smtClean="0"/>
              <a:t>er</a:t>
            </a:r>
            <a:r>
              <a:rPr lang="cs-CZ" dirty="0" smtClean="0"/>
              <a:t>-formě</a:t>
            </a:r>
          </a:p>
          <a:p>
            <a:r>
              <a:rPr lang="cs-CZ" dirty="0" smtClean="0"/>
              <a:t>hlavní hrdina pronáší dlouhé monology – získává dominantní postavení, vypravěč místy přejímá jeho slovní zásobu</a:t>
            </a:r>
          </a:p>
          <a:p>
            <a:r>
              <a:rPr lang="cs-CZ" dirty="0" smtClean="0"/>
              <a:t>přesto vypravěč zůstává nezaujatý, události neinterpretuje</a:t>
            </a:r>
          </a:p>
          <a:p>
            <a:r>
              <a:rPr lang="cs-CZ" dirty="0" smtClean="0"/>
              <a:t>v jedné větě konfrontovány i dva zorné úhly pohledu (hlavní postavy, vypravěče)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 se jmény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příjmení </a:t>
            </a:r>
            <a:r>
              <a:rPr lang="cs-CZ" dirty="0" err="1" smtClean="0"/>
              <a:t>Strauss</a:t>
            </a:r>
            <a:r>
              <a:rPr lang="cs-CZ" dirty="0" smtClean="0"/>
              <a:t>, Dvořák, Janáček a </a:t>
            </a:r>
            <a:r>
              <a:rPr lang="cs-CZ" dirty="0" err="1" smtClean="0"/>
              <a:t>Wágner</a:t>
            </a:r>
            <a:r>
              <a:rPr lang="cs-CZ" dirty="0" smtClean="0"/>
              <a:t> – hrdinova záliba v hudbě, pořadí jmen snad spojitost s ideovým zráním</a:t>
            </a:r>
          </a:p>
          <a:p>
            <a:r>
              <a:rPr lang="cs-CZ" dirty="0" smtClean="0"/>
              <a:t>jména spolupracovníků – Lišková, Zajíc, Fenek, Beran – symbolika hrdinova přesvědčení o rovnosti zvířat a lidí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Kontext autorovy tvorby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 pořadí čtvrtá autorova kniha</a:t>
            </a:r>
          </a:p>
          <a:p>
            <a:r>
              <a:rPr lang="cs-CZ" dirty="0" smtClean="0"/>
              <a:t>podobná knihám Myši Natálie </a:t>
            </a:r>
            <a:r>
              <a:rPr lang="cs-CZ" dirty="0" err="1" smtClean="0"/>
              <a:t>Mooshabrové</a:t>
            </a:r>
            <a:r>
              <a:rPr lang="cs-CZ" dirty="0" smtClean="0"/>
              <a:t> a Příběh kriminálního rady</a:t>
            </a:r>
          </a:p>
          <a:p>
            <a:r>
              <a:rPr lang="cs-CZ" dirty="0" smtClean="0"/>
              <a:t>v centru pozornosti nositelé zla</a:t>
            </a:r>
          </a:p>
          <a:p>
            <a:r>
              <a:rPr lang="cs-CZ" dirty="0" smtClean="0"/>
              <a:t>hlavní hrdina místy připomíná hrdinu z knihy Pan Theodor </a:t>
            </a:r>
            <a:r>
              <a:rPr lang="cs-CZ" dirty="0" err="1" smtClean="0"/>
              <a:t>Mundstock</a:t>
            </a:r>
            <a:r>
              <a:rPr lang="cs-CZ" dirty="0" smtClean="0"/>
              <a:t> (mesiášství a psychická rozpolcenost)</a:t>
            </a:r>
          </a:p>
          <a:p>
            <a:r>
              <a:rPr lang="cs-CZ" dirty="0" smtClean="0"/>
              <a:t>zlo nejprve utajeno, postupně odkrýváno – podobné novele Modlitba pro Kateřinu Horovitzovou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Ladislav Fuks</a:t>
            </a:r>
            <a:br>
              <a:rPr lang="cs-CZ" dirty="0" smtClean="0"/>
            </a:br>
            <a:r>
              <a:rPr lang="cs-CZ" dirty="0" smtClean="0"/>
              <a:t>(1923 – 1994)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studium filozofie, psychologie, dějin umění a pedagogiky na Filozofické fakultě KU</a:t>
            </a:r>
          </a:p>
          <a:p>
            <a:r>
              <a:rPr lang="cs-CZ" dirty="0" smtClean="0"/>
              <a:t>zaměstnán v papírenském průmyslu, státních kulturních institucích, nakonec profesionální spisovatel</a:t>
            </a:r>
          </a:p>
          <a:p>
            <a:r>
              <a:rPr lang="cs-CZ" dirty="0" smtClean="0"/>
              <a:t>autor psychologické prózy</a:t>
            </a:r>
          </a:p>
          <a:p>
            <a:r>
              <a:rPr lang="cs-CZ" dirty="0" smtClean="0"/>
              <a:t>hlavními hrdiny lidé psychicky deformovaní</a:t>
            </a:r>
          </a:p>
          <a:p>
            <a:r>
              <a:rPr lang="cs-CZ" dirty="0" smtClean="0"/>
              <a:t>ústředními tématy tvorby strach, úzkost, vědomí blížícího se nebezpečí </a:t>
            </a:r>
          </a:p>
          <a:p>
            <a:r>
              <a:rPr lang="cs-CZ" dirty="0" smtClean="0"/>
              <a:t>prózy precizně vystavěné, promyšlené, logika příběhu až zarážející</a:t>
            </a:r>
          </a:p>
          <a:p>
            <a:r>
              <a:rPr lang="cs-CZ" dirty="0" smtClean="0"/>
              <a:t>časté využívání metody tzv. opakování motivů, důležitá práce se symboly</a:t>
            </a:r>
          </a:p>
          <a:p>
            <a:r>
              <a:rPr lang="cs-CZ" dirty="0" smtClean="0"/>
              <a:t>prózy až groteskně absurdní</a:t>
            </a:r>
          </a:p>
          <a:p>
            <a:r>
              <a:rPr lang="cs-CZ" dirty="0" smtClean="0"/>
              <a:t>někdy přiřazován k magickému realismu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román </a:t>
            </a:r>
            <a:r>
              <a:rPr lang="cs-CZ" b="1" i="1" dirty="0" smtClean="0"/>
              <a:t>Pan Theodor </a:t>
            </a:r>
            <a:r>
              <a:rPr lang="cs-CZ" b="1" i="1" dirty="0" err="1" smtClean="0"/>
              <a:t>Mundstock</a:t>
            </a:r>
            <a:r>
              <a:rPr lang="cs-CZ" b="1" i="1" dirty="0" smtClean="0"/>
              <a:t> </a:t>
            </a:r>
            <a:r>
              <a:rPr lang="cs-CZ" dirty="0" smtClean="0"/>
              <a:t>(1963) – prvotina, kniha o osamocenosti člověka uprostřed absurdního světa, zde zasazen do kontextu 2. světové války</a:t>
            </a:r>
          </a:p>
          <a:p>
            <a:r>
              <a:rPr lang="cs-CZ" dirty="0" smtClean="0"/>
              <a:t>próza </a:t>
            </a:r>
            <a:r>
              <a:rPr lang="cs-CZ" b="1" i="1" dirty="0" smtClean="0"/>
              <a:t>Myši Natálie </a:t>
            </a:r>
            <a:r>
              <a:rPr lang="cs-CZ" b="1" i="1" dirty="0" err="1" smtClean="0"/>
              <a:t>Mooshabrové</a:t>
            </a:r>
            <a:r>
              <a:rPr lang="cs-CZ" b="1" i="1" dirty="0" smtClean="0"/>
              <a:t> </a:t>
            </a:r>
            <a:r>
              <a:rPr lang="cs-CZ" dirty="0" smtClean="0"/>
              <a:t>(1970) – propojení hororu a pohádky s prvky sci-fi, alegorie nelidského systému</a:t>
            </a:r>
          </a:p>
          <a:p>
            <a:r>
              <a:rPr lang="cs-CZ" dirty="0" smtClean="0"/>
              <a:t>román </a:t>
            </a:r>
            <a:r>
              <a:rPr lang="cs-CZ" b="1" i="1" dirty="0" smtClean="0"/>
              <a:t>Variace pro temnou strunu</a:t>
            </a:r>
          </a:p>
          <a:p>
            <a:r>
              <a:rPr lang="cs-CZ" dirty="0" smtClean="0"/>
              <a:t>detektivka </a:t>
            </a:r>
            <a:r>
              <a:rPr lang="cs-CZ" b="1" i="1" dirty="0" smtClean="0"/>
              <a:t>Příběh kriminálního rady </a:t>
            </a:r>
            <a:r>
              <a:rPr lang="cs-CZ" dirty="0" smtClean="0"/>
              <a:t>(1983)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DOKOUPIL, Blahoslav a Miroslav ZELINSKÝ. </a:t>
            </a:r>
            <a:r>
              <a:rPr lang="cs-CZ" sz="2000" i="1" dirty="0" smtClean="0"/>
              <a:t>Slovník české prózy 1945-1994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 Ostrava: Sfinga, 1994, 490 p. ISBN 80-854-9184-2.</a:t>
            </a:r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ISBN 80-735-8016-0.</a:t>
            </a:r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1., dotisk. Editor Iveta Havlíčková.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2004, 176 s. Odmaturuj!. ISBN 80-862-8583-9.</a:t>
            </a:r>
          </a:p>
          <a:p>
            <a:r>
              <a:rPr lang="cs-CZ" sz="2000" dirty="0" smtClean="0"/>
              <a:t>PROKOP, Vladimír. </a:t>
            </a:r>
            <a:r>
              <a:rPr lang="cs-CZ" sz="2000" i="1" dirty="0" smtClean="0"/>
              <a:t>Přehled české literatury 20. století</a:t>
            </a:r>
            <a:r>
              <a:rPr lang="cs-CZ" sz="2000" dirty="0" smtClean="0"/>
              <a:t>. 1. vydání. Sokolov: </a:t>
            </a:r>
            <a:r>
              <a:rPr lang="cs-CZ" sz="2000" dirty="0" err="1" smtClean="0"/>
              <a:t>O</a:t>
            </a:r>
            <a:r>
              <a:rPr lang="cs-CZ" sz="2000" dirty="0" smtClean="0"/>
              <a:t>.</a:t>
            </a:r>
            <a:r>
              <a:rPr lang="cs-CZ" sz="2000" dirty="0" err="1" smtClean="0"/>
              <a:t>K</a:t>
            </a:r>
            <a:r>
              <a:rPr lang="cs-CZ" sz="2000" dirty="0" smtClean="0"/>
              <a:t>.Soft, 2011.</a:t>
            </a:r>
          </a:p>
          <a:p>
            <a:r>
              <a:rPr lang="cs-CZ" sz="2000" dirty="0" smtClean="0"/>
              <a:t>FUKS, Ladislav. </a:t>
            </a:r>
            <a:r>
              <a:rPr lang="cs-CZ" sz="2000" i="1" dirty="0" smtClean="0"/>
              <a:t>Spalovač mrtvol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Editor Miloš Pohorský. V Praze: Odeon, 2003, 142 s. ISBN 80-207-1127-9.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684</Words>
  <Application>Microsoft Office PowerPoint</Application>
  <PresentationFormat>Předvádění na obrazovce (4:3)</PresentationFormat>
  <Paragraphs>101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Spalovač mrtvol</vt:lpstr>
      <vt:lpstr>Okolnosti vzniku</vt:lpstr>
      <vt:lpstr>Kompozice knihy</vt:lpstr>
      <vt:lpstr>Hlavní postava</vt:lpstr>
      <vt:lpstr>Hlavní postava</vt:lpstr>
      <vt:lpstr>Proměna hlavního hrdiny</vt:lpstr>
      <vt:lpstr>Vypravěč</vt:lpstr>
      <vt:lpstr>Hra se jmény</vt:lpstr>
      <vt:lpstr>Kontext autorovy tvorby</vt:lpstr>
      <vt:lpstr>Ladislav Fuks (1923 – 1994)</vt:lpstr>
      <vt:lpstr>Dílo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11</cp:revision>
  <dcterms:created xsi:type="dcterms:W3CDTF">2012-12-23T08:55:19Z</dcterms:created>
  <dcterms:modified xsi:type="dcterms:W3CDTF">2013-10-26T06:17:23Z</dcterms:modified>
</cp:coreProperties>
</file>