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3" r:id="rId6"/>
    <p:sldId id="261" r:id="rId7"/>
    <p:sldId id="262" r:id="rId8"/>
    <p:sldId id="265" r:id="rId9"/>
    <p:sldId id="266" r:id="rId10"/>
    <p:sldId id="267" r:id="rId11"/>
    <p:sldId id="264" r:id="rId12"/>
    <p:sldId id="268" r:id="rId13"/>
    <p:sldId id="269" r:id="rId14"/>
    <p:sldId id="270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500596077"/>
              </p:ext>
            </p:extLst>
          </p:nvPr>
        </p:nvGraphicFramePr>
        <p:xfrm>
          <a:off x="539552" y="1844825"/>
          <a:ext cx="8208912" cy="46805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43816"/>
                <a:gridCol w="5965096"/>
              </a:tblGrid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Škola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Katolické gymnázium Třebíč, Otmarova 22, Třebíč 674 01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Název </a:t>
                      </a:r>
                      <a:r>
                        <a:rPr lang="cs-CZ" sz="800" dirty="0" smtClean="0">
                          <a:effectLst/>
                        </a:rPr>
                        <a:t>projektu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Moderní škola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Číslo projektu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CZ.1.07/1.5.00/34.0464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Šablona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III/2 Inovace a zkvalitnění výuky prostřednictvím ICT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Autor DUM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8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Drahomír</a:t>
                      </a:r>
                      <a:r>
                        <a:rPr lang="cs-CZ" sz="8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Havlíček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Název DUM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Dvorní šašci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8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8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5.3.7</a:t>
                      </a:r>
                      <a:endParaRPr lang="cs-CZ" sz="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5. 6. </a:t>
                      </a:r>
                      <a:r>
                        <a:rPr lang="cs-CZ" sz="800" smtClean="0">
                          <a:effectLst/>
                        </a:rPr>
                        <a:t>2012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Předmět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Český jazyk a literatura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Tematická oblast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Literatura po roce 1945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Výstup ŠVP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Žák</a:t>
                      </a:r>
                      <a:r>
                        <a:rPr lang="cs-CZ" sz="8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interpretuje vybrané literární dílo.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Anotace DUM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Prezentace určená k interpretaci díla Dvorní šašci. Obsahuje základní informace o díle a jeho autorovi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Metodický popis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 smtClean="0">
                          <a:effectLst/>
                        </a:rPr>
                        <a:t>Prezentace určená</a:t>
                      </a:r>
                      <a:r>
                        <a:rPr lang="cs-CZ" sz="800" baseline="0" dirty="0" smtClean="0">
                          <a:effectLst/>
                        </a:rPr>
                        <a:t> k výkladu v hodině. Vhodná i pro samostatnou přípravu žáků ke státní maturitní zkoušce.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Hodnocení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 smtClean="0">
                          <a:effectLst/>
                        </a:rPr>
                        <a:t>Prezentace se osvědčila.  Žáci na základě vlastní četby interpretovali dílo a zasadili ho do literárně-historického kontextu.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88398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4941" y="228600"/>
            <a:ext cx="6634118" cy="1447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Dvorní šašci a Kuropění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Viktor </a:t>
            </a:r>
            <a:r>
              <a:rPr lang="cs-CZ" dirty="0" err="1" smtClean="0"/>
              <a:t>Fischl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669644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Dvorní šašci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okolnosti vzniku:</a:t>
            </a:r>
          </a:p>
          <a:p>
            <a:r>
              <a:rPr lang="cs-CZ" dirty="0" smtClean="0"/>
              <a:t>filozofická próza vydaná roku 1990 v Praze, v nakladatelství </a:t>
            </a:r>
            <a:r>
              <a:rPr lang="cs-CZ" dirty="0" err="1" smtClean="0"/>
              <a:t>Art</a:t>
            </a:r>
            <a:r>
              <a:rPr lang="cs-CZ" dirty="0" smtClean="0"/>
              <a:t>-servis</a:t>
            </a:r>
          </a:p>
          <a:p>
            <a:r>
              <a:rPr lang="cs-CZ" dirty="0" smtClean="0"/>
              <a:t>název: pozice čtyř hrdinů na dvoře hejtmana </a:t>
            </a:r>
            <a:r>
              <a:rPr lang="cs-CZ" dirty="0" err="1" smtClean="0"/>
              <a:t>Kohla</a:t>
            </a:r>
            <a:r>
              <a:rPr lang="cs-CZ" dirty="0" smtClean="0"/>
              <a:t>, pozice člověka na dvoře Božím 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Kompozice knihy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23 krátkých kapitol</a:t>
            </a:r>
          </a:p>
          <a:p>
            <a:r>
              <a:rPr lang="cs-CZ" dirty="0" smtClean="0"/>
              <a:t>osudy 4 lidí (spojeni svým židovským osudem, nadpřirozenými schopnostmi, díky tomu přežili koncentrační tábor)</a:t>
            </a:r>
          </a:p>
          <a:p>
            <a:r>
              <a:rPr lang="cs-CZ" dirty="0" smtClean="0"/>
              <a:t>román jako složitý celek </a:t>
            </a:r>
          </a:p>
          <a:p>
            <a:r>
              <a:rPr lang="cs-CZ" dirty="0" smtClean="0"/>
              <a:t>více než o děj jde o význam, poselství díla</a:t>
            </a:r>
          </a:p>
          <a:p>
            <a:r>
              <a:rPr lang="cs-CZ" dirty="0" smtClean="0"/>
              <a:t>příběh pomsty</a:t>
            </a:r>
          </a:p>
          <a:p>
            <a:r>
              <a:rPr lang="cs-CZ" dirty="0" smtClean="0"/>
              <a:t>dvojdílné schéma: zločin a jeho pomsta postaveno proti trojímu historickému pozadí (válečně Německo 2. sv. války, svobodné poválečně země, Jeruzalém jako symbol duchovního společenství)</a:t>
            </a:r>
          </a:p>
          <a:p>
            <a:r>
              <a:rPr lang="cs-CZ" dirty="0" smtClean="0"/>
              <a:t>místy thriller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Vypravěč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proměna vypravěče v obou částech díla</a:t>
            </a:r>
          </a:p>
          <a:p>
            <a:r>
              <a:rPr lang="cs-CZ" dirty="0" smtClean="0"/>
              <a:t>v první části poučený svědek vyprávění</a:t>
            </a:r>
          </a:p>
          <a:p>
            <a:r>
              <a:rPr lang="cs-CZ" dirty="0" smtClean="0"/>
              <a:t>v druhé části dychtivý posluchač a interpret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vypravěč užívá znalosti biblických a moralistních </a:t>
            </a:r>
          </a:p>
          <a:p>
            <a:pPr>
              <a:buNone/>
            </a:pPr>
            <a:r>
              <a:rPr lang="cs-CZ" dirty="0" smtClean="0"/>
              <a:t>podobenství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vypravěč příběhu hrbatý sudí </a:t>
            </a:r>
            <a:r>
              <a:rPr lang="cs-CZ" dirty="0" err="1" smtClean="0"/>
              <a:t>Kahana</a:t>
            </a:r>
            <a:r>
              <a:rPr lang="cs-CZ" dirty="0" smtClean="0"/>
              <a:t> – obdařen jasnovidectvím</a:t>
            </a:r>
          </a:p>
          <a:p>
            <a:r>
              <a:rPr lang="cs-CZ" dirty="0" smtClean="0"/>
              <a:t>lilipután Leo </a:t>
            </a:r>
            <a:r>
              <a:rPr lang="cs-CZ" dirty="0" err="1" smtClean="0"/>
              <a:t>Riesenberg</a:t>
            </a:r>
            <a:endParaRPr lang="cs-CZ" dirty="0" smtClean="0"/>
          </a:p>
          <a:p>
            <a:r>
              <a:rPr lang="cs-CZ" dirty="0" smtClean="0"/>
              <a:t>eskamotér Adam </a:t>
            </a:r>
            <a:r>
              <a:rPr lang="cs-CZ" dirty="0" err="1" smtClean="0"/>
              <a:t>Wahn</a:t>
            </a:r>
            <a:endParaRPr lang="cs-CZ" dirty="0" smtClean="0"/>
          </a:p>
          <a:p>
            <a:r>
              <a:rPr lang="cs-CZ" dirty="0" smtClean="0"/>
              <a:t>astrolog Max </a:t>
            </a:r>
            <a:r>
              <a:rPr lang="cs-CZ" dirty="0" err="1" smtClean="0"/>
              <a:t>Himmelfarb</a:t>
            </a:r>
            <a:r>
              <a:rPr lang="cs-CZ" dirty="0" smtClean="0"/>
              <a:t>, povoláním historik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Příběh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setkání postav v koncentračním táboře</a:t>
            </a:r>
          </a:p>
          <a:p>
            <a:r>
              <a:rPr lang="cs-CZ" dirty="0" smtClean="0"/>
              <a:t>rozdělení osudů po skončení války</a:t>
            </a:r>
          </a:p>
          <a:p>
            <a:r>
              <a:rPr lang="cs-CZ" dirty="0" smtClean="0"/>
              <a:t>opětovné setkání v Jeruzalémě - setkání na pozadí izraelsko-arabské války v roce 1967</a:t>
            </a:r>
          </a:p>
          <a:p>
            <a:r>
              <a:rPr lang="cs-CZ" dirty="0" smtClean="0"/>
              <a:t>větší část knihy příběh Adama </a:t>
            </a:r>
            <a:r>
              <a:rPr lang="cs-CZ" dirty="0" err="1" smtClean="0"/>
              <a:t>Wahna</a:t>
            </a:r>
            <a:r>
              <a:rPr lang="cs-CZ" dirty="0" smtClean="0"/>
              <a:t> a jeho cesty za pomstou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Kuropění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okolnosti vzniku:</a:t>
            </a:r>
          </a:p>
          <a:p>
            <a:r>
              <a:rPr lang="cs-CZ" dirty="0" smtClean="0"/>
              <a:t>dílo vydané nejprve v exilovém nakladatelství Konfrontace v Curychu roku 1975</a:t>
            </a:r>
          </a:p>
          <a:p>
            <a:r>
              <a:rPr lang="cs-CZ" dirty="0" smtClean="0"/>
              <a:t>v Praze vydáno roku 1991 v nakladatelství Československý spisovatel</a:t>
            </a:r>
          </a:p>
          <a:p>
            <a:r>
              <a:rPr lang="cs-CZ" dirty="0" smtClean="0"/>
              <a:t>lyrický filozofický román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Kompozice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symbióza beletrie a filozofie</a:t>
            </a:r>
          </a:p>
          <a:p>
            <a:r>
              <a:rPr lang="cs-CZ" dirty="0" smtClean="0"/>
              <a:t>množství podobenství a výkladů</a:t>
            </a:r>
          </a:p>
          <a:p>
            <a:r>
              <a:rPr lang="cs-CZ" dirty="0" smtClean="0"/>
              <a:t>psáno lyrickým stylem s množstvím biblických metafor</a:t>
            </a:r>
          </a:p>
          <a:p>
            <a:r>
              <a:rPr lang="cs-CZ" dirty="0" smtClean="0"/>
              <a:t>52 číslovaných kapitolek</a:t>
            </a:r>
          </a:p>
          <a:p>
            <a:r>
              <a:rPr lang="cs-CZ" dirty="0" smtClean="0"/>
              <a:t>navzájem provázané příběhy</a:t>
            </a:r>
          </a:p>
          <a:p>
            <a:r>
              <a:rPr lang="cs-CZ" dirty="0" smtClean="0"/>
              <a:t>vyprávění starého lékaře </a:t>
            </a:r>
          </a:p>
          <a:p>
            <a:r>
              <a:rPr lang="cs-CZ" dirty="0" smtClean="0"/>
              <a:t>ve větší míře chronologické vypravování prokládané retrospektivními pasážemi</a:t>
            </a:r>
          </a:p>
          <a:p>
            <a:r>
              <a:rPr lang="cs-CZ" dirty="0" smtClean="0"/>
              <a:t>zajímavý vztah lékaře a jeho kohouta </a:t>
            </a:r>
            <a:r>
              <a:rPr lang="cs-CZ" dirty="0" err="1" smtClean="0"/>
              <a:t>Pedra</a:t>
            </a:r>
            <a:r>
              <a:rPr lang="cs-CZ" dirty="0" smtClean="0"/>
              <a:t> (jediný blízký po smrti manželky)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Motivy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motiv služby (služby lékaře pacientům, které však přesahují rámec pouze lékařské služby)</a:t>
            </a:r>
          </a:p>
          <a:p>
            <a:r>
              <a:rPr lang="cs-CZ" dirty="0" smtClean="0"/>
              <a:t>motiv dialogu s Bohem (hlavní hrdina vede rouhavý monolog  s Bohem, sebe nazývá </a:t>
            </a:r>
            <a:r>
              <a:rPr lang="cs-CZ" dirty="0" err="1" smtClean="0"/>
              <a:t>neznabohem</a:t>
            </a:r>
            <a:r>
              <a:rPr lang="cs-CZ" dirty="0" smtClean="0"/>
              <a:t>, kohouta </a:t>
            </a:r>
            <a:r>
              <a:rPr lang="cs-CZ" dirty="0" err="1" smtClean="0"/>
              <a:t>Pedra</a:t>
            </a:r>
            <a:r>
              <a:rPr lang="cs-CZ" dirty="0" smtClean="0"/>
              <a:t> pak pohanem, modlícím se k slunci)</a:t>
            </a:r>
          </a:p>
          <a:p>
            <a:r>
              <a:rPr lang="cs-CZ" dirty="0" smtClean="0"/>
              <a:t>motiv kohouta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všechny tyto motivy se autorovou tvorbou prolínají a v různých obměnách se vrací 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Kontext autorova díla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koncipováno jako kultivované svědectví o době</a:t>
            </a:r>
          </a:p>
          <a:p>
            <a:r>
              <a:rPr lang="cs-CZ" dirty="0" smtClean="0"/>
              <a:t>typická migrace motivů</a:t>
            </a:r>
          </a:p>
          <a:p>
            <a:r>
              <a:rPr lang="cs-CZ" dirty="0" smtClean="0"/>
              <a:t>jedno zpracování bývá klíčem ke zpracování druhému</a:t>
            </a:r>
          </a:p>
          <a:p>
            <a:r>
              <a:rPr lang="cs-CZ" dirty="0" smtClean="0"/>
              <a:t>filozofické romány Dvorní šašci a Kuropění = jeden významový celek</a:t>
            </a:r>
          </a:p>
          <a:p>
            <a:r>
              <a:rPr lang="cs-CZ" dirty="0" smtClean="0"/>
              <a:t>do významového triptychu doplněny Jeruzalémskými povídkami</a:t>
            </a:r>
          </a:p>
          <a:p>
            <a:r>
              <a:rPr lang="cs-CZ" dirty="0" smtClean="0"/>
              <a:t>k Dvorním šaškům se váže povídka Soudce a Cirkus Universum</a:t>
            </a:r>
          </a:p>
          <a:p>
            <a:r>
              <a:rPr lang="cs-CZ" dirty="0" smtClean="0"/>
              <a:t>knihy Píseň o lítosti, Kuropění, Dvorní šašci a Jeruzalémské povídky – na pomezí beletrie a esejistiky, jakási propojená tvůrčí pouť blízká J. Demlovi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Viktor </a:t>
            </a:r>
            <a:r>
              <a:rPr lang="cs-CZ" dirty="0" err="1" smtClean="0"/>
              <a:t>Fischl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err="1" smtClean="0"/>
              <a:t>fišl</a:t>
            </a:r>
            <a:r>
              <a:rPr lang="en-US" dirty="0" smtClean="0"/>
              <a:t>]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(1912 – 2006)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dirty="0" smtClean="0"/>
              <a:t>Život:</a:t>
            </a:r>
          </a:p>
          <a:p>
            <a:r>
              <a:rPr lang="cs-CZ" dirty="0" smtClean="0"/>
              <a:t>český, židovský i izraelský básník, prozaik, překladatel a publicista</a:t>
            </a:r>
          </a:p>
          <a:p>
            <a:r>
              <a:rPr lang="cs-CZ" dirty="0" smtClean="0"/>
              <a:t>židovským jménem </a:t>
            </a:r>
            <a:r>
              <a:rPr lang="cs-CZ" dirty="0" err="1" smtClean="0"/>
              <a:t>Avigdor</a:t>
            </a:r>
            <a:r>
              <a:rPr lang="cs-CZ" dirty="0" smtClean="0"/>
              <a:t> </a:t>
            </a:r>
            <a:r>
              <a:rPr lang="cs-CZ" dirty="0" err="1" smtClean="0"/>
              <a:t>Dagan</a:t>
            </a:r>
            <a:endParaRPr lang="cs-CZ" dirty="0" smtClean="0"/>
          </a:p>
          <a:p>
            <a:r>
              <a:rPr lang="cs-CZ" dirty="0" smtClean="0"/>
              <a:t>narozen v Hradci Králové</a:t>
            </a:r>
          </a:p>
          <a:p>
            <a:r>
              <a:rPr lang="cs-CZ" dirty="0" smtClean="0"/>
              <a:t>studium gymnázia, sociologie a práva na Karlově univerzitě</a:t>
            </a:r>
          </a:p>
          <a:p>
            <a:r>
              <a:rPr lang="cs-CZ" dirty="0" smtClean="0"/>
              <a:t>r. 1939 první emigrace – s rodinou do Londýna</a:t>
            </a:r>
          </a:p>
          <a:p>
            <a:r>
              <a:rPr lang="cs-CZ" dirty="0" smtClean="0"/>
              <a:t>V Londýně práce pro zahraniční odboj -  v Benešově exilové vládě zajišťoval komunikaci s britským parlamentem a řídil propagaci československé kultury.</a:t>
            </a:r>
          </a:p>
          <a:p>
            <a:r>
              <a:rPr lang="cs-CZ" dirty="0" smtClean="0"/>
              <a:t>od roku 1940 spolupráce s Janem Masarykem, přátelství (kniha Hovory s Janem Masarykem)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Viktor </a:t>
            </a:r>
            <a:r>
              <a:rPr lang="cs-CZ" dirty="0" err="1" smtClean="0"/>
              <a:t>Fischl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život:</a:t>
            </a:r>
          </a:p>
          <a:p>
            <a:r>
              <a:rPr lang="cs-CZ" dirty="0" smtClean="0"/>
              <a:t>od 2. sv. války v diplomatických službách </a:t>
            </a:r>
          </a:p>
          <a:p>
            <a:r>
              <a:rPr lang="cs-CZ" dirty="0" smtClean="0"/>
              <a:t>r. 1949 druhá emigrace – odchod do nově vzniklého Izraele</a:t>
            </a:r>
          </a:p>
          <a:p>
            <a:r>
              <a:rPr lang="cs-CZ" dirty="0" smtClean="0"/>
              <a:t>zaměstnán na ministerstvu zahraničních věcí</a:t>
            </a:r>
          </a:p>
          <a:p>
            <a:r>
              <a:rPr lang="cs-CZ" dirty="0" smtClean="0"/>
              <a:t>během jediného roku se naučil plynně hebrejsky</a:t>
            </a:r>
          </a:p>
          <a:p>
            <a:r>
              <a:rPr lang="cs-CZ" dirty="0" smtClean="0"/>
              <a:t>jméno změněno na přání ministra zahraničních věcí</a:t>
            </a:r>
          </a:p>
          <a:p>
            <a:r>
              <a:rPr lang="cs-CZ" dirty="0" smtClean="0"/>
              <a:t>nositel řady ocenění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poéma </a:t>
            </a:r>
            <a:r>
              <a:rPr lang="cs-CZ" b="1" i="1" dirty="0" smtClean="0"/>
              <a:t>Mrtvá ves </a:t>
            </a:r>
            <a:r>
              <a:rPr lang="cs-CZ" dirty="0" smtClean="0"/>
              <a:t>– napsaná na počest vyvraždění Lidic roku 1943 v londýnské emigraci </a:t>
            </a:r>
          </a:p>
          <a:p>
            <a:r>
              <a:rPr lang="cs-CZ" dirty="0" smtClean="0"/>
              <a:t>román </a:t>
            </a:r>
            <a:r>
              <a:rPr lang="cs-CZ" b="1" i="1" dirty="0" smtClean="0"/>
              <a:t>Píseň o lítosti </a:t>
            </a:r>
            <a:r>
              <a:rPr lang="cs-CZ" dirty="0" smtClean="0"/>
              <a:t>– retrospektivní příběh muže, který jako jediný přežil </a:t>
            </a:r>
            <a:r>
              <a:rPr lang="cs-CZ" dirty="0" err="1" smtClean="0"/>
              <a:t>holokaust</a:t>
            </a:r>
            <a:endParaRPr lang="cs-CZ" b="1" i="1" dirty="0" smtClean="0"/>
          </a:p>
          <a:p>
            <a:r>
              <a:rPr lang="cs-CZ" dirty="0" smtClean="0"/>
              <a:t>romány </a:t>
            </a:r>
            <a:r>
              <a:rPr lang="cs-CZ" b="1" i="1" dirty="0" smtClean="0"/>
              <a:t>Kuropění</a:t>
            </a:r>
            <a:r>
              <a:rPr lang="cs-CZ" dirty="0" smtClean="0"/>
              <a:t>, </a:t>
            </a:r>
            <a:r>
              <a:rPr lang="cs-CZ" b="1" i="1" dirty="0" smtClean="0"/>
              <a:t>Dvorní šašci </a:t>
            </a:r>
            <a:r>
              <a:rPr lang="cs-CZ" dirty="0" smtClean="0"/>
              <a:t>a povídkový soubor </a:t>
            </a:r>
            <a:r>
              <a:rPr lang="cs-CZ" b="1" i="1" dirty="0" smtClean="0"/>
              <a:t>Jeruzalémské povídky</a:t>
            </a:r>
          </a:p>
          <a:p>
            <a:r>
              <a:rPr lang="cs-CZ" dirty="0" smtClean="0"/>
              <a:t>román </a:t>
            </a:r>
            <a:r>
              <a:rPr lang="cs-CZ" b="1" i="1" dirty="0" smtClean="0"/>
              <a:t>Vy, soudci athénští </a:t>
            </a:r>
            <a:r>
              <a:rPr lang="cs-CZ" dirty="0" smtClean="0"/>
              <a:t>(život Sokrata na pozadí peloponéských válek), poslední </a:t>
            </a:r>
            <a:r>
              <a:rPr lang="cs-CZ" smtClean="0"/>
              <a:t>autorův román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/>
          </a:bodyPr>
          <a:lstStyle/>
          <a:p>
            <a:r>
              <a:rPr lang="cs-CZ" sz="2000" dirty="0" smtClean="0"/>
              <a:t>DOKOUPIL, Blahoslav a Miroslav ZELINSKÝ. </a:t>
            </a:r>
            <a:r>
              <a:rPr lang="cs-CZ" sz="2000" i="1" dirty="0" smtClean="0"/>
              <a:t>Slovník české prózy 1945-1994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1. Ostrava: Sfinga, 1994, 490 p. ISBN 80-854-9184-2.</a:t>
            </a:r>
          </a:p>
          <a:p>
            <a:r>
              <a:rPr lang="cs-CZ" sz="2000" i="1" dirty="0" smtClean="0"/>
              <a:t>Odmaturuj! z literatury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3. </a:t>
            </a:r>
            <a:r>
              <a:rPr lang="cs-CZ" sz="2000" dirty="0" err="1" smtClean="0"/>
              <a:t>rozš</a:t>
            </a:r>
            <a:r>
              <a:rPr lang="cs-CZ" sz="2000" dirty="0" smtClean="0"/>
              <a:t>., dotisk. Editor Eva Hánová. Brno: </a:t>
            </a:r>
            <a:r>
              <a:rPr lang="cs-CZ" sz="2000" dirty="0" err="1" smtClean="0"/>
              <a:t>Didaktis</a:t>
            </a:r>
            <a:r>
              <a:rPr lang="cs-CZ" sz="2000" dirty="0" smtClean="0"/>
              <a:t>, c2004, 208 s. Odmaturuj!. ISBN 80-735-8016-0.</a:t>
            </a:r>
          </a:p>
          <a:p>
            <a:r>
              <a:rPr lang="cs-CZ" sz="2000" i="1" dirty="0" smtClean="0"/>
              <a:t>Odmaturuj! z literatury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1., dotisk. Editor Iveta Havlíčková. Brno: </a:t>
            </a:r>
            <a:r>
              <a:rPr lang="cs-CZ" sz="2000" dirty="0" err="1" smtClean="0"/>
              <a:t>Didaktis</a:t>
            </a:r>
            <a:r>
              <a:rPr lang="cs-CZ" sz="2000" dirty="0" smtClean="0"/>
              <a:t>, 2004, 176 s. Odmaturuj!. ISBN 80-862-8583-9.</a:t>
            </a:r>
          </a:p>
          <a:p>
            <a:r>
              <a:rPr lang="cs-CZ" sz="2000" dirty="0" smtClean="0"/>
              <a:t>PROKOP, Vladimír. </a:t>
            </a:r>
            <a:r>
              <a:rPr lang="cs-CZ" sz="2000" i="1" dirty="0" smtClean="0"/>
              <a:t>Přehled české literatury 20. století</a:t>
            </a:r>
            <a:r>
              <a:rPr lang="cs-CZ" sz="2000" dirty="0" smtClean="0"/>
              <a:t>. 1. vydání. Sokolov: </a:t>
            </a:r>
            <a:r>
              <a:rPr lang="cs-CZ" sz="2000" dirty="0" err="1" smtClean="0"/>
              <a:t>O</a:t>
            </a:r>
            <a:r>
              <a:rPr lang="cs-CZ" sz="2000" dirty="0" smtClean="0"/>
              <a:t>.</a:t>
            </a:r>
            <a:r>
              <a:rPr lang="cs-CZ" sz="2000" dirty="0" err="1" smtClean="0"/>
              <a:t>K</a:t>
            </a:r>
            <a:r>
              <a:rPr lang="cs-CZ" sz="2000" dirty="0" smtClean="0"/>
              <a:t>.Soft, 2011.</a:t>
            </a:r>
          </a:p>
          <a:p>
            <a:r>
              <a:rPr lang="cs-CZ" sz="2000" smtClean="0"/>
              <a:t>FISCHL</a:t>
            </a:r>
            <a:r>
              <a:rPr lang="cs-CZ" sz="2000" dirty="0" smtClean="0"/>
              <a:t>, Viktor. </a:t>
            </a:r>
            <a:r>
              <a:rPr lang="cs-CZ" sz="2000" i="1" dirty="0" smtClean="0"/>
              <a:t>Dvorní šašci</a:t>
            </a:r>
            <a:r>
              <a:rPr lang="cs-CZ" sz="2000" dirty="0" smtClean="0"/>
              <a:t>. Vydání první. Praha: </a:t>
            </a:r>
            <a:r>
              <a:rPr lang="cs-CZ" sz="2000" dirty="0" err="1" smtClean="0"/>
              <a:t>Art</a:t>
            </a:r>
            <a:r>
              <a:rPr lang="cs-CZ" sz="2000" dirty="0" smtClean="0"/>
              <a:t>-servis, 1990.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41830394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476</TotalTime>
  <Words>729</Words>
  <Application>Microsoft Office PowerPoint</Application>
  <PresentationFormat>Předvádění na obrazovce (4:3)</PresentationFormat>
  <Paragraphs>115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Snímek 1</vt:lpstr>
      <vt:lpstr>Dvorní šašci a Kuropění</vt:lpstr>
      <vt:lpstr>Dvorní šašci</vt:lpstr>
      <vt:lpstr>Kompozice knihy</vt:lpstr>
      <vt:lpstr>Vypravěč</vt:lpstr>
      <vt:lpstr>Postavy</vt:lpstr>
      <vt:lpstr>Příběh</vt:lpstr>
      <vt:lpstr>Kuropění</vt:lpstr>
      <vt:lpstr>Kompozice</vt:lpstr>
      <vt:lpstr>Motivy</vt:lpstr>
      <vt:lpstr>Kontext autorova díla</vt:lpstr>
      <vt:lpstr>Viktor Fischl [fišl] (1912 – 2006)</vt:lpstr>
      <vt:lpstr>Viktor Fischl</vt:lpstr>
      <vt:lpstr>Dílo</vt:lpstr>
      <vt:lpstr>Seznam použitých zdrojů: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Uzivatel</cp:lastModifiedBy>
  <cp:revision>11</cp:revision>
  <dcterms:created xsi:type="dcterms:W3CDTF">2012-12-23T08:55:19Z</dcterms:created>
  <dcterms:modified xsi:type="dcterms:W3CDTF">2013-10-26T06:17:34Z</dcterms:modified>
</cp:coreProperties>
</file>