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70" r:id="rId9"/>
    <p:sldId id="268" r:id="rId10"/>
    <p:sldId id="264" r:id="rId11"/>
    <p:sldId id="266" r:id="rId12"/>
    <p:sldId id="267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Smrt krásných srnců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5.3.8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6. 6.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Předmět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Romeo, Julie a tma. Obsahuje základní informace o díle a jeho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Smrt krásných srnců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kniha vydána roku 1971</a:t>
            </a:r>
          </a:p>
          <a:p>
            <a:r>
              <a:rPr lang="cs-CZ" dirty="0" smtClean="0"/>
              <a:t>autobiografické prvky – vlastní rodina a </a:t>
            </a:r>
          </a:p>
          <a:p>
            <a:pPr>
              <a:buNone/>
            </a:pPr>
            <a:r>
              <a:rPr lang="cs-CZ" dirty="0" smtClean="0"/>
              <a:t>zejména otec Leo </a:t>
            </a:r>
            <a:r>
              <a:rPr lang="cs-CZ" dirty="0" err="1" smtClean="0"/>
              <a:t>Popper</a:t>
            </a:r>
            <a:endParaRPr lang="cs-CZ" dirty="0" smtClean="0"/>
          </a:p>
          <a:p>
            <a:r>
              <a:rPr lang="cs-CZ" dirty="0" smtClean="0"/>
              <a:t>původně 9 povídek, v některých vydáních </a:t>
            </a:r>
          </a:p>
          <a:p>
            <a:pPr>
              <a:buNone/>
            </a:pPr>
            <a:r>
              <a:rPr lang="cs-CZ" dirty="0" smtClean="0"/>
              <a:t>pouze sedm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epika</a:t>
            </a:r>
          </a:p>
          <a:p>
            <a:r>
              <a:rPr lang="cs-CZ" dirty="0" smtClean="0"/>
              <a:t>literární žánr: povídky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humorné příběhy za života autora s často</a:t>
            </a:r>
          </a:p>
          <a:p>
            <a:pPr>
              <a:buNone/>
            </a:pPr>
            <a:r>
              <a:rPr lang="cs-CZ" dirty="0" smtClean="0"/>
              <a:t>velmi smutným podtextem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pojem značně široký a literární žánr rozmanitý</a:t>
            </a:r>
          </a:p>
          <a:p>
            <a:r>
              <a:rPr lang="cs-CZ" dirty="0" smtClean="0"/>
              <a:t>krátký prozaický žánr s jednoduchým </a:t>
            </a:r>
          </a:p>
          <a:p>
            <a:pPr>
              <a:buNone/>
            </a:pPr>
            <a:r>
              <a:rPr lang="cs-CZ" dirty="0" smtClean="0"/>
              <a:t>příběhem</a:t>
            </a:r>
          </a:p>
          <a:p>
            <a:r>
              <a:rPr lang="cs-CZ" dirty="0" smtClean="0"/>
              <a:t>vznik v 19. století (období romantismu)</a:t>
            </a:r>
          </a:p>
          <a:p>
            <a:r>
              <a:rPr lang="cs-CZ" dirty="0" smtClean="0"/>
              <a:t>ustálený charakter povídkového hrdiny (hrdina</a:t>
            </a:r>
          </a:p>
          <a:p>
            <a:pPr>
              <a:buNone/>
            </a:pPr>
            <a:r>
              <a:rPr lang="cs-CZ" dirty="0" smtClean="0"/>
              <a:t>se nevyvíjí)</a:t>
            </a:r>
          </a:p>
          <a:p>
            <a:r>
              <a:rPr lang="cs-CZ" dirty="0" smtClean="0"/>
              <a:t>jasně vybudovaný syžet </a:t>
            </a:r>
          </a:p>
          <a:p>
            <a:pPr>
              <a:buNone/>
            </a:pPr>
            <a:r>
              <a:rPr lang="cs-CZ" dirty="0" smtClean="0"/>
              <a:t>typy povídek: arabeska, humoreska, romaneto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Syžet a fabule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syžet</a:t>
            </a:r>
            <a:r>
              <a:rPr lang="cs-CZ" dirty="0" smtClean="0"/>
              <a:t> = námět, látka, téma</a:t>
            </a:r>
          </a:p>
          <a:p>
            <a:r>
              <a:rPr lang="cs-CZ" dirty="0" smtClean="0"/>
              <a:t>způsob uspořádání tematických složek (děj, postavy, </a:t>
            </a:r>
          </a:p>
          <a:p>
            <a:pPr>
              <a:buNone/>
            </a:pPr>
            <a:r>
              <a:rPr lang="cs-CZ" dirty="0" smtClean="0"/>
              <a:t>vypravěč, prostředí) a ztvárnění informací o fabuli</a:t>
            </a:r>
          </a:p>
          <a:p>
            <a:r>
              <a:rPr lang="cs-CZ" dirty="0" smtClean="0"/>
              <a:t>skutečné uspořádání motivů v díle</a:t>
            </a:r>
          </a:p>
          <a:p>
            <a:pPr>
              <a:buNone/>
            </a:pPr>
            <a:r>
              <a:rPr lang="cs-CZ" b="1" dirty="0" smtClean="0"/>
              <a:t>fabule</a:t>
            </a:r>
            <a:r>
              <a:rPr lang="cs-CZ" dirty="0" smtClean="0"/>
              <a:t> = vyprávění, bajka</a:t>
            </a:r>
          </a:p>
          <a:p>
            <a:r>
              <a:rPr lang="cs-CZ" dirty="0" smtClean="0"/>
              <a:t>souhrn událostí, o kterých se vypráví v literárním díle, </a:t>
            </a:r>
          </a:p>
          <a:p>
            <a:pPr>
              <a:buNone/>
            </a:pPr>
            <a:r>
              <a:rPr lang="cs-CZ" dirty="0" smtClean="0"/>
              <a:t>seřazeny tak, jak by se odehrály, kdyby se o nich vyprávělo </a:t>
            </a:r>
          </a:p>
          <a:p>
            <a:pPr>
              <a:buNone/>
            </a:pPr>
            <a:r>
              <a:rPr lang="cs-CZ" dirty="0" smtClean="0"/>
              <a:t>podle toho, jak po sobě následovaly z hlediska příčinného</a:t>
            </a:r>
          </a:p>
          <a:p>
            <a:pPr>
              <a:buNone/>
            </a:pPr>
            <a:r>
              <a:rPr lang="cs-CZ" dirty="0" smtClean="0"/>
              <a:t> a časového </a:t>
            </a:r>
          </a:p>
          <a:p>
            <a:r>
              <a:rPr lang="cs-CZ" dirty="0" smtClean="0"/>
              <a:t>tvoří dějový půdorys díla </a:t>
            </a:r>
          </a:p>
          <a:p>
            <a:r>
              <a:rPr lang="cs-CZ" dirty="0" smtClean="0"/>
              <a:t>autor může jednotlivé motivy umístit na přeskáčku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před, během a po 2. světové válce</a:t>
            </a:r>
          </a:p>
          <a:p>
            <a:r>
              <a:rPr lang="cs-CZ" dirty="0" err="1" smtClean="0"/>
              <a:t>Křivoklátsko</a:t>
            </a:r>
            <a:r>
              <a:rPr lang="cs-CZ" dirty="0" smtClean="0"/>
              <a:t>, okolí Berounky (důvěrně známé </a:t>
            </a:r>
          </a:p>
          <a:p>
            <a:pPr>
              <a:buNone/>
            </a:pPr>
            <a:r>
              <a:rPr lang="cs-CZ" dirty="0" smtClean="0"/>
              <a:t>prostředí z dětství i dospělosti)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 (hovorová čeština)</a:t>
            </a:r>
          </a:p>
          <a:p>
            <a:r>
              <a:rPr lang="cs-CZ" dirty="0" smtClean="0"/>
              <a:t>nespisovný jazyk (dialekt, slang)</a:t>
            </a:r>
          </a:p>
          <a:p>
            <a:r>
              <a:rPr lang="cs-CZ" dirty="0" smtClean="0"/>
              <a:t>slova cizího původu</a:t>
            </a:r>
          </a:p>
          <a:p>
            <a:r>
              <a:rPr lang="cs-CZ" dirty="0" smtClean="0"/>
              <a:t>časté užití ironie a humoru – přesto podtext </a:t>
            </a:r>
          </a:p>
          <a:p>
            <a:pPr>
              <a:buNone/>
            </a:pPr>
            <a:r>
              <a:rPr lang="cs-CZ" dirty="0" smtClean="0"/>
              <a:t>povídek smutný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jednotlivé příběhy vyprávěny chronologicky</a:t>
            </a:r>
          </a:p>
          <a:p>
            <a:r>
              <a:rPr lang="cs-CZ" dirty="0" smtClean="0"/>
              <a:t>povídky však na sebe navzájem z hlediska času </a:t>
            </a:r>
          </a:p>
          <a:p>
            <a:pPr>
              <a:buNone/>
            </a:pPr>
            <a:r>
              <a:rPr lang="cs-CZ" dirty="0" smtClean="0"/>
              <a:t>přesně nenavazují</a:t>
            </a:r>
          </a:p>
          <a:p>
            <a:r>
              <a:rPr lang="cs-CZ" dirty="0" smtClean="0"/>
              <a:t>spíše jednotlivé příběhy, které utkvěly</a:t>
            </a:r>
          </a:p>
          <a:p>
            <a:pPr>
              <a:buNone/>
            </a:pPr>
            <a:r>
              <a:rPr lang="cs-CZ" dirty="0" smtClean="0"/>
              <a:t>vypravěči v paměti</a:t>
            </a:r>
          </a:p>
          <a:p>
            <a:r>
              <a:rPr lang="cs-CZ" dirty="0" smtClean="0"/>
              <a:t>vyprávěcí forma: </a:t>
            </a:r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-forma se střídá s </a:t>
            </a:r>
            <a:r>
              <a:rPr lang="cs-CZ" dirty="0" err="1" smtClean="0"/>
              <a:t>er</a:t>
            </a:r>
            <a:r>
              <a:rPr lang="cs-CZ" dirty="0" smtClean="0"/>
              <a:t>-formou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Nejdražší ve střední Evropě</a:t>
            </a:r>
          </a:p>
          <a:p>
            <a:r>
              <a:rPr lang="cs-CZ" dirty="0" smtClean="0"/>
              <a:t>Ve službách Švédska</a:t>
            </a:r>
          </a:p>
          <a:p>
            <a:r>
              <a:rPr lang="cs-CZ" dirty="0" smtClean="0"/>
              <a:t>Smrt krásných srnců</a:t>
            </a:r>
          </a:p>
          <a:p>
            <a:r>
              <a:rPr lang="cs-CZ" dirty="0" smtClean="0"/>
              <a:t>Kapři pro wehrmacht</a:t>
            </a:r>
          </a:p>
          <a:p>
            <a:r>
              <a:rPr lang="cs-CZ" dirty="0" smtClean="0"/>
              <a:t>Jak jsme se střetli s Vlky</a:t>
            </a:r>
          </a:p>
          <a:p>
            <a:r>
              <a:rPr lang="cs-CZ" dirty="0" smtClean="0"/>
              <a:t>Otázka hmyzu vyřešena</a:t>
            </a:r>
          </a:p>
          <a:p>
            <a:r>
              <a:rPr lang="cs-CZ" dirty="0" smtClean="0"/>
              <a:t>Králíci s moudrýma očima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Cenzurované povídky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prvním vydání ještě povídky Prase nebude a </a:t>
            </a:r>
          </a:p>
          <a:p>
            <a:pPr>
              <a:buNone/>
            </a:pPr>
            <a:r>
              <a:rPr lang="cs-CZ" dirty="0" smtClean="0"/>
              <a:t>Běh Prahou</a:t>
            </a:r>
          </a:p>
          <a:p>
            <a:r>
              <a:rPr lang="cs-CZ" dirty="0" smtClean="0"/>
              <a:t>vnímány jako protisocialistické</a:t>
            </a:r>
          </a:p>
          <a:p>
            <a:r>
              <a:rPr lang="cs-CZ" dirty="0" smtClean="0"/>
              <a:t>ve druhém vydání se neobjevily</a:t>
            </a:r>
          </a:p>
          <a:p>
            <a:r>
              <a:rPr lang="cs-CZ" dirty="0" smtClean="0"/>
              <a:t>vydány až po roce 1989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1986 natočen film Smrt krásných srnců</a:t>
            </a:r>
          </a:p>
          <a:p>
            <a:r>
              <a:rPr lang="cs-CZ" dirty="0" smtClean="0"/>
              <a:t>režisér Karel </a:t>
            </a:r>
            <a:r>
              <a:rPr lang="cs-CZ" dirty="0" err="1" smtClean="0"/>
              <a:t>Kachyňa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 Pavel (1930 – 1973)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vlastním jménem Otto </a:t>
            </a:r>
            <a:r>
              <a:rPr lang="cs-CZ" dirty="0" err="1" smtClean="0"/>
              <a:t>Popper</a:t>
            </a:r>
            <a:endParaRPr lang="cs-CZ" dirty="0" smtClean="0"/>
          </a:p>
          <a:p>
            <a:r>
              <a:rPr lang="cs-CZ" dirty="0" smtClean="0"/>
              <a:t>prozaik, žurnalista, sportovní redaktor</a:t>
            </a:r>
          </a:p>
          <a:p>
            <a:r>
              <a:rPr lang="cs-CZ" dirty="0" smtClean="0"/>
              <a:t>působil jako sportovní reportér v Československém </a:t>
            </a:r>
          </a:p>
          <a:p>
            <a:pPr>
              <a:buNone/>
            </a:pPr>
            <a:r>
              <a:rPr lang="cs-CZ" dirty="0" smtClean="0"/>
              <a:t>rozhlasu</a:t>
            </a:r>
          </a:p>
          <a:p>
            <a:r>
              <a:rPr lang="cs-CZ" dirty="0" smtClean="0"/>
              <a:t>pocházel ze smíšeného manželství (otec židovského, </a:t>
            </a:r>
          </a:p>
          <a:p>
            <a:pPr>
              <a:buNone/>
            </a:pPr>
            <a:r>
              <a:rPr lang="cs-CZ" dirty="0" smtClean="0"/>
              <a:t>matka nežidovského původu)</a:t>
            </a:r>
          </a:p>
          <a:p>
            <a:r>
              <a:rPr lang="cs-CZ" dirty="0" smtClean="0"/>
              <a:t>trpěl psychickou poruchou a zemřel předčasně na </a:t>
            </a:r>
          </a:p>
          <a:p>
            <a:pPr>
              <a:buNone/>
            </a:pPr>
            <a:r>
              <a:rPr lang="cs-CZ" dirty="0" smtClean="0"/>
              <a:t>infarkt</a:t>
            </a:r>
          </a:p>
          <a:p>
            <a:r>
              <a:rPr lang="cs-CZ" dirty="0" smtClean="0"/>
              <a:t>dílo: Dukla mezi mrakodrapy, Plná bedna šampaňského, </a:t>
            </a:r>
          </a:p>
          <a:p>
            <a:pPr>
              <a:buNone/>
            </a:pPr>
            <a:r>
              <a:rPr lang="cs-CZ" dirty="0" smtClean="0"/>
              <a:t>Pohádka o Raškovi, Jak jsem potkal ryby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dirty="0" smtClean="0"/>
              <a:t>.Soft, 2011.</a:t>
            </a:r>
          </a:p>
          <a:p>
            <a:r>
              <a:rPr lang="cs-CZ" sz="2000" dirty="0" smtClean="0"/>
              <a:t>PAVEL, Ota. </a:t>
            </a:r>
            <a:r>
              <a:rPr lang="cs-CZ" sz="2000" i="1" dirty="0" smtClean="0"/>
              <a:t>Smrt krásných srnců</a:t>
            </a:r>
            <a:r>
              <a:rPr lang="cs-CZ" sz="2000" dirty="0" smtClean="0"/>
              <a:t>. V </a:t>
            </a:r>
            <a:r>
              <a:rPr lang="cs-CZ" sz="2000" dirty="0" err="1" smtClean="0"/>
              <a:t>nakl</a:t>
            </a:r>
            <a:r>
              <a:rPr lang="cs-CZ" sz="2000" dirty="0" smtClean="0"/>
              <a:t>. Academia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Academia, 2007. </a:t>
            </a:r>
            <a:r>
              <a:rPr lang="cs-CZ" sz="2000" smtClean="0"/>
              <a:t>ISBN 80-200-1515-9.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531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Smrt krásných srnců</vt:lpstr>
      <vt:lpstr>Okolnosti vzniku</vt:lpstr>
      <vt:lpstr>Charakteristika knihy</vt:lpstr>
      <vt:lpstr>Povídka</vt:lpstr>
      <vt:lpstr>Syžet a fabule</vt:lpstr>
      <vt:lpstr>Prostor a čas</vt:lpstr>
      <vt:lpstr>Jazykové prostředky</vt:lpstr>
      <vt:lpstr>Kompozice</vt:lpstr>
      <vt:lpstr>Povídky</vt:lpstr>
      <vt:lpstr>Cenzurované povídky</vt:lpstr>
      <vt:lpstr>Adaptace</vt:lpstr>
      <vt:lpstr>Ota Pavel (1930 – 1973)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10</cp:revision>
  <dcterms:created xsi:type="dcterms:W3CDTF">2012-12-23T08:55:19Z</dcterms:created>
  <dcterms:modified xsi:type="dcterms:W3CDTF">2013-10-26T06:17:44Z</dcterms:modified>
</cp:coreProperties>
</file>