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6" r:id="rId8"/>
    <p:sldId id="263" r:id="rId9"/>
    <p:sldId id="264" r:id="rId10"/>
    <p:sldId id="267" r:id="rId11"/>
    <p:sldId id="268" r:id="rId12"/>
    <p:sldId id="269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7539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effectLst/>
                        </a:rPr>
                        <a:t>Drahomír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Modlitba pro Kateřinu Horovitzovou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VY_32_INOVACE_5.3.9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21. 4. </a:t>
                      </a:r>
                      <a:r>
                        <a:rPr lang="cs-CZ" sz="800" smtClean="0">
                          <a:effectLst/>
                        </a:rPr>
                        <a:t>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Interpretace literárního díla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interpretuje literární  text.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</a:t>
                      </a:r>
                      <a:r>
                        <a:rPr lang="cs-CZ" sz="800" baseline="0" dirty="0" smtClean="0">
                          <a:effectLst/>
                        </a:rPr>
                        <a:t> obsahuje rozbor díla  Modlitba pro Kateřinu Horovitzovou a základní informace o autorovi.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</a:t>
                      </a:r>
                      <a:r>
                        <a:rPr lang="cs-CZ" sz="800" baseline="0" dirty="0" smtClean="0">
                          <a:effectLst/>
                        </a:rPr>
                        <a:t> podporuje interpretaci díla Modlitba pro Kateřinu Horovitzovou. Východisko k analýze díla u ústní maturitní zkoušky.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se osvědčila. Žáci vycházeli při rozboru ze samostatné četby a vhodně reagovali na přednášené učivo.</a:t>
                      </a:r>
                      <a:endParaRPr lang="cs-CZ" sz="800" dirty="0" smtClean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Modlitba pro Kateřinu Horovitzovou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Arnošt </a:t>
            </a:r>
            <a:r>
              <a:rPr lang="cs-CZ" dirty="0" err="1" smtClean="0"/>
              <a:t>Lustig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příběh napsaný roku 1964 během velmi krátké</a:t>
            </a:r>
          </a:p>
          <a:p>
            <a:pPr>
              <a:buNone/>
            </a:pPr>
            <a:r>
              <a:rPr lang="cs-CZ" dirty="0" smtClean="0"/>
              <a:t>doby</a:t>
            </a:r>
          </a:p>
          <a:p>
            <a:r>
              <a:rPr lang="cs-CZ" dirty="0" smtClean="0"/>
              <a:t>autor od té doby nepřepracoval (i když ostatní</a:t>
            </a:r>
          </a:p>
          <a:p>
            <a:pPr>
              <a:buNone/>
            </a:pPr>
            <a:r>
              <a:rPr lang="cs-CZ" dirty="0" smtClean="0"/>
              <a:t>díla ano)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Autorova inspirace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příběh polské dívky vyprávěný v Osvětimi jako </a:t>
            </a:r>
          </a:p>
          <a:p>
            <a:pPr>
              <a:buNone/>
            </a:pPr>
            <a:r>
              <a:rPr lang="cs-CZ" dirty="0" smtClean="0"/>
              <a:t>legenda</a:t>
            </a:r>
          </a:p>
          <a:p>
            <a:r>
              <a:rPr lang="cs-CZ" dirty="0" smtClean="0"/>
              <a:t>příběh zajatých bohatých židů během 2. </a:t>
            </a:r>
          </a:p>
          <a:p>
            <a:pPr>
              <a:buNone/>
            </a:pPr>
            <a:r>
              <a:rPr lang="cs-CZ" dirty="0" smtClean="0"/>
              <a:t>světové války a jejich marná snaha vykoupit</a:t>
            </a:r>
          </a:p>
          <a:p>
            <a:pPr>
              <a:buNone/>
            </a:pPr>
            <a:r>
              <a:rPr lang="cs-CZ" dirty="0" smtClean="0"/>
              <a:t>vlastní životy </a:t>
            </a:r>
          </a:p>
          <a:p>
            <a:r>
              <a:rPr lang="cs-CZ" dirty="0" smtClean="0"/>
              <a:t>zpráva o osudu 2000 lidí vyslaných nacisty před </a:t>
            </a:r>
          </a:p>
          <a:p>
            <a:pPr>
              <a:buNone/>
            </a:pPr>
            <a:r>
              <a:rPr lang="cs-CZ" dirty="0" smtClean="0"/>
              <a:t>koncem války na moře v zabedněné lodi bez jídla</a:t>
            </a:r>
          </a:p>
          <a:p>
            <a:pPr>
              <a:buNone/>
            </a:pPr>
            <a:r>
              <a:rPr lang="cs-CZ" dirty="0" smtClean="0"/>
              <a:t>a vody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samotný </a:t>
            </a:r>
            <a:r>
              <a:rPr lang="cs-CZ" b="1" dirty="0" err="1" smtClean="0"/>
              <a:t>Lustig</a:t>
            </a:r>
            <a:r>
              <a:rPr lang="cs-CZ" dirty="0" smtClean="0"/>
              <a:t> k tomu uvádí: </a:t>
            </a:r>
            <a:r>
              <a:rPr lang="cs-CZ" i="1" dirty="0" smtClean="0"/>
              <a:t>„(…)Spojily se mi </a:t>
            </a:r>
          </a:p>
          <a:p>
            <a:pPr>
              <a:buNone/>
            </a:pPr>
            <a:r>
              <a:rPr lang="cs-CZ" i="1" dirty="0" smtClean="0"/>
              <a:t>vraždy lidí, poslaných na moře v zabedněné lodi, </a:t>
            </a:r>
          </a:p>
          <a:p>
            <a:pPr>
              <a:buNone/>
            </a:pPr>
            <a:r>
              <a:rPr lang="cs-CZ" i="1" dirty="0" smtClean="0"/>
              <a:t>svlékání před zplynováním, vydírání bohatých </a:t>
            </a:r>
          </a:p>
          <a:p>
            <a:pPr>
              <a:buNone/>
            </a:pPr>
            <a:r>
              <a:rPr lang="cs-CZ" i="1" dirty="0" smtClean="0"/>
              <a:t>obchodníků a krásná dívka, která věděla, že zemře a</a:t>
            </a:r>
          </a:p>
          <a:p>
            <a:pPr>
              <a:buNone/>
            </a:pPr>
            <a:r>
              <a:rPr lang="cs-CZ" i="1" dirty="0" smtClean="0"/>
              <a:t>chtěla vzít s sebou své úhlavní nepřátele. 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Deset nebo dvanáct dní jsem byl tak vzrušen, jako </a:t>
            </a:r>
          </a:p>
          <a:p>
            <a:pPr>
              <a:buNone/>
            </a:pPr>
            <a:r>
              <a:rPr lang="cs-CZ" i="1" dirty="0" smtClean="0"/>
              <a:t>kdybych byl osobním svědkem toho, co se v novele</a:t>
            </a:r>
          </a:p>
          <a:p>
            <a:pPr>
              <a:buNone/>
            </a:pPr>
            <a:r>
              <a:rPr lang="cs-CZ" i="1" dirty="0" smtClean="0"/>
              <a:t>popisuje. Nemohl jsem spát, ani pracovat. Je to tedy </a:t>
            </a:r>
          </a:p>
          <a:p>
            <a:pPr>
              <a:buNone/>
            </a:pPr>
            <a:r>
              <a:rPr lang="cs-CZ" i="1" dirty="0" smtClean="0"/>
              <a:t>výmysl, ale výmysl na základě pravdy, výmysl, který je </a:t>
            </a:r>
          </a:p>
          <a:p>
            <a:pPr>
              <a:buNone/>
            </a:pPr>
            <a:r>
              <a:rPr lang="cs-CZ" i="1" dirty="0" smtClean="0"/>
              <a:t>pravdou tím, že byl napsán.(…)“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Příběh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skupina bohatých židů zajata nacisty, slíbeno </a:t>
            </a:r>
          </a:p>
          <a:p>
            <a:pPr>
              <a:buNone/>
            </a:pPr>
            <a:r>
              <a:rPr lang="cs-CZ" dirty="0" smtClean="0"/>
              <a:t>propuštění za vysokou finanční částku</a:t>
            </a:r>
          </a:p>
          <a:p>
            <a:r>
              <a:rPr lang="cs-CZ" dirty="0" smtClean="0"/>
              <a:t>Herman </a:t>
            </a:r>
            <a:r>
              <a:rPr lang="cs-CZ" dirty="0" err="1" smtClean="0"/>
              <a:t>Cohen</a:t>
            </a:r>
            <a:r>
              <a:rPr lang="cs-CZ" dirty="0" smtClean="0"/>
              <a:t> si vyžádá Kateřinu</a:t>
            </a:r>
          </a:p>
          <a:p>
            <a:pPr>
              <a:buNone/>
            </a:pPr>
            <a:r>
              <a:rPr lang="cs-CZ" dirty="0" smtClean="0"/>
              <a:t>Horovitzovou, dojde ke sňatku (spíš však vztah otec</a:t>
            </a:r>
          </a:p>
          <a:p>
            <a:pPr>
              <a:buNone/>
            </a:pPr>
            <a:r>
              <a:rPr lang="cs-CZ" dirty="0" smtClean="0"/>
              <a:t>– dcera)</a:t>
            </a:r>
          </a:p>
          <a:p>
            <a:r>
              <a:rPr lang="cs-CZ" dirty="0" smtClean="0"/>
              <a:t>nacista Bedřich </a:t>
            </a:r>
            <a:r>
              <a:rPr lang="cs-CZ" dirty="0" err="1" smtClean="0"/>
              <a:t>Brenske</a:t>
            </a:r>
            <a:r>
              <a:rPr lang="cs-CZ" dirty="0" smtClean="0"/>
              <a:t> s nimi manipuluje, dává </a:t>
            </a:r>
          </a:p>
          <a:p>
            <a:pPr>
              <a:buNone/>
            </a:pPr>
            <a:r>
              <a:rPr lang="cs-CZ" dirty="0" smtClean="0"/>
              <a:t>jim lichou naději</a:t>
            </a:r>
          </a:p>
          <a:p>
            <a:r>
              <a:rPr lang="cs-CZ" dirty="0" smtClean="0"/>
              <a:t>na konci osobní vzpoura Kateřiny – zastřelí </a:t>
            </a:r>
          </a:p>
          <a:p>
            <a:pPr>
              <a:buNone/>
            </a:pPr>
            <a:r>
              <a:rPr lang="cs-CZ" dirty="0" err="1" smtClean="0"/>
              <a:t>gestapáky</a:t>
            </a:r>
            <a:r>
              <a:rPr lang="cs-CZ" dirty="0" smtClean="0"/>
              <a:t> a urychlí svoji smrt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literární forma: próza</a:t>
            </a:r>
          </a:p>
          <a:p>
            <a:r>
              <a:rPr lang="cs-CZ" dirty="0" smtClean="0"/>
              <a:t>literární druh: epika</a:t>
            </a:r>
          </a:p>
          <a:p>
            <a:r>
              <a:rPr lang="cs-CZ" dirty="0" smtClean="0"/>
              <a:t>literární žánr: psychologická novela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próza tzv. druhé vlny literatury s tematikou 2. </a:t>
            </a:r>
            <a:endParaRPr lang="cs-CZ" smtClean="0"/>
          </a:p>
          <a:p>
            <a:pPr>
              <a:buNone/>
            </a:pPr>
            <a:r>
              <a:rPr lang="cs-CZ" smtClean="0"/>
              <a:t>světové </a:t>
            </a:r>
            <a:r>
              <a:rPr lang="cs-CZ" dirty="0" smtClean="0"/>
              <a:t>války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Kateřina </a:t>
            </a:r>
            <a:r>
              <a:rPr lang="cs-CZ" dirty="0" err="1" smtClean="0"/>
              <a:t>Horovitzová</a:t>
            </a:r>
            <a:endParaRPr lang="cs-CZ" dirty="0" smtClean="0"/>
          </a:p>
          <a:p>
            <a:r>
              <a:rPr lang="cs-CZ" dirty="0" smtClean="0"/>
              <a:t>Herman </a:t>
            </a:r>
            <a:r>
              <a:rPr lang="cs-CZ" dirty="0" err="1" smtClean="0"/>
              <a:t>Cohen</a:t>
            </a:r>
            <a:endParaRPr lang="cs-CZ" dirty="0" smtClean="0"/>
          </a:p>
          <a:p>
            <a:r>
              <a:rPr lang="cs-CZ" dirty="0" smtClean="0"/>
              <a:t>Bedřich </a:t>
            </a:r>
            <a:r>
              <a:rPr lang="cs-CZ" dirty="0" err="1" smtClean="0"/>
              <a:t>Brenske</a:t>
            </a:r>
            <a:endParaRPr lang="cs-CZ" dirty="0" smtClean="0"/>
          </a:p>
          <a:p>
            <a:r>
              <a:rPr lang="cs-CZ" dirty="0" smtClean="0"/>
              <a:t>krejčí</a:t>
            </a:r>
          </a:p>
          <a:p>
            <a:r>
              <a:rPr lang="cs-CZ" dirty="0" smtClean="0"/>
              <a:t>rabín </a:t>
            </a:r>
            <a:r>
              <a:rPr lang="cs-CZ" dirty="0" err="1" smtClean="0"/>
              <a:t>Dajem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tři části </a:t>
            </a:r>
          </a:p>
          <a:p>
            <a:r>
              <a:rPr lang="cs-CZ" dirty="0" smtClean="0"/>
              <a:t>všechny postavy představeny v dlouhé expozici</a:t>
            </a:r>
          </a:p>
          <a:p>
            <a:r>
              <a:rPr lang="cs-CZ" dirty="0" smtClean="0"/>
              <a:t>dějová linie příběhu vedena vypravěčem – autorem (bez </a:t>
            </a:r>
          </a:p>
          <a:p>
            <a:pPr>
              <a:buNone/>
            </a:pPr>
            <a:r>
              <a:rPr lang="cs-CZ" dirty="0" smtClean="0"/>
              <a:t>subjektivních komentářů)</a:t>
            </a:r>
          </a:p>
          <a:p>
            <a:r>
              <a:rPr lang="cs-CZ" dirty="0" smtClean="0"/>
              <a:t>role vypravěče omezena na jednoduché popisy prostředí a situací →</a:t>
            </a:r>
          </a:p>
          <a:p>
            <a:pPr>
              <a:buNone/>
            </a:pPr>
            <a:r>
              <a:rPr lang="cs-CZ" dirty="0" smtClean="0"/>
              <a:t>větší prostor rozmluvám postav (např. dialogům mezi Hermanem </a:t>
            </a:r>
          </a:p>
          <a:p>
            <a:pPr>
              <a:buNone/>
            </a:pPr>
            <a:r>
              <a:rPr lang="cs-CZ" dirty="0" err="1" smtClean="0"/>
              <a:t>Cohenem</a:t>
            </a:r>
            <a:r>
              <a:rPr lang="cs-CZ" dirty="0" smtClean="0"/>
              <a:t> a Bedřichem </a:t>
            </a:r>
            <a:r>
              <a:rPr lang="cs-CZ" dirty="0" err="1" smtClean="0"/>
              <a:t>Brenske</a:t>
            </a:r>
            <a:r>
              <a:rPr lang="cs-CZ" dirty="0" smtClean="0"/>
              <a:t> - zdání obchodního jednání na </a:t>
            </a:r>
          </a:p>
          <a:p>
            <a:pPr>
              <a:buNone/>
            </a:pPr>
            <a:r>
              <a:rPr lang="cs-CZ" dirty="0" smtClean="0"/>
              <a:t>rovnocenné úrovni obou partnerů)</a:t>
            </a:r>
          </a:p>
          <a:p>
            <a:r>
              <a:rPr lang="cs-CZ" dirty="0" smtClean="0"/>
              <a:t>základním prvkem díla jsou vnitřní monology, vedené hlavními </a:t>
            </a:r>
          </a:p>
          <a:p>
            <a:pPr>
              <a:buNone/>
            </a:pPr>
            <a:r>
              <a:rPr lang="cs-CZ" dirty="0" smtClean="0"/>
              <a:t>hrdiny (vidíme do myšlenek Kateřiny, </a:t>
            </a:r>
            <a:r>
              <a:rPr lang="cs-CZ" dirty="0" err="1" smtClean="0"/>
              <a:t>Cohena</a:t>
            </a:r>
            <a:r>
              <a:rPr lang="cs-CZ" dirty="0" smtClean="0"/>
              <a:t> i krejčího)</a:t>
            </a:r>
          </a:p>
          <a:p>
            <a:r>
              <a:rPr lang="cs-CZ" dirty="0" smtClean="0"/>
              <a:t>Bedřich </a:t>
            </a:r>
            <a:r>
              <a:rPr lang="cs-CZ" dirty="0" err="1" smtClean="0"/>
              <a:t>Brenske</a:t>
            </a:r>
            <a:r>
              <a:rPr lang="cs-CZ" dirty="0" smtClean="0"/>
              <a:t> znám pouze z jednání – důležité pro budování </a:t>
            </a:r>
          </a:p>
          <a:p>
            <a:pPr>
              <a:buNone/>
            </a:pPr>
            <a:r>
              <a:rPr lang="cs-CZ" dirty="0" smtClean="0"/>
              <a:t>napětí a očekávání</a:t>
            </a:r>
          </a:p>
          <a:p>
            <a:r>
              <a:rPr lang="cs-CZ" dirty="0" smtClean="0"/>
              <a:t>čtenář stojí nad příběhem – ví víc než vystupující postavy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spisovná čeština</a:t>
            </a:r>
          </a:p>
          <a:p>
            <a:r>
              <a:rPr lang="cs-CZ" dirty="0" smtClean="0"/>
              <a:t>ironie: </a:t>
            </a:r>
            <a:r>
              <a:rPr lang="cs-CZ" i="1" dirty="0" smtClean="0"/>
              <a:t>konečné řešení vašeho problému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i="1" dirty="0" smtClean="0"/>
              <a:t>spěcháme všichni vstříc likvidaci vašich </a:t>
            </a:r>
          </a:p>
          <a:p>
            <a:pPr>
              <a:buNone/>
            </a:pPr>
            <a:r>
              <a:rPr lang="cs-CZ" i="1" dirty="0" smtClean="0"/>
              <a:t>problémů </a:t>
            </a:r>
            <a:r>
              <a:rPr lang="cs-CZ" dirty="0" smtClean="0"/>
              <a:t>(B. </a:t>
            </a:r>
            <a:r>
              <a:rPr lang="cs-CZ" dirty="0" err="1" smtClean="0"/>
              <a:t>Brenske</a:t>
            </a:r>
            <a:r>
              <a:rPr lang="cs-CZ" dirty="0" smtClean="0"/>
              <a:t> směrem k židům) 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Adaptace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roku 1965 stejnojmenný film (A. </a:t>
            </a:r>
            <a:r>
              <a:rPr lang="cs-CZ" dirty="0" err="1" smtClean="0"/>
              <a:t>Lustig</a:t>
            </a:r>
            <a:r>
              <a:rPr lang="cs-CZ" dirty="0" smtClean="0"/>
              <a:t> se </a:t>
            </a:r>
          </a:p>
          <a:p>
            <a:pPr>
              <a:buNone/>
            </a:pPr>
            <a:r>
              <a:rPr lang="cs-CZ" dirty="0" smtClean="0"/>
              <a:t>podílel na scénáři)</a:t>
            </a:r>
          </a:p>
          <a:p>
            <a:r>
              <a:rPr lang="cs-CZ" dirty="0" smtClean="0"/>
              <a:t>divadelní dramatizace</a:t>
            </a:r>
          </a:p>
          <a:p>
            <a:r>
              <a:rPr lang="cs-CZ" dirty="0" smtClean="0"/>
              <a:t>dramatizace ve vlaku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Arnošt </a:t>
            </a:r>
            <a:r>
              <a:rPr lang="cs-CZ" dirty="0" err="1" smtClean="0"/>
              <a:t>Lustig</a:t>
            </a:r>
            <a:r>
              <a:rPr lang="cs-CZ" dirty="0" smtClean="0"/>
              <a:t> (1926 – 2011)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prozaik světového významu, autor řady děl s </a:t>
            </a:r>
          </a:p>
          <a:p>
            <a:pPr>
              <a:buNone/>
            </a:pPr>
            <a:r>
              <a:rPr lang="cs-CZ" dirty="0" smtClean="0"/>
              <a:t>tematikou holocaustu</a:t>
            </a:r>
          </a:p>
          <a:p>
            <a:r>
              <a:rPr lang="cs-CZ" dirty="0" smtClean="0"/>
              <a:t>autor židovského původu</a:t>
            </a:r>
          </a:p>
          <a:p>
            <a:r>
              <a:rPr lang="cs-CZ" dirty="0" smtClean="0"/>
              <a:t>během 2. světové války prošel několika </a:t>
            </a:r>
          </a:p>
          <a:p>
            <a:pPr>
              <a:buNone/>
            </a:pPr>
            <a:r>
              <a:rPr lang="cs-CZ" dirty="0" smtClean="0"/>
              <a:t>koncentračními tábory, utekl z transportu smrti a do</a:t>
            </a:r>
          </a:p>
          <a:p>
            <a:pPr>
              <a:buNone/>
            </a:pPr>
            <a:r>
              <a:rPr lang="cs-CZ" dirty="0" smtClean="0"/>
              <a:t>konce války se skrýval v Praze</a:t>
            </a:r>
          </a:p>
          <a:p>
            <a:r>
              <a:rPr lang="cs-CZ" dirty="0" smtClean="0"/>
              <a:t>roku 1968 emigrace, usadil se v USA</a:t>
            </a:r>
          </a:p>
          <a:p>
            <a:r>
              <a:rPr lang="cs-CZ" dirty="0" smtClean="0"/>
              <a:t>prózy: Démanty noci, Dita </a:t>
            </a:r>
            <a:r>
              <a:rPr lang="cs-CZ" dirty="0" err="1" smtClean="0"/>
              <a:t>Saxová</a:t>
            </a:r>
            <a:r>
              <a:rPr lang="cs-CZ" dirty="0" smtClean="0"/>
              <a:t>, Noc a naděje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Modlitba pro Kateřinu Horovitzovou. [online]. [cit. 2013-04-21]. Dostupné z: http://25fps.cz/2011/modlitba-pro-</a:t>
            </a:r>
            <a:r>
              <a:rPr lang="cs-CZ" sz="2000" dirty="0" err="1" smtClean="0"/>
              <a:t>katerinu</a:t>
            </a:r>
            <a:r>
              <a:rPr lang="cs-CZ" sz="2000" dirty="0" smtClean="0"/>
              <a:t>-horovitzovou/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1., dotisk. Editor Iveta Havlíčková.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2004, 176 s. Odmaturuj!. ISBN 80-862-8583-9.</a:t>
            </a:r>
          </a:p>
          <a:p>
            <a:r>
              <a:rPr lang="cs-CZ" sz="2000" dirty="0" smtClean="0"/>
              <a:t>LUSTIG, Arnošt. </a:t>
            </a:r>
            <a:r>
              <a:rPr lang="cs-CZ" sz="2000" i="1" dirty="0" smtClean="0"/>
              <a:t>Modlitba pro Kateřinu Horovitzovou</a:t>
            </a:r>
            <a:r>
              <a:rPr lang="cs-CZ" sz="2000" dirty="0" smtClean="0"/>
              <a:t>. Praha: Andrej Šťastný, 2003, 158 s. </a:t>
            </a:r>
            <a:r>
              <a:rPr lang="cs-CZ" sz="2000" smtClean="0"/>
              <a:t>ISBN 80-867-3903-1.</a:t>
            </a: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631</Words>
  <Application>Microsoft Office PowerPoint</Application>
  <PresentationFormat>Předvádění na obrazovce (4:3)</PresentationFormat>
  <Paragraphs>116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Modlitba pro Kateřinu Horovitzovou</vt:lpstr>
      <vt:lpstr>Okolnosti vzniku</vt:lpstr>
      <vt:lpstr>Autorova inspirace</vt:lpstr>
      <vt:lpstr>Snímek 5</vt:lpstr>
      <vt:lpstr>Příběh </vt:lpstr>
      <vt:lpstr>Charakteristika díla</vt:lpstr>
      <vt:lpstr>Postavy</vt:lpstr>
      <vt:lpstr>Kompozice</vt:lpstr>
      <vt:lpstr>Jazykové prostředky</vt:lpstr>
      <vt:lpstr>Adaptace</vt:lpstr>
      <vt:lpstr>Arnošt Lustig (1926 – 2011)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13</cp:revision>
  <dcterms:created xsi:type="dcterms:W3CDTF">2012-12-23T08:55:19Z</dcterms:created>
  <dcterms:modified xsi:type="dcterms:W3CDTF">2013-10-26T06:17:55Z</dcterms:modified>
</cp:coreProperties>
</file>