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7" r:id="rId9"/>
    <p:sldId id="264" r:id="rId10"/>
    <p:sldId id="265" r:id="rId11"/>
    <p:sldId id="266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Ostře sledované vlaky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5.3.10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10. 6.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Literatura po roce 1945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vybrané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k interpretaci díla  Ostře sledované vlaky. Obsahuje základní informace o díle a jeho autorovi.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</a:t>
                      </a:r>
                      <a:r>
                        <a:rPr lang="cs-CZ" sz="800" baseline="0" dirty="0" smtClean="0">
                          <a:effectLst/>
                        </a:rPr>
                        <a:t> k výkladu v hodině. Vhodná i pro samostatnou přípravu žáků ke státní maturitní zkoušce.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 Žáci na základě vlastní četby interpretovali dílo a zasadili ho do literárně-historického kontextu.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Ostře sledované vlaky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Bohumil Hrabal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novela napsaná roku 1964, vydaná 1965 v</a:t>
            </a:r>
          </a:p>
          <a:p>
            <a:pPr>
              <a:buNone/>
            </a:pPr>
            <a:r>
              <a:rPr lang="cs-CZ" dirty="0" smtClean="0"/>
              <a:t>nakladatelství Československý spisovatel</a:t>
            </a:r>
          </a:p>
          <a:p>
            <a:r>
              <a:rPr lang="cs-CZ" dirty="0" smtClean="0"/>
              <a:t>vydávána samostatně nebo v různých souborech</a:t>
            </a:r>
          </a:p>
          <a:p>
            <a:pPr>
              <a:buNone/>
            </a:pPr>
            <a:r>
              <a:rPr lang="cs-CZ" dirty="0" smtClean="0"/>
              <a:t>Hrabalova díla</a:t>
            </a:r>
          </a:p>
          <a:p>
            <a:r>
              <a:rPr lang="cs-CZ" dirty="0" smtClean="0"/>
              <a:t>noku 1966 natočen Jiřím </a:t>
            </a:r>
            <a:r>
              <a:rPr lang="cs-CZ" dirty="0" err="1" smtClean="0"/>
              <a:t>Menzelem</a:t>
            </a:r>
            <a:r>
              <a:rPr lang="cs-CZ" dirty="0" smtClean="0"/>
              <a:t> stejnojmenný</a:t>
            </a:r>
          </a:p>
          <a:p>
            <a:pPr>
              <a:buNone/>
            </a:pPr>
            <a:r>
              <a:rPr lang="cs-CZ" dirty="0" smtClean="0"/>
              <a:t>film (v hlavní roli Václav </a:t>
            </a:r>
            <a:r>
              <a:rPr lang="cs-CZ" dirty="0" err="1" smtClean="0"/>
              <a:t>Neckář</a:t>
            </a:r>
            <a:r>
              <a:rPr lang="cs-CZ" dirty="0" smtClean="0"/>
              <a:t> jako Miloš Hrma) –</a:t>
            </a:r>
          </a:p>
          <a:p>
            <a:pPr>
              <a:buNone/>
            </a:pPr>
            <a:r>
              <a:rPr lang="cs-CZ" dirty="0" smtClean="0"/>
              <a:t>roku 1968 Oscar za nejlepší neanglický film</a:t>
            </a:r>
          </a:p>
          <a:p>
            <a:r>
              <a:rPr lang="cs-CZ" dirty="0" smtClean="0"/>
              <a:t>americkým časopisem </a:t>
            </a:r>
            <a:r>
              <a:rPr lang="cs-CZ" dirty="0" err="1" smtClean="0"/>
              <a:t>Time</a:t>
            </a:r>
            <a:r>
              <a:rPr lang="cs-CZ" dirty="0" smtClean="0"/>
              <a:t> zařazen mezi stovku</a:t>
            </a:r>
          </a:p>
          <a:p>
            <a:pPr>
              <a:buNone/>
            </a:pPr>
            <a:r>
              <a:rPr lang="cs-CZ" dirty="0" smtClean="0"/>
              <a:t>nejlepším filmů všech dob   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Autorova inspirace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příběhy vlaků vyhozených během 2. světové </a:t>
            </a:r>
          </a:p>
          <a:p>
            <a:pPr>
              <a:buNone/>
            </a:pPr>
            <a:r>
              <a:rPr lang="cs-CZ" dirty="0" smtClean="0"/>
              <a:t>války různými partyzánskými skupinami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zde konkrétně výbuch německého muničního</a:t>
            </a:r>
          </a:p>
          <a:p>
            <a:pPr>
              <a:buNone/>
            </a:pPr>
            <a:r>
              <a:rPr lang="cs-CZ" dirty="0" smtClean="0"/>
              <a:t>vlaku jednou z částí partyzánské skupiny </a:t>
            </a:r>
          </a:p>
          <a:p>
            <a:pPr>
              <a:buNone/>
            </a:pPr>
            <a:r>
              <a:rPr lang="cs-CZ" dirty="0" smtClean="0"/>
              <a:t>Podřipsko z Lysé nad Labem 2. března 1945</a:t>
            </a:r>
          </a:p>
          <a:p>
            <a:pPr>
              <a:buNone/>
            </a:pPr>
            <a:r>
              <a:rPr lang="cs-CZ" dirty="0" smtClean="0"/>
              <a:t>nedaleko železniční stanice </a:t>
            </a:r>
            <a:r>
              <a:rPr lang="cs-CZ" dirty="0" err="1" smtClean="0"/>
              <a:t>Stratov</a:t>
            </a:r>
            <a:endParaRPr lang="cs-CZ" dirty="0" smtClean="0"/>
          </a:p>
          <a:p>
            <a:r>
              <a:rPr lang="cs-CZ" dirty="0" smtClean="0"/>
              <a:t>vlastní zážitek práce na železnici – B. Hrabal </a:t>
            </a:r>
          </a:p>
          <a:p>
            <a:pPr>
              <a:buNone/>
            </a:pPr>
            <a:r>
              <a:rPr lang="cs-CZ" dirty="0" smtClean="0"/>
              <a:t>pracoval na konci války jako výpravčí na železniční</a:t>
            </a:r>
          </a:p>
          <a:p>
            <a:pPr>
              <a:buNone/>
            </a:pPr>
            <a:r>
              <a:rPr lang="cs-CZ" dirty="0" smtClean="0"/>
              <a:t>stanici v </a:t>
            </a:r>
            <a:r>
              <a:rPr lang="cs-CZ" dirty="0" err="1" smtClean="0"/>
              <a:t>Kostomlatech</a:t>
            </a:r>
            <a:r>
              <a:rPr lang="cs-CZ" dirty="0" smtClean="0"/>
              <a:t> nad Labem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literární forma: próza</a:t>
            </a:r>
          </a:p>
          <a:p>
            <a:r>
              <a:rPr lang="cs-CZ" dirty="0" smtClean="0"/>
              <a:t>literární druh: epika (výrazné lyrické pasáže) </a:t>
            </a:r>
          </a:p>
          <a:p>
            <a:r>
              <a:rPr lang="cs-CZ" dirty="0" smtClean="0"/>
              <a:t>literární žánr: novela </a:t>
            </a:r>
          </a:p>
          <a:p>
            <a:endParaRPr lang="cs-CZ" dirty="0" smtClean="0"/>
          </a:p>
          <a:p>
            <a:r>
              <a:rPr lang="cs-CZ" b="1" dirty="0" smtClean="0"/>
              <a:t>druhá vlna literatury o 2. světové válce: </a:t>
            </a:r>
            <a:r>
              <a:rPr lang="cs-CZ" dirty="0" smtClean="0"/>
              <a:t>snaha</a:t>
            </a:r>
          </a:p>
          <a:p>
            <a:pPr>
              <a:buNone/>
            </a:pPr>
            <a:r>
              <a:rPr lang="cs-CZ" dirty="0" smtClean="0"/>
              <a:t>podat jiný, nikoli černobílý a idealizovaný pohled na</a:t>
            </a:r>
          </a:p>
          <a:p>
            <a:pPr>
              <a:buNone/>
            </a:pPr>
            <a:r>
              <a:rPr lang="cs-CZ" dirty="0" smtClean="0"/>
              <a:t>2. světovou válku v Čechách a na Moravě (tak tomu </a:t>
            </a:r>
          </a:p>
          <a:p>
            <a:pPr>
              <a:buNone/>
            </a:pPr>
            <a:r>
              <a:rPr lang="cs-CZ" dirty="0" smtClean="0"/>
              <a:t>bylo bezprostředně po skončení války v duchu</a:t>
            </a:r>
          </a:p>
          <a:p>
            <a:pPr>
              <a:buNone/>
            </a:pPr>
            <a:r>
              <a:rPr lang="cs-CZ" dirty="0" smtClean="0"/>
              <a:t>dobového optimismu), propracovanější charaktery</a:t>
            </a:r>
          </a:p>
          <a:p>
            <a:pPr>
              <a:buNone/>
            </a:pPr>
            <a:r>
              <a:rPr lang="cs-CZ" dirty="0" smtClean="0"/>
              <a:t>postav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Prostor a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konec 2. světové války (únor 1945)</a:t>
            </a:r>
          </a:p>
          <a:p>
            <a:r>
              <a:rPr lang="cs-CZ" dirty="0" smtClean="0"/>
              <a:t>čas příběhu krátký (několik dní po návratu </a:t>
            </a:r>
          </a:p>
          <a:p>
            <a:pPr>
              <a:buNone/>
            </a:pPr>
            <a:r>
              <a:rPr lang="cs-CZ" dirty="0" smtClean="0"/>
              <a:t>Miloše do práce po rekonvalescenci) </a:t>
            </a:r>
          </a:p>
          <a:p>
            <a:r>
              <a:rPr lang="cs-CZ" dirty="0" smtClean="0"/>
              <a:t>malé, zapadlé české vlakové nádraží, </a:t>
            </a:r>
          </a:p>
          <a:p>
            <a:pPr>
              <a:buNone/>
            </a:pPr>
            <a:r>
              <a:rPr lang="cs-CZ" dirty="0" smtClean="0"/>
              <a:t>významné projíždějícími vlaky, které zásobují </a:t>
            </a:r>
          </a:p>
          <a:p>
            <a:pPr>
              <a:buNone/>
            </a:pPr>
            <a:r>
              <a:rPr lang="cs-CZ" dirty="0" smtClean="0"/>
              <a:t>frontu</a:t>
            </a:r>
          </a:p>
          <a:p>
            <a:r>
              <a:rPr lang="cs-CZ" dirty="0" smtClean="0"/>
              <a:t>prostor se nemění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dirty="0" smtClean="0"/>
              <a:t>dvaadvacetiletý Miloš Hrma 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? zachycen přerod chlapce v muže, nebo 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neočekávaný čin nehrdinského hrdiny?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intimní problémy hlavního hrdiny vedle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událostí 2. světové války a nutnosti vybrat si, 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jak se člověk zachová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paradox: hlavní hrdina se zbavuje svého 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traumatu - umírá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Vedlejší 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vedlejší postavy místy až typizované</a:t>
            </a:r>
          </a:p>
          <a:p>
            <a:r>
              <a:rPr lang="cs-CZ" dirty="0" smtClean="0"/>
              <a:t>k typizaci přispívá volba některých jmen</a:t>
            </a:r>
          </a:p>
          <a:p>
            <a:pPr>
              <a:buNone/>
            </a:pPr>
            <a:r>
              <a:rPr lang="cs-CZ" dirty="0" smtClean="0"/>
              <a:t>(výpravčí Hubička, Viktoria </a:t>
            </a:r>
            <a:r>
              <a:rPr lang="cs-CZ" dirty="0" err="1" smtClean="0"/>
              <a:t>Freie</a:t>
            </a:r>
            <a:r>
              <a:rPr lang="cs-CZ" dirty="0" smtClean="0"/>
              <a:t>, Svatá)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hovorový jazyk</a:t>
            </a:r>
          </a:p>
          <a:p>
            <a:r>
              <a:rPr lang="cs-CZ" dirty="0" smtClean="0"/>
              <a:t>místy vulgarismy, profesní mluva </a:t>
            </a:r>
          </a:p>
          <a:p>
            <a:r>
              <a:rPr lang="cs-CZ" dirty="0" smtClean="0"/>
              <a:t>dlouhé pasáže vnitřního monologu hlavního </a:t>
            </a:r>
          </a:p>
          <a:p>
            <a:pPr>
              <a:buNone/>
            </a:pPr>
            <a:r>
              <a:rPr lang="cs-CZ" dirty="0" smtClean="0"/>
              <a:t>hrdiny</a:t>
            </a:r>
          </a:p>
          <a:p>
            <a:r>
              <a:rPr lang="cs-CZ" dirty="0" smtClean="0"/>
              <a:t>z hlediska syntaktického rozsáhlá, složitá </a:t>
            </a:r>
          </a:p>
          <a:p>
            <a:pPr>
              <a:buNone/>
            </a:pPr>
            <a:r>
              <a:rPr lang="cs-CZ" dirty="0" smtClean="0"/>
              <a:t>souvětí,</a:t>
            </a:r>
          </a:p>
          <a:p>
            <a:r>
              <a:rPr lang="cs-CZ" dirty="0" smtClean="0"/>
              <a:t>volný proud vědomí, myšlenek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Arial" charset="0"/>
              <a:buChar char="•"/>
            </a:pPr>
            <a:r>
              <a:rPr lang="cs-CZ" dirty="0" smtClean="0"/>
              <a:t>příběh vyprávěn </a:t>
            </a:r>
            <a:r>
              <a:rPr lang="cs-CZ" dirty="0" err="1" smtClean="0"/>
              <a:t>ich</a:t>
            </a:r>
            <a:r>
              <a:rPr lang="cs-CZ" dirty="0" smtClean="0"/>
              <a:t> – formou</a:t>
            </a:r>
          </a:p>
          <a:p>
            <a:pPr>
              <a:lnSpc>
                <a:spcPct val="80000"/>
              </a:lnSpc>
              <a:buFont typeface="Arial" charset="0"/>
              <a:buChar char="•"/>
            </a:pPr>
            <a:r>
              <a:rPr lang="cs-CZ" dirty="0" smtClean="0"/>
              <a:t>chronologická kompozice s retrospektivními 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/>
              <a:t>vsuvkami vzpomínek hlavního hrdiny</a:t>
            </a:r>
          </a:p>
          <a:p>
            <a:pPr>
              <a:lnSpc>
                <a:spcPct val="80000"/>
              </a:lnSpc>
              <a:buFont typeface="Arial" charset="0"/>
              <a:buChar char="•"/>
            </a:pPr>
            <a:r>
              <a:rPr lang="cs-CZ" dirty="0" smtClean="0"/>
              <a:t>rozdělen do tří částí (6 kapitol) – hranice mezi 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/>
              <a:t>nimi formálně velmi neostrá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Kontext Hrabalovy tvorby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čtvrtá oficiálně vydaná Hrabalova kniha</a:t>
            </a:r>
          </a:p>
          <a:p>
            <a:r>
              <a:rPr lang="cs-CZ" dirty="0" smtClean="0"/>
              <a:t>předchozí bez žánrového zařazení, vlastní </a:t>
            </a:r>
          </a:p>
          <a:p>
            <a:pPr>
              <a:buNone/>
            </a:pPr>
            <a:r>
              <a:rPr lang="cs-CZ" dirty="0" smtClean="0"/>
              <a:t>autorova poetika </a:t>
            </a:r>
          </a:p>
          <a:p>
            <a:r>
              <a:rPr lang="cs-CZ" dirty="0" smtClean="0"/>
              <a:t>Ostře sledované vlaky pokus o klasickou</a:t>
            </a:r>
          </a:p>
          <a:p>
            <a:pPr>
              <a:buNone/>
            </a:pPr>
            <a:r>
              <a:rPr lang="cs-CZ" dirty="0" smtClean="0"/>
              <a:t>novelu s pevným epickým jádrem (vybočení z </a:t>
            </a:r>
          </a:p>
          <a:p>
            <a:pPr>
              <a:buNone/>
            </a:pPr>
            <a:r>
              <a:rPr lang="cs-CZ" dirty="0" smtClean="0"/>
              <a:t>dosavadní autorovy tvorby), vyprávěnou </a:t>
            </a:r>
          </a:p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-vypravěčem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Hrabalovy prózy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Ostře sledované vlaky nejsou řazeny k </a:t>
            </a:r>
          </a:p>
          <a:p>
            <a:pPr>
              <a:buNone/>
            </a:pPr>
            <a:r>
              <a:rPr lang="cs-CZ" dirty="0" smtClean="0"/>
              <a:t>vrcholným dílům autora</a:t>
            </a:r>
          </a:p>
          <a:p>
            <a:r>
              <a:rPr lang="cs-CZ" dirty="0" smtClean="0"/>
              <a:t>spoluvytvářely však literární a kulturní atmosféru</a:t>
            </a:r>
          </a:p>
          <a:p>
            <a:pPr>
              <a:buNone/>
            </a:pPr>
            <a:r>
              <a:rPr lang="cs-CZ" dirty="0" smtClean="0"/>
              <a:t>60. let 20. století</a:t>
            </a:r>
          </a:p>
          <a:p>
            <a:r>
              <a:rPr lang="cs-CZ" dirty="0" smtClean="0"/>
              <a:t>tehdy nejpopulárnější Hrabalovo dílo</a:t>
            </a:r>
          </a:p>
          <a:p>
            <a:r>
              <a:rPr lang="cs-CZ" dirty="0" smtClean="0"/>
              <a:t>přispěly k </a:t>
            </a:r>
            <a:r>
              <a:rPr lang="cs-CZ" dirty="0" err="1" smtClean="0"/>
              <a:t>pluralizaci</a:t>
            </a:r>
            <a:r>
              <a:rPr lang="cs-CZ" dirty="0" smtClean="0"/>
              <a:t> české prózy a narušování </a:t>
            </a:r>
          </a:p>
          <a:p>
            <a:pPr>
              <a:buNone/>
            </a:pPr>
            <a:r>
              <a:rPr lang="cs-CZ" dirty="0" smtClean="0"/>
              <a:t>tehdejších ideologických a uměleckých norem</a:t>
            </a:r>
          </a:p>
          <a:p>
            <a:r>
              <a:rPr lang="cs-CZ" dirty="0" smtClean="0"/>
              <a:t>přispěly k demytizaci obrazu českého válečného </a:t>
            </a:r>
          </a:p>
          <a:p>
            <a:pPr>
              <a:buNone/>
            </a:pPr>
            <a:r>
              <a:rPr lang="cs-CZ" dirty="0" smtClean="0"/>
              <a:t>hrdinství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DOKOUPIL, Blahoslav a Miroslav ZELINSKÝ. </a:t>
            </a:r>
            <a:r>
              <a:rPr lang="cs-CZ" sz="2000" i="1" dirty="0" smtClean="0"/>
              <a:t>Slovník české prózy 1945-1994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Ostrava: Sfinga, 1994, 490 p. ISBN 80-854-9184-2.</a:t>
            </a:r>
          </a:p>
          <a:p>
            <a:r>
              <a:rPr lang="cs-CZ" sz="2000" dirty="0" smtClean="0"/>
              <a:t>HRABAL, Bohumil. </a:t>
            </a:r>
            <a:r>
              <a:rPr lang="cs-CZ" sz="2000" i="1" dirty="0" smtClean="0"/>
              <a:t>Ostře sledované vlaky</a:t>
            </a:r>
            <a:r>
              <a:rPr lang="cs-CZ" sz="2000" dirty="0" smtClean="0"/>
              <a:t>. V Mladé frontě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Mladá fronta, 2009, 76 s. ISBN 978-80-204-2114-2.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581</Words>
  <Application>Microsoft Office PowerPoint</Application>
  <PresentationFormat>Předvádění na obrazovce (4:3)</PresentationFormat>
  <Paragraphs>118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Ostře sledované vlaky</vt:lpstr>
      <vt:lpstr>Okolnosti vzniku</vt:lpstr>
      <vt:lpstr>Autorova inspirace</vt:lpstr>
      <vt:lpstr>Charakteristika díla</vt:lpstr>
      <vt:lpstr>Prostor a čas</vt:lpstr>
      <vt:lpstr>Hlavní postava</vt:lpstr>
      <vt:lpstr>Vedlejší postavy</vt:lpstr>
      <vt:lpstr>Jazykové prostředky</vt:lpstr>
      <vt:lpstr>Kompozice</vt:lpstr>
      <vt:lpstr>Kontext Hrabalovy tvorby</vt:lpstr>
      <vt:lpstr>Význam Hrabalovy prózy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10</cp:revision>
  <dcterms:created xsi:type="dcterms:W3CDTF">2012-12-23T08:55:19Z</dcterms:created>
  <dcterms:modified xsi:type="dcterms:W3CDTF">2013-10-26T06:18:06Z</dcterms:modified>
</cp:coreProperties>
</file>