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3" r:id="rId7"/>
    <p:sldId id="262" r:id="rId8"/>
    <p:sldId id="264" r:id="rId9"/>
    <p:sldId id="265" r:id="rId10"/>
    <p:sldId id="266" r:id="rId11"/>
    <p:sldId id="268" r:id="rId12"/>
    <p:sldId id="271" r:id="rId13"/>
    <p:sldId id="272" r:id="rId14"/>
    <p:sldId id="269" r:id="rId15"/>
    <p:sldId id="270" r:id="rId16"/>
    <p:sldId id="267" r:id="rId17"/>
    <p:sldId id="25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500596077"/>
              </p:ext>
            </p:extLst>
          </p:nvPr>
        </p:nvGraphicFramePr>
        <p:xfrm>
          <a:off x="539552" y="1844825"/>
          <a:ext cx="8208912" cy="46805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Katolické gymnázium Třebíč, Otmarova 22, Třebíč 674 01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</a:t>
                      </a:r>
                      <a:r>
                        <a:rPr lang="cs-CZ" sz="800" dirty="0" smtClean="0">
                          <a:effectLst/>
                        </a:rPr>
                        <a:t>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Moderní 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Číslo 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CZ.1.07/1.5.00/34.0464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Šablona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III/2 Inovace a zkvalitnění výuky prostřednictvím ICT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Autor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8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Drahomír</a:t>
                      </a:r>
                      <a:r>
                        <a:rPr lang="cs-CZ" sz="8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Havlíček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DUM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Zbabělci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8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5.3.1</a:t>
                      </a:r>
                      <a:endParaRPr lang="cs-CZ" sz="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20. 6. </a:t>
                      </a:r>
                      <a:r>
                        <a:rPr lang="cs-CZ" sz="800" smtClean="0">
                          <a:effectLst/>
                        </a:rPr>
                        <a:t>2012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Předmět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Český</a:t>
                      </a:r>
                      <a:r>
                        <a:rPr lang="cs-CZ" sz="8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jazyk a literatura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Tematická oblast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Literatura po roce 1945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Výstup ŠVP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</a:t>
                      </a:r>
                      <a:r>
                        <a:rPr lang="cs-CZ" sz="8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interpretuje vybrané literární dílo.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Anotace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určená k interpretaci díla  Ostře sledované vlaky. Obsahuje základní informace o díle a jeho autorovi.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Metodický popis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určená</a:t>
                      </a:r>
                      <a:r>
                        <a:rPr lang="cs-CZ" sz="800" baseline="0" dirty="0" smtClean="0">
                          <a:effectLst/>
                        </a:rPr>
                        <a:t> k výkladu v hodině. Vhodná i pro samostatnou přípravu žáků ke státní maturitní zkoušce.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Hodnocení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se osvědčila.  Žáci na základě vlastní četby interpretovali dílo a zasadili ho do literárně-historického kontextu.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Zbabělci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Josef Škvorecký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66964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Okolnosti vzniku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román vydaný roku 1958 v nakladatelství Československý spisovatel</a:t>
            </a:r>
          </a:p>
          <a:p>
            <a:r>
              <a:rPr lang="cs-CZ" dirty="0" smtClean="0"/>
              <a:t>napsaný již však o deset let dříve (1948 – 1949) – zákaz vydání, jiný pohled na 2. sv. válku, na chování Čechů během ní (viz název)</a:t>
            </a:r>
          </a:p>
          <a:p>
            <a:r>
              <a:rPr lang="cs-CZ" dirty="0" smtClean="0"/>
              <a:t>r. 1958 ostře odmítnut (kritikou i čtenáři, autor čelil i soudním útokům) </a:t>
            </a:r>
          </a:p>
          <a:p>
            <a:r>
              <a:rPr lang="cs-CZ" dirty="0" smtClean="0"/>
              <a:t>kritikou přijat při 2. vydání r. 1964</a:t>
            </a:r>
          </a:p>
          <a:p>
            <a:r>
              <a:rPr lang="cs-CZ" dirty="0" smtClean="0"/>
              <a:t>označován za generační román</a:t>
            </a:r>
          </a:p>
          <a:p>
            <a:r>
              <a:rPr lang="cs-CZ" dirty="0" smtClean="0"/>
              <a:t>tzv. 2. vlna válečné literatury  </a:t>
            </a:r>
          </a:p>
          <a:p>
            <a:r>
              <a:rPr lang="cs-CZ" dirty="0" smtClean="0"/>
              <a:t>román ovlivněn anglicky psanou, zejména americkou literaturou (E. </a:t>
            </a:r>
            <a:r>
              <a:rPr lang="cs-CZ" dirty="0" err="1" smtClean="0"/>
              <a:t>Hemingwaye</a:t>
            </a:r>
            <a:r>
              <a:rPr lang="cs-CZ" dirty="0" smtClean="0"/>
              <a:t>, W. </a:t>
            </a:r>
            <a:r>
              <a:rPr lang="cs-CZ" dirty="0" err="1" smtClean="0"/>
              <a:t>Faulkner</a:t>
            </a:r>
            <a:r>
              <a:rPr lang="cs-CZ" dirty="0" smtClean="0"/>
              <a:t>, W. </a:t>
            </a:r>
            <a:r>
              <a:rPr lang="cs-CZ" dirty="0" err="1" smtClean="0"/>
              <a:t>Styron</a:t>
            </a:r>
            <a:r>
              <a:rPr lang="cs-CZ" dirty="0" smtClean="0"/>
              <a:t>)</a:t>
            </a:r>
          </a:p>
          <a:p>
            <a:r>
              <a:rPr lang="cs-CZ" dirty="0" smtClean="0"/>
              <a:t>paralely možno najít i s beatnickou generací (zejména bezprostřednost výpovědí) 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Kompozice románu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od 2. vydání román uveden autorovou předmluvou, dvojím věnováním a motty M. </a:t>
            </a:r>
            <a:r>
              <a:rPr lang="cs-CZ" dirty="0" err="1" smtClean="0"/>
              <a:t>Mezzrowa</a:t>
            </a:r>
            <a:r>
              <a:rPr lang="cs-CZ" dirty="0" smtClean="0"/>
              <a:t>, E. </a:t>
            </a:r>
            <a:r>
              <a:rPr lang="cs-CZ" dirty="0" err="1" smtClean="0"/>
              <a:t>Hemingwaye</a:t>
            </a:r>
            <a:r>
              <a:rPr lang="cs-CZ" dirty="0" smtClean="0"/>
              <a:t> a R. Rollanda</a:t>
            </a:r>
          </a:p>
          <a:p>
            <a:r>
              <a:rPr lang="cs-CZ" dirty="0" smtClean="0"/>
              <a:t>osm kapitol</a:t>
            </a:r>
          </a:p>
          <a:p>
            <a:r>
              <a:rPr lang="cs-CZ" dirty="0" smtClean="0"/>
              <a:t>po jednotlivých dnech zachyceno období od 4. do 11. května 1945 ve východočeském městě Kostelci (zde zjevné zachycení událostí z autorova rodiště </a:t>
            </a:r>
            <a:r>
              <a:rPr lang="cs-CZ" dirty="0" err="1" smtClean="0"/>
              <a:t>Náchoda</a:t>
            </a:r>
            <a:r>
              <a:rPr lang="cs-CZ" dirty="0" smtClean="0"/>
              <a:t> – reakce sousedů po vydání románu)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postava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absolvent gymnázia </a:t>
            </a:r>
            <a:r>
              <a:rPr lang="cs-CZ" dirty="0" err="1" smtClean="0"/>
              <a:t>Danny</a:t>
            </a:r>
            <a:r>
              <a:rPr lang="cs-CZ" dirty="0" smtClean="0"/>
              <a:t> (Daniel Smiřický)</a:t>
            </a:r>
          </a:p>
          <a:p>
            <a:r>
              <a:rPr lang="cs-CZ" dirty="0" smtClean="0"/>
              <a:t>momentálně totálně nasazen v kostelecké továrně </a:t>
            </a:r>
          </a:p>
          <a:p>
            <a:r>
              <a:rPr lang="cs-CZ" dirty="0" smtClean="0"/>
              <a:t>člen místní jazzové skupiny (saxofonista – shoda s autorem)</a:t>
            </a:r>
          </a:p>
          <a:p>
            <a:r>
              <a:rPr lang="cs-CZ" dirty="0" smtClean="0"/>
              <a:t>vše nahlíženo jeho očima – hlavní hrdina a zároveň vypravěč</a:t>
            </a:r>
          </a:p>
          <a:p>
            <a:r>
              <a:rPr lang="cs-CZ" dirty="0" smtClean="0"/>
              <a:t>četné autobiografické prvky (označován jako alter ego autora) – objevuje se i v dalších románech Škvoreckého </a:t>
            </a:r>
          </a:p>
          <a:p>
            <a:r>
              <a:rPr lang="cs-CZ" dirty="0" smtClean="0"/>
              <a:t>dílo vyprávěno v silně subjektivizované </a:t>
            </a:r>
            <a:r>
              <a:rPr lang="cs-CZ" dirty="0" err="1" smtClean="0"/>
              <a:t>ich</a:t>
            </a:r>
            <a:r>
              <a:rPr lang="cs-CZ" dirty="0" smtClean="0"/>
              <a:t>-formě</a:t>
            </a:r>
          </a:p>
          <a:p>
            <a:r>
              <a:rPr lang="cs-CZ" dirty="0" smtClean="0"/>
              <a:t>převážně monologické vypravování hlavního hrdiny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postava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snaha o analýzu životního pocitu příslušníka tzv. zlaté mládeže</a:t>
            </a:r>
          </a:p>
          <a:p>
            <a:r>
              <a:rPr lang="cs-CZ" dirty="0" smtClean="0"/>
              <a:t>označován za páska (</a:t>
            </a:r>
            <a:r>
              <a:rPr lang="cs-CZ" dirty="0" err="1" smtClean="0"/>
              <a:t>frajera</a:t>
            </a:r>
            <a:r>
              <a:rPr lang="cs-CZ" dirty="0" smtClean="0"/>
              <a:t>) = maska skrývající velmi citlivou povahu</a:t>
            </a:r>
          </a:p>
          <a:p>
            <a:r>
              <a:rPr lang="cs-CZ" dirty="0" smtClean="0"/>
              <a:t>ochrannou vrstvou je cynismus a nihilismus</a:t>
            </a:r>
          </a:p>
          <a:p>
            <a:r>
              <a:rPr lang="cs-CZ" dirty="0" smtClean="0"/>
              <a:t>jazz = forma sebevyjádření, únik z maloměšťácké reality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Alter ego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= druhé já, z latiny</a:t>
            </a:r>
          </a:p>
          <a:p>
            <a:r>
              <a:rPr lang="cs-CZ" dirty="0" smtClean="0"/>
              <a:t>fiktivní osoba, psychologicky totožná s autorem fikce</a:t>
            </a:r>
          </a:p>
          <a:p>
            <a:r>
              <a:rPr lang="cs-CZ" dirty="0" smtClean="0"/>
              <a:t>autor se s ní zcela ztotožňuje, postava často jedná tak, jak by chtěl jednat autor</a:t>
            </a:r>
          </a:p>
          <a:p>
            <a:pPr>
              <a:buNone/>
            </a:pPr>
            <a:r>
              <a:rPr lang="cs-CZ" dirty="0" smtClean="0"/>
              <a:t>fikce = zdání, klam, výmysl, české synonymum</a:t>
            </a:r>
          </a:p>
          <a:p>
            <a:pPr>
              <a:buNone/>
            </a:pPr>
            <a:r>
              <a:rPr lang="cs-CZ" dirty="0" smtClean="0"/>
              <a:t>smyšlenka 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Jazykové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prolínání spisovné a obecné češtiny</a:t>
            </a:r>
          </a:p>
          <a:p>
            <a:r>
              <a:rPr lang="cs-CZ" dirty="0" smtClean="0"/>
              <a:t>opakování slov</a:t>
            </a:r>
          </a:p>
          <a:p>
            <a:r>
              <a:rPr lang="cs-CZ" dirty="0" smtClean="0"/>
              <a:t>monotónnost</a:t>
            </a:r>
          </a:p>
          <a:p>
            <a:r>
              <a:rPr lang="cs-CZ" dirty="0" smtClean="0"/>
              <a:t>oslabení vnitřního členění výpovědi</a:t>
            </a:r>
          </a:p>
          <a:p>
            <a:r>
              <a:rPr lang="cs-CZ" dirty="0" smtClean="0"/>
              <a:t>úsečné dialogy dějových scén (dramatičnost, prudký rytmus)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Josef Škvorecký</a:t>
            </a:r>
            <a:br>
              <a:rPr lang="cs-CZ" dirty="0" smtClean="0"/>
            </a:br>
            <a:r>
              <a:rPr lang="cs-CZ" dirty="0" smtClean="0"/>
              <a:t>(1924 – 2012)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prozaik, básník, esejista, hudební teoretik, exilový nakladatel</a:t>
            </a:r>
          </a:p>
          <a:p>
            <a:r>
              <a:rPr lang="cs-CZ" dirty="0" smtClean="0"/>
              <a:t>jeden z nejvýznamnějších poválečných prozaiků</a:t>
            </a:r>
          </a:p>
          <a:p>
            <a:r>
              <a:rPr lang="cs-CZ" dirty="0" smtClean="0"/>
              <a:t>studium gymnázia v Náchodě</a:t>
            </a:r>
          </a:p>
          <a:p>
            <a:r>
              <a:rPr lang="cs-CZ" dirty="0" smtClean="0"/>
              <a:t>totálně nasazen v místní továrně</a:t>
            </a:r>
          </a:p>
          <a:p>
            <a:r>
              <a:rPr lang="cs-CZ" dirty="0" smtClean="0"/>
              <a:t>na Filozofické fakultě Karlovy univerzity studium angličtiny a filozofie</a:t>
            </a:r>
          </a:p>
          <a:p>
            <a:r>
              <a:rPr lang="cs-CZ" dirty="0" smtClean="0"/>
              <a:t>nejprve jako učitel, poté redaktor Státního nakladatelství krásně literatury a umění – Odeon</a:t>
            </a:r>
          </a:p>
          <a:p>
            <a:r>
              <a:rPr lang="cs-CZ" dirty="0" smtClean="0"/>
              <a:t>od roku 1963 spisovatel z povolání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Josef Škvorecký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r. 1969 odešel do exilu – Kanada, Toronto</a:t>
            </a:r>
          </a:p>
          <a:p>
            <a:r>
              <a:rPr lang="cs-CZ" dirty="0" smtClean="0"/>
              <a:t>v l. 1969 – 1990 přednášel na tamější univerzitě </a:t>
            </a:r>
          </a:p>
          <a:p>
            <a:r>
              <a:rPr lang="cs-CZ" dirty="0" smtClean="0"/>
              <a:t>r. 1971 založil exilové nakladatelství</a:t>
            </a:r>
          </a:p>
          <a:p>
            <a:r>
              <a:rPr lang="cs-CZ" dirty="0" smtClean="0"/>
              <a:t>r. 1978 zbaven československého občanství</a:t>
            </a:r>
          </a:p>
          <a:p>
            <a:r>
              <a:rPr lang="cs-CZ" dirty="0" smtClean="0"/>
              <a:t>nositel řady nejvyšších ocenění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na začátku tvorby poezie – bez valného úspěchu, v průběhu života se k ní vrátil</a:t>
            </a:r>
          </a:p>
          <a:p>
            <a:r>
              <a:rPr lang="cs-CZ" dirty="0" smtClean="0"/>
              <a:t>prozaická prvotina román </a:t>
            </a:r>
            <a:r>
              <a:rPr lang="cs-CZ" b="1" i="1" dirty="0" smtClean="0"/>
              <a:t>Zbabělci</a:t>
            </a:r>
            <a:r>
              <a:rPr lang="cs-CZ" dirty="0" smtClean="0"/>
              <a:t> (1958)</a:t>
            </a:r>
          </a:p>
          <a:p>
            <a:r>
              <a:rPr lang="cs-CZ" dirty="0" smtClean="0"/>
              <a:t>postava </a:t>
            </a:r>
            <a:r>
              <a:rPr lang="cs-CZ" dirty="0" err="1" smtClean="0"/>
              <a:t>Dannyho</a:t>
            </a:r>
            <a:r>
              <a:rPr lang="cs-CZ" dirty="0" smtClean="0"/>
              <a:t> Smiřického se objevuje v románu </a:t>
            </a:r>
            <a:r>
              <a:rPr lang="cs-CZ" b="1" i="1" dirty="0" smtClean="0"/>
              <a:t>Tankový prapor </a:t>
            </a:r>
            <a:r>
              <a:rPr lang="cs-CZ" dirty="0" smtClean="0"/>
              <a:t>(1971), povídkovém souboru </a:t>
            </a:r>
            <a:r>
              <a:rPr lang="cs-CZ" b="1" i="1" dirty="0" smtClean="0"/>
              <a:t>Prima sezóna </a:t>
            </a:r>
            <a:r>
              <a:rPr lang="cs-CZ" dirty="0" smtClean="0"/>
              <a:t>(1975), románu </a:t>
            </a:r>
            <a:r>
              <a:rPr lang="cs-CZ" b="1" i="1" dirty="0" smtClean="0"/>
              <a:t>Mirákl</a:t>
            </a:r>
            <a:r>
              <a:rPr lang="cs-CZ" dirty="0" smtClean="0"/>
              <a:t> (1972), románu </a:t>
            </a:r>
            <a:r>
              <a:rPr lang="cs-CZ" b="1" i="1" dirty="0" smtClean="0"/>
              <a:t>Příběh inženýra lidských duší </a:t>
            </a:r>
            <a:r>
              <a:rPr lang="cs-CZ" dirty="0" smtClean="0"/>
              <a:t>(1977) a novele </a:t>
            </a:r>
            <a:r>
              <a:rPr lang="cs-CZ" b="1" i="1" dirty="0" smtClean="0"/>
              <a:t>Obyčejné životy </a:t>
            </a:r>
            <a:r>
              <a:rPr lang="cs-CZ" dirty="0" smtClean="0"/>
              <a:t>(2004)</a:t>
            </a:r>
          </a:p>
          <a:p>
            <a:pPr>
              <a:buNone/>
            </a:pPr>
            <a:r>
              <a:rPr lang="cs-CZ" dirty="0" smtClean="0"/>
              <a:t>další tvorba:</a:t>
            </a:r>
          </a:p>
          <a:p>
            <a:r>
              <a:rPr lang="cs-CZ" dirty="0" smtClean="0"/>
              <a:t>soubor povídek s židovskou tematikou </a:t>
            </a:r>
            <a:r>
              <a:rPr lang="cs-CZ" b="1" i="1" dirty="0" smtClean="0"/>
              <a:t>Sedmiramenný</a:t>
            </a:r>
            <a:r>
              <a:rPr lang="cs-CZ" dirty="0" smtClean="0"/>
              <a:t> </a:t>
            </a:r>
            <a:r>
              <a:rPr lang="cs-CZ" b="1" i="1" dirty="0" smtClean="0"/>
              <a:t>svícen</a:t>
            </a:r>
            <a:r>
              <a:rPr lang="cs-CZ" dirty="0" smtClean="0"/>
              <a:t> (1964), lyrická novela </a:t>
            </a:r>
            <a:r>
              <a:rPr lang="cs-CZ" b="1" i="1" dirty="0" smtClean="0"/>
              <a:t>Legenda </a:t>
            </a:r>
            <a:r>
              <a:rPr lang="cs-CZ" b="1" i="1" dirty="0" err="1" smtClean="0"/>
              <a:t>Emöke</a:t>
            </a:r>
            <a:r>
              <a:rPr lang="cs-CZ" b="1" i="1" dirty="0" smtClean="0"/>
              <a:t> </a:t>
            </a:r>
            <a:r>
              <a:rPr lang="cs-CZ" dirty="0" smtClean="0"/>
              <a:t>(1963),   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Prima sezóna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vydaná roku 1975 v samizdatu</a:t>
            </a:r>
          </a:p>
          <a:p>
            <a:r>
              <a:rPr lang="cs-CZ" dirty="0" smtClean="0"/>
              <a:t>v Čechách až roku 1990</a:t>
            </a:r>
          </a:p>
          <a:p>
            <a:r>
              <a:rPr lang="cs-CZ" dirty="0" smtClean="0"/>
              <a:t>povídkový soubor</a:t>
            </a:r>
          </a:p>
          <a:p>
            <a:r>
              <a:rPr lang="cs-CZ" dirty="0" smtClean="0"/>
              <a:t>hlavní postava opět </a:t>
            </a:r>
            <a:r>
              <a:rPr lang="cs-CZ" dirty="0" err="1" smtClean="0"/>
              <a:t>Danny</a:t>
            </a:r>
            <a:r>
              <a:rPr lang="cs-CZ" dirty="0" smtClean="0"/>
              <a:t> Smiřický</a:t>
            </a:r>
          </a:p>
          <a:p>
            <a:r>
              <a:rPr lang="cs-CZ" dirty="0" smtClean="0"/>
              <a:t>z hlediska času návrat do období protektorátu, prostředí důvěrně známého Kostelce (Náchod)</a:t>
            </a:r>
          </a:p>
          <a:p>
            <a:r>
              <a:rPr lang="cs-CZ" dirty="0" smtClean="0"/>
              <a:t>šest povídek o neúspěšném namlouvání kosteleckých dívek</a:t>
            </a:r>
          </a:p>
          <a:p>
            <a:r>
              <a:rPr lang="cs-CZ" dirty="0" smtClean="0"/>
              <a:t>hravé a komické příběhy na pozadí tragické doby (v příbězích promítnuta pouze okrajově)</a:t>
            </a:r>
          </a:p>
          <a:p>
            <a:r>
              <a:rPr lang="cs-CZ" dirty="0" smtClean="0"/>
              <a:t>komika založena na vzniku náhlých a překvapivých, bezvýchodných a neřešitelných situací – </a:t>
            </a:r>
            <a:r>
              <a:rPr lang="cs-CZ" dirty="0" err="1" smtClean="0"/>
              <a:t>Danny</a:t>
            </a:r>
            <a:r>
              <a:rPr lang="cs-CZ" dirty="0" smtClean="0"/>
              <a:t> si však za ně může sám svým chováním 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Prima sezóna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povídky: Zimní příhoda, Májová kouzelnice, Zamřížovaný charleston, Vyhlídka z věže, Hotel pro sourozence, Smutné podzimní blues</a:t>
            </a:r>
          </a:p>
          <a:p>
            <a:r>
              <a:rPr lang="cs-CZ" dirty="0" smtClean="0"/>
              <a:t>náchodská Prima sezóna – nesoutěžní přehlídka studentských aktivit (divadlo, kapely, výstavy studentských prací a fotografií…)</a:t>
            </a:r>
          </a:p>
          <a:p>
            <a:r>
              <a:rPr lang="cs-CZ" dirty="0" smtClean="0"/>
              <a:t>v roce 1994 natočen televizní seriál (režisér Karel </a:t>
            </a:r>
            <a:r>
              <a:rPr lang="cs-CZ" dirty="0" err="1" smtClean="0"/>
              <a:t>Kachyňa</a:t>
            </a:r>
            <a:r>
              <a:rPr lang="cs-CZ" dirty="0" smtClean="0"/>
              <a:t>)</a:t>
            </a:r>
          </a:p>
          <a:p>
            <a:r>
              <a:rPr lang="cs-CZ" dirty="0" smtClean="0"/>
              <a:t>autor považoval tuto knihu za svoji nejlepší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detektivní žánr:</a:t>
            </a:r>
          </a:p>
          <a:p>
            <a:pPr>
              <a:buNone/>
            </a:pPr>
            <a:r>
              <a:rPr lang="cs-CZ" dirty="0" smtClean="0"/>
              <a:t>eseje o detektivní literatuře – Nápady čtenáře</a:t>
            </a:r>
          </a:p>
          <a:p>
            <a:pPr>
              <a:buNone/>
            </a:pPr>
            <a:r>
              <a:rPr lang="cs-CZ" dirty="0" smtClean="0"/>
              <a:t>detektivek</a:t>
            </a:r>
          </a:p>
          <a:p>
            <a:pPr>
              <a:buNone/>
            </a:pPr>
            <a:r>
              <a:rPr lang="cs-CZ" dirty="0" smtClean="0"/>
              <a:t>detektivní trilogie – Smutek poručíka Borůvky,</a:t>
            </a:r>
          </a:p>
          <a:p>
            <a:pPr>
              <a:buNone/>
            </a:pPr>
            <a:r>
              <a:rPr lang="cs-CZ" dirty="0" smtClean="0"/>
              <a:t>Konec </a:t>
            </a:r>
            <a:r>
              <a:rPr lang="cs-CZ" dirty="0" err="1" smtClean="0"/>
              <a:t>porůčíka</a:t>
            </a:r>
            <a:r>
              <a:rPr lang="cs-CZ" dirty="0" smtClean="0"/>
              <a:t> Borůvky, Návrat poručíka</a:t>
            </a:r>
          </a:p>
          <a:p>
            <a:pPr>
              <a:buNone/>
            </a:pPr>
            <a:r>
              <a:rPr lang="cs-CZ" dirty="0" smtClean="0"/>
              <a:t>Borůvky</a:t>
            </a:r>
          </a:p>
          <a:p>
            <a:pPr>
              <a:buNone/>
            </a:pPr>
            <a:r>
              <a:rPr lang="cs-CZ" dirty="0" smtClean="0"/>
              <a:t>detektivní příběhy Hříchy pro pátera </a:t>
            </a:r>
            <a:r>
              <a:rPr lang="cs-CZ" dirty="0" err="1" smtClean="0"/>
              <a:t>Knoxe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(r. 1992 interaktivní televizní seriál)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Filmy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Podle Škvoreckého próz vznikla mnoho filmů:</a:t>
            </a:r>
          </a:p>
          <a:p>
            <a:pPr>
              <a:buNone/>
            </a:pPr>
            <a:r>
              <a:rPr lang="cs-CZ" dirty="0" smtClean="0"/>
              <a:t>Farářův konec </a:t>
            </a:r>
          </a:p>
          <a:p>
            <a:pPr>
              <a:buNone/>
            </a:pPr>
            <a:r>
              <a:rPr lang="cs-CZ" dirty="0" smtClean="0"/>
              <a:t>Zločin v šantánu</a:t>
            </a:r>
          </a:p>
          <a:p>
            <a:pPr>
              <a:buNone/>
            </a:pPr>
            <a:r>
              <a:rPr lang="cs-CZ" dirty="0" smtClean="0"/>
              <a:t>Flirt se slečnou Stříbrnou</a:t>
            </a:r>
          </a:p>
          <a:p>
            <a:pPr>
              <a:buNone/>
            </a:pPr>
            <a:r>
              <a:rPr lang="cs-CZ" dirty="0" smtClean="0"/>
              <a:t>Tankový prapor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Exilové nakladatelství manželů </a:t>
            </a:r>
            <a:r>
              <a:rPr lang="cs-CZ" dirty="0" err="1" smtClean="0"/>
              <a:t>Škvoreckých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'68 </a:t>
            </a:r>
            <a:r>
              <a:rPr lang="cs-CZ" dirty="0" err="1" smtClean="0"/>
              <a:t>Publishers</a:t>
            </a:r>
            <a:r>
              <a:rPr lang="cs-CZ" dirty="0" smtClean="0"/>
              <a:t>, často také nepřesně 68 </a:t>
            </a:r>
            <a:r>
              <a:rPr lang="cs-CZ" dirty="0" err="1" smtClean="0"/>
              <a:t>Publishers</a:t>
            </a:r>
            <a:r>
              <a:rPr lang="cs-CZ" dirty="0" smtClean="0"/>
              <a:t>, </a:t>
            </a:r>
            <a:r>
              <a:rPr lang="cs-CZ" dirty="0" err="1" smtClean="0"/>
              <a:t>Sixty</a:t>
            </a:r>
            <a:r>
              <a:rPr lang="cs-CZ" dirty="0" smtClean="0"/>
              <a:t>-</a:t>
            </a:r>
            <a:r>
              <a:rPr lang="cs-CZ" dirty="0" err="1" smtClean="0"/>
              <a:t>Eight</a:t>
            </a:r>
            <a:r>
              <a:rPr lang="cs-CZ" dirty="0" smtClean="0"/>
              <a:t> </a:t>
            </a:r>
            <a:r>
              <a:rPr lang="cs-CZ" dirty="0" err="1" smtClean="0"/>
              <a:t>Publishers</a:t>
            </a:r>
            <a:r>
              <a:rPr lang="cs-CZ" dirty="0" smtClean="0"/>
              <a:t>, </a:t>
            </a:r>
            <a:r>
              <a:rPr lang="cs-CZ" dirty="0" err="1" smtClean="0"/>
              <a:t>Sixtyeight</a:t>
            </a:r>
            <a:r>
              <a:rPr lang="cs-CZ" dirty="0" smtClean="0"/>
              <a:t> </a:t>
            </a:r>
            <a:r>
              <a:rPr lang="cs-CZ" dirty="0" err="1" smtClean="0"/>
              <a:t>Publishers</a:t>
            </a:r>
            <a:r>
              <a:rPr lang="cs-CZ" dirty="0" smtClean="0"/>
              <a:t> anebo také Nakladatelství 68</a:t>
            </a:r>
          </a:p>
          <a:p>
            <a:r>
              <a:rPr lang="cs-CZ" dirty="0" smtClean="0"/>
              <a:t>založeno roku 1971 manželkou Josefa Škvoreckého Zdenou </a:t>
            </a:r>
            <a:r>
              <a:rPr lang="cs-CZ" dirty="0" err="1" smtClean="0"/>
              <a:t>Salivarovou</a:t>
            </a:r>
            <a:r>
              <a:rPr lang="cs-CZ" dirty="0" smtClean="0"/>
              <a:t> (narozena 1933, česká spisovatelka – např. román </a:t>
            </a:r>
            <a:r>
              <a:rPr lang="cs-CZ" dirty="0" err="1" smtClean="0"/>
              <a:t>Honzlová</a:t>
            </a:r>
            <a:r>
              <a:rPr lang="cs-CZ" dirty="0" smtClean="0"/>
              <a:t>)</a:t>
            </a:r>
          </a:p>
          <a:p>
            <a:r>
              <a:rPr lang="cs-CZ" dirty="0" smtClean="0"/>
              <a:t>první román Tankový prapor (napsán </a:t>
            </a:r>
            <a:r>
              <a:rPr lang="cs-CZ" dirty="0" err="1" smtClean="0"/>
              <a:t>Škvoreckým</a:t>
            </a:r>
            <a:r>
              <a:rPr lang="cs-CZ" dirty="0" smtClean="0"/>
              <a:t> ještě v Čechách, zákaz vydání)</a:t>
            </a:r>
          </a:p>
          <a:p>
            <a:r>
              <a:rPr lang="cs-CZ" dirty="0" smtClean="0"/>
              <a:t>nejdříve česká vydání i překlady děl Škvoreckého</a:t>
            </a:r>
          </a:p>
          <a:p>
            <a:r>
              <a:rPr lang="cs-CZ" dirty="0" smtClean="0"/>
              <a:t>poté vydávání tzv. zakázaných autorů (těch, kteří nesměli vydávat v Československu)</a:t>
            </a:r>
          </a:p>
          <a:p>
            <a:r>
              <a:rPr lang="cs-CZ" dirty="0" smtClean="0"/>
              <a:t>do roku 1933 227 titulů</a:t>
            </a:r>
          </a:p>
          <a:p>
            <a:r>
              <a:rPr lang="cs-CZ" dirty="0" smtClean="0"/>
              <a:t>v r. 1985 Kunderova Nesnesitelná lehkost bytí</a:t>
            </a: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DOKOUPIL, Blahoslav a Miroslav ZELINSKÝ. </a:t>
            </a:r>
            <a:r>
              <a:rPr lang="cs-CZ" sz="2000" i="1" dirty="0" smtClean="0"/>
              <a:t>Slovník české prózy 1945-1994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1. Ostrava: Sfinga, 1994, 490 p. ISBN 80-854-9184-2.</a:t>
            </a:r>
          </a:p>
          <a:p>
            <a:r>
              <a:rPr lang="cs-CZ" sz="2000" i="1" dirty="0" smtClean="0"/>
              <a:t>Odmaturuj! z literatury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3. </a:t>
            </a:r>
            <a:r>
              <a:rPr lang="cs-CZ" sz="2000" dirty="0" err="1" smtClean="0"/>
              <a:t>rozš</a:t>
            </a:r>
            <a:r>
              <a:rPr lang="cs-CZ" sz="2000" dirty="0" smtClean="0"/>
              <a:t>., dotisk. Editor Eva Hánová. Brno: </a:t>
            </a:r>
            <a:r>
              <a:rPr lang="cs-CZ" sz="2000" dirty="0" err="1" smtClean="0"/>
              <a:t>Didaktis</a:t>
            </a:r>
            <a:r>
              <a:rPr lang="cs-CZ" sz="2000" dirty="0" smtClean="0"/>
              <a:t>, c2004, 208 s. Odmaturuj!. ISBN 80-735-8016-0.</a:t>
            </a:r>
          </a:p>
          <a:p>
            <a:r>
              <a:rPr lang="cs-CZ" sz="2000" i="1" dirty="0" smtClean="0"/>
              <a:t>Odmaturuj! z literatury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1., dotisk. Editor Iveta Havlíčková. Brno: </a:t>
            </a:r>
            <a:r>
              <a:rPr lang="cs-CZ" sz="2000" dirty="0" err="1" smtClean="0"/>
              <a:t>Didaktis</a:t>
            </a:r>
            <a:r>
              <a:rPr lang="cs-CZ" sz="2000" dirty="0" smtClean="0"/>
              <a:t>, 2004, 176 s. Odmaturuj!. ISBN 80-862-8583-9.</a:t>
            </a:r>
          </a:p>
          <a:p>
            <a:r>
              <a:rPr lang="cs-CZ" sz="2000" dirty="0" smtClean="0"/>
              <a:t>PROKOP, Vladimír. </a:t>
            </a:r>
            <a:r>
              <a:rPr lang="cs-CZ" sz="2000" i="1" dirty="0" smtClean="0"/>
              <a:t>Přehled české literatury 20. století</a:t>
            </a:r>
            <a:r>
              <a:rPr lang="cs-CZ" sz="2000" dirty="0" smtClean="0"/>
              <a:t>. 1. vydání. Sokolov: </a:t>
            </a:r>
            <a:r>
              <a:rPr lang="cs-CZ" sz="2000" dirty="0" err="1" smtClean="0"/>
              <a:t>O</a:t>
            </a:r>
            <a:r>
              <a:rPr lang="cs-CZ" sz="2000" dirty="0" smtClean="0"/>
              <a:t>.</a:t>
            </a:r>
            <a:r>
              <a:rPr lang="cs-CZ" sz="2000" dirty="0" err="1" smtClean="0"/>
              <a:t>K</a:t>
            </a:r>
            <a:r>
              <a:rPr lang="cs-CZ" sz="2000" dirty="0" smtClean="0"/>
              <a:t>.Soft, 2011.</a:t>
            </a:r>
          </a:p>
          <a:p>
            <a:r>
              <a:rPr lang="cs-CZ" sz="2000" dirty="0" smtClean="0"/>
              <a:t>ŠKVORECKY, Josef. </a:t>
            </a:r>
            <a:r>
              <a:rPr lang="cs-CZ" sz="2000" i="1" dirty="0" smtClean="0"/>
              <a:t>Prima sezóna: text o nejdůležitějších </a:t>
            </a:r>
            <a:r>
              <a:rPr lang="cs-CZ" sz="2000" i="1" smtClean="0"/>
              <a:t>věcech života</a:t>
            </a:r>
            <a:r>
              <a:rPr lang="cs-CZ" sz="2000" dirty="0" smtClean="0"/>
              <a:t>. </a:t>
            </a:r>
            <a:r>
              <a:rPr lang="cs-CZ" sz="2000" dirty="0" err="1" smtClean="0"/>
              <a:t>Prague</a:t>
            </a:r>
            <a:r>
              <a:rPr lang="cs-CZ" sz="2000" dirty="0" smtClean="0"/>
              <a:t>: Galaxie, 1990, 205 p. ISBN 80-852-0401-0.</a:t>
            </a:r>
          </a:p>
          <a:p>
            <a:r>
              <a:rPr lang="cs-CZ" sz="2000" dirty="0" smtClean="0"/>
              <a:t>ŠKVORECKÝ, Josef. </a:t>
            </a:r>
            <a:r>
              <a:rPr lang="cs-CZ" sz="2000" i="1" dirty="0" smtClean="0"/>
              <a:t>Zbabělci</a:t>
            </a:r>
            <a:r>
              <a:rPr lang="cs-CZ" sz="2000" dirty="0" smtClean="0"/>
              <a:t>. Praha: NLN, 1998, 519 p. ISBN 80-710-6282-0.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14183039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</TotalTime>
  <Words>968</Words>
  <Application>Microsoft Office PowerPoint</Application>
  <PresentationFormat>Předvádění na obrazovce (4:3)</PresentationFormat>
  <Paragraphs>133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Snímek 1</vt:lpstr>
      <vt:lpstr>Zbabělci</vt:lpstr>
      <vt:lpstr>Okolnosti vzniku</vt:lpstr>
      <vt:lpstr>Kompozice románu</vt:lpstr>
      <vt:lpstr>Hlavní postava</vt:lpstr>
      <vt:lpstr>Hlavní postava</vt:lpstr>
      <vt:lpstr>Alter ego</vt:lpstr>
      <vt:lpstr>Jazykové prostředky</vt:lpstr>
      <vt:lpstr>Josef Škvorecký (1924 – 2012)</vt:lpstr>
      <vt:lpstr>Josef Škvorecký</vt:lpstr>
      <vt:lpstr>Dílo</vt:lpstr>
      <vt:lpstr>Prima sezóna</vt:lpstr>
      <vt:lpstr>Prima sezóna</vt:lpstr>
      <vt:lpstr>Dílo</vt:lpstr>
      <vt:lpstr>Filmy</vt:lpstr>
      <vt:lpstr>Exilové nakladatelství manželů Škvoreckých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14</cp:revision>
  <dcterms:created xsi:type="dcterms:W3CDTF">2012-12-23T08:55:19Z</dcterms:created>
  <dcterms:modified xsi:type="dcterms:W3CDTF">2013-10-26T06:18:17Z</dcterms:modified>
</cp:coreProperties>
</file>