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Jozova Hanule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5.3.12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15. 6.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Literatura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 Ostře sledované vlaky. Obsahuje základní informace o díle a jeho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Jozova Hanule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Květa Legátová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Jozova Hanule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vydána roku 2002</a:t>
            </a:r>
          </a:p>
          <a:p>
            <a:r>
              <a:rPr lang="cs-CZ" dirty="0" smtClean="0"/>
              <a:t>volné navázání na povídkový cyklus </a:t>
            </a:r>
            <a:r>
              <a:rPr lang="cs-CZ" dirty="0" err="1" smtClean="0"/>
              <a:t>Želary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(vydán roku 2001)</a:t>
            </a:r>
          </a:p>
          <a:p>
            <a:r>
              <a:rPr lang="cs-CZ" dirty="0" smtClean="0"/>
              <a:t>tematicky </a:t>
            </a:r>
            <a:r>
              <a:rPr lang="cs-CZ" dirty="0" err="1" smtClean="0"/>
              <a:t>nejpozdnější</a:t>
            </a:r>
            <a:r>
              <a:rPr lang="cs-CZ" dirty="0" smtClean="0"/>
              <a:t> vlna literatury s</a:t>
            </a:r>
          </a:p>
          <a:p>
            <a:pPr>
              <a:buNone/>
            </a:pPr>
            <a:r>
              <a:rPr lang="cs-CZ" dirty="0" smtClean="0"/>
              <a:t>tematikou 2. světové války vnímané přes </a:t>
            </a:r>
          </a:p>
          <a:p>
            <a:pPr>
              <a:buNone/>
            </a:pPr>
            <a:r>
              <a:rPr lang="cs-CZ" dirty="0" smtClean="0"/>
              <a:t>subjektivní prožívání hlavní hrdinky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žánr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baladický příběh </a:t>
            </a:r>
            <a:r>
              <a:rPr lang="cs-CZ" dirty="0" smtClean="0"/>
              <a:t>lásky po všech stránkách </a:t>
            </a:r>
          </a:p>
          <a:p>
            <a:pPr>
              <a:buNone/>
            </a:pPr>
            <a:r>
              <a:rPr lang="cs-CZ" dirty="0" smtClean="0"/>
              <a:t>odlišných lidí na pozadí 2. světové války</a:t>
            </a:r>
          </a:p>
          <a:p>
            <a:r>
              <a:rPr lang="cs-CZ" b="1" dirty="0" smtClean="0"/>
              <a:t>novela</a:t>
            </a:r>
            <a:r>
              <a:rPr lang="cs-CZ" dirty="0" smtClean="0"/>
              <a:t> = prozaický žánr středního rozsahu, z </a:t>
            </a:r>
            <a:r>
              <a:rPr lang="cs-CZ" dirty="0" err="1" smtClean="0"/>
              <a:t>it</a:t>
            </a:r>
            <a:r>
              <a:rPr lang="cs-CZ" dirty="0" smtClean="0"/>
              <a:t>. la </a:t>
            </a:r>
          </a:p>
          <a:p>
            <a:pPr>
              <a:buNone/>
            </a:pPr>
            <a:r>
              <a:rPr lang="cs-CZ" dirty="0" err="1" smtClean="0"/>
              <a:t>novella</a:t>
            </a:r>
            <a:r>
              <a:rPr lang="cs-CZ" dirty="0" smtClean="0"/>
              <a:t> = novinka), zakladatel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Boccaccio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znaky:</a:t>
            </a:r>
          </a:p>
          <a:p>
            <a:r>
              <a:rPr lang="cs-CZ" dirty="0" smtClean="0"/>
              <a:t>soustředěna na jeden poutavý příběh, podán</a:t>
            </a:r>
          </a:p>
          <a:p>
            <a:pPr>
              <a:buNone/>
            </a:pPr>
            <a:r>
              <a:rPr lang="cs-CZ" dirty="0" smtClean="0"/>
              <a:t>dramaticky sevřeně (bez popisů a epizod)</a:t>
            </a:r>
          </a:p>
          <a:p>
            <a:r>
              <a:rPr lang="cs-CZ" dirty="0" smtClean="0"/>
              <a:t>konec v podobě překvapivého, výrazného závěru </a:t>
            </a:r>
          </a:p>
          <a:p>
            <a:pPr>
              <a:buNone/>
            </a:pPr>
            <a:r>
              <a:rPr lang="cs-CZ" b="1" dirty="0" smtClean="0"/>
              <a:t>(= pointa)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novely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Eliška (Hanule Nováková), zapojená do</a:t>
            </a:r>
          </a:p>
          <a:p>
            <a:pPr>
              <a:buNone/>
            </a:pPr>
            <a:r>
              <a:rPr lang="cs-CZ" dirty="0" smtClean="0"/>
              <a:t>ilegálního odboje, opouští z důvodu záchrany </a:t>
            </a:r>
          </a:p>
          <a:p>
            <a:pPr>
              <a:buNone/>
            </a:pPr>
            <a:r>
              <a:rPr lang="cs-CZ" dirty="0" smtClean="0"/>
              <a:t>života město po boku Jozy Jandy – neznámého</a:t>
            </a:r>
          </a:p>
          <a:p>
            <a:pPr>
              <a:buNone/>
            </a:pPr>
            <a:r>
              <a:rPr lang="cs-CZ" dirty="0" smtClean="0"/>
              <a:t>muže.</a:t>
            </a:r>
          </a:p>
          <a:p>
            <a:r>
              <a:rPr lang="cs-CZ" dirty="0" smtClean="0"/>
              <a:t>po svatbě sbližování v prostředí vesnice </a:t>
            </a:r>
            <a:r>
              <a:rPr lang="cs-CZ" dirty="0" err="1" smtClean="0"/>
              <a:t>Želary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na pomezí Čech a Slovenska</a:t>
            </a:r>
          </a:p>
          <a:p>
            <a:r>
              <a:rPr lang="cs-CZ" dirty="0" smtClean="0"/>
              <a:t>rázovitá, krásná a krutá krajina → stejní i </a:t>
            </a:r>
          </a:p>
          <a:p>
            <a:pPr>
              <a:buNone/>
            </a:pPr>
            <a:r>
              <a:rPr lang="cs-CZ" dirty="0" smtClean="0"/>
              <a:t>obyvatelé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novely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Hanule postupně zamilovaná do vesnice, jejích</a:t>
            </a:r>
          </a:p>
          <a:p>
            <a:pPr>
              <a:buNone/>
            </a:pPr>
            <a:r>
              <a:rPr lang="cs-CZ" dirty="0" smtClean="0"/>
              <a:t>obyvatel i svého muže</a:t>
            </a:r>
          </a:p>
          <a:p>
            <a:r>
              <a:rPr lang="cs-CZ" dirty="0" smtClean="0"/>
              <a:t>poznání opravdovosti a hloubky těchto lidí</a:t>
            </a:r>
          </a:p>
          <a:p>
            <a:r>
              <a:rPr lang="cs-CZ" dirty="0" smtClean="0"/>
              <a:t>líčen život na vesnici – sled jednotlivých </a:t>
            </a:r>
          </a:p>
          <a:p>
            <a:pPr>
              <a:buNone/>
            </a:pPr>
            <a:r>
              <a:rPr lang="cs-CZ" dirty="0" smtClean="0"/>
              <a:t>příběhů, osudů obyvatel </a:t>
            </a:r>
            <a:r>
              <a:rPr lang="cs-CZ" dirty="0" err="1" smtClean="0"/>
              <a:t>Želar</a:t>
            </a:r>
            <a:r>
              <a:rPr lang="cs-CZ" dirty="0" smtClean="0"/>
              <a:t> a Hanule</a:t>
            </a:r>
          </a:p>
          <a:p>
            <a:r>
              <a:rPr lang="cs-CZ" dirty="0" smtClean="0"/>
              <a:t>na konci války vesnice zmasakrována Rusy, </a:t>
            </a:r>
          </a:p>
          <a:p>
            <a:pPr>
              <a:buNone/>
            </a:pPr>
            <a:r>
              <a:rPr lang="cs-CZ" dirty="0" smtClean="0"/>
              <a:t>umírá i Joza</a:t>
            </a:r>
          </a:p>
          <a:p>
            <a:pPr>
              <a:buNone/>
            </a:pPr>
            <a:r>
              <a:rPr lang="cs-CZ" i="1" dirty="0" smtClean="0"/>
              <a:t>„</a:t>
            </a:r>
            <a:r>
              <a:rPr lang="cs-CZ" i="1" dirty="0" err="1" smtClean="0"/>
              <a:t>Želary</a:t>
            </a:r>
            <a:r>
              <a:rPr lang="cs-CZ" i="1" dirty="0" smtClean="0"/>
              <a:t> byly vymazány z mapy.“ (str. 114)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novely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Eliška (Hanule) se vrací do města, k práci </a:t>
            </a:r>
          </a:p>
          <a:p>
            <a:r>
              <a:rPr lang="cs-CZ" dirty="0" smtClean="0"/>
              <a:t>odmítnutí role válečné hrdinky</a:t>
            </a:r>
          </a:p>
          <a:p>
            <a:r>
              <a:rPr lang="cs-CZ" dirty="0" smtClean="0"/>
              <a:t>dědictví </a:t>
            </a:r>
            <a:r>
              <a:rPr lang="cs-CZ" dirty="0" err="1" smtClean="0"/>
              <a:t>Želar</a:t>
            </a:r>
            <a:r>
              <a:rPr lang="cs-CZ" dirty="0" smtClean="0"/>
              <a:t> jako celoživotní osud </a:t>
            </a:r>
          </a:p>
          <a:p>
            <a:pPr>
              <a:buNone/>
            </a:pPr>
            <a:r>
              <a:rPr lang="cs-CZ" i="1" dirty="0" smtClean="0"/>
              <a:t>„Pochoduji jako voják, kterému bubnují do </a:t>
            </a:r>
          </a:p>
          <a:p>
            <a:pPr>
              <a:buNone/>
            </a:pPr>
            <a:r>
              <a:rPr lang="cs-CZ" i="1" dirty="0" smtClean="0"/>
              <a:t>kroku. Má duše mě opustila. Bloudí horskými </a:t>
            </a:r>
          </a:p>
          <a:p>
            <a:pPr>
              <a:buNone/>
            </a:pPr>
            <a:r>
              <a:rPr lang="cs-CZ" i="1" dirty="0" smtClean="0"/>
              <a:t>stráněmi a hlídá zbytečné hroby.“ (str. 116) </a:t>
            </a:r>
            <a:endParaRPr lang="cs-CZ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novely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období 2. světové války, období okupace </a:t>
            </a:r>
          </a:p>
          <a:p>
            <a:r>
              <a:rPr lang="cs-CZ" dirty="0" smtClean="0"/>
              <a:t>období těsně po osvobození českého území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městská nemocnice – symbol způsobu života, </a:t>
            </a:r>
          </a:p>
          <a:p>
            <a:pPr>
              <a:buNone/>
            </a:pPr>
            <a:r>
              <a:rPr lang="cs-CZ" dirty="0" smtClean="0"/>
              <a:t>který je označován jako městský</a:t>
            </a:r>
          </a:p>
          <a:p>
            <a:r>
              <a:rPr lang="cs-CZ" dirty="0" err="1" smtClean="0"/>
              <a:t>Želary</a:t>
            </a:r>
            <a:r>
              <a:rPr lang="cs-CZ" dirty="0" smtClean="0"/>
              <a:t> – vesnice na pomezí Čech a Slovenska,</a:t>
            </a:r>
          </a:p>
          <a:p>
            <a:pPr>
              <a:buNone/>
            </a:pPr>
            <a:r>
              <a:rPr lang="cs-CZ" dirty="0" smtClean="0"/>
              <a:t>nehostinná, ale krásná krajina → její obyvatelé </a:t>
            </a:r>
          </a:p>
          <a:p>
            <a:pPr>
              <a:buNone/>
            </a:pPr>
            <a:r>
              <a:rPr lang="cs-CZ" dirty="0" smtClean="0"/>
              <a:t>stejní</a:t>
            </a:r>
          </a:p>
          <a:p>
            <a:r>
              <a:rPr lang="cs-CZ" dirty="0" smtClean="0"/>
              <a:t>opět nemocnice – nic není stejné jako před </a:t>
            </a:r>
          </a:p>
          <a:p>
            <a:pPr>
              <a:buNone/>
            </a:pPr>
            <a:r>
              <a:rPr lang="cs-CZ" dirty="0" smtClean="0"/>
              <a:t>válkou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Eliška → Hanule Nováková (Jandová), </a:t>
            </a:r>
          </a:p>
          <a:p>
            <a:pPr>
              <a:buNone/>
            </a:pPr>
            <a:r>
              <a:rPr lang="cs-CZ" dirty="0" smtClean="0"/>
              <a:t>znázorněn symbolický přerod, zrod nové</a:t>
            </a:r>
          </a:p>
          <a:p>
            <a:pPr>
              <a:buNone/>
            </a:pPr>
            <a:r>
              <a:rPr lang="cs-CZ" dirty="0" smtClean="0"/>
              <a:t>osobnosti s jinými hodnotami </a:t>
            </a:r>
          </a:p>
          <a:p>
            <a:r>
              <a:rPr lang="cs-CZ" dirty="0" smtClean="0"/>
              <a:t>Joza Janda – nehrdinský hrdina, výjimečný v</a:t>
            </a:r>
          </a:p>
          <a:p>
            <a:pPr>
              <a:buNone/>
            </a:pPr>
            <a:r>
              <a:rPr lang="cs-CZ" dirty="0" smtClean="0"/>
              <a:t>prostředí </a:t>
            </a:r>
            <a:r>
              <a:rPr lang="cs-CZ" dirty="0" err="1" smtClean="0"/>
              <a:t>želarských</a:t>
            </a:r>
            <a:r>
              <a:rPr lang="cs-CZ" dirty="0" smtClean="0"/>
              <a:t> mužů – jemný a citlivý, </a:t>
            </a:r>
          </a:p>
          <a:p>
            <a:pPr>
              <a:buNone/>
            </a:pPr>
            <a:r>
              <a:rPr lang="cs-CZ" dirty="0" smtClean="0"/>
              <a:t>nepije </a:t>
            </a:r>
          </a:p>
          <a:p>
            <a:r>
              <a:rPr lang="cs-CZ" dirty="0" smtClean="0"/>
              <a:t>Lucka – vesnická vědma, skrze ní a Jozu se z</a:t>
            </a:r>
          </a:p>
          <a:p>
            <a:pPr>
              <a:buNone/>
            </a:pPr>
            <a:r>
              <a:rPr lang="cs-CZ" dirty="0" smtClean="0"/>
              <a:t>Elišky zrodí Hanule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Slávek, Richard – symboly a spojení s dřívějším</a:t>
            </a:r>
          </a:p>
          <a:p>
            <a:pPr>
              <a:buNone/>
            </a:pPr>
            <a:r>
              <a:rPr lang="cs-CZ" dirty="0" smtClean="0"/>
              <a:t>životem</a:t>
            </a:r>
          </a:p>
          <a:p>
            <a:r>
              <a:rPr lang="cs-CZ" dirty="0" smtClean="0"/>
              <a:t>obyvatelé </a:t>
            </a:r>
            <a:r>
              <a:rPr lang="cs-CZ" dirty="0" err="1" smtClean="0"/>
              <a:t>Želar</a:t>
            </a:r>
            <a:r>
              <a:rPr lang="cs-CZ" dirty="0" smtClean="0"/>
              <a:t> – rázovití jako krajina</a:t>
            </a:r>
          </a:p>
          <a:p>
            <a:pPr>
              <a:buNone/>
            </a:pPr>
            <a:r>
              <a:rPr lang="cs-CZ" dirty="0" smtClean="0"/>
              <a:t>muži = opilci a hrubiáni</a:t>
            </a:r>
          </a:p>
          <a:p>
            <a:pPr>
              <a:buNone/>
            </a:pPr>
            <a:r>
              <a:rPr lang="cs-CZ" dirty="0" smtClean="0"/>
              <a:t>ženy = pracovité, s tragickým osudem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Pointa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zmasakrování </a:t>
            </a:r>
            <a:r>
              <a:rPr lang="cs-CZ" dirty="0" err="1" smtClean="0"/>
              <a:t>Želar</a:t>
            </a:r>
            <a:r>
              <a:rPr lang="cs-CZ" dirty="0" smtClean="0"/>
              <a:t> Rusy, ženy znásilněny, </a:t>
            </a:r>
          </a:p>
          <a:p>
            <a:pPr>
              <a:buNone/>
            </a:pPr>
            <a:r>
              <a:rPr lang="cs-CZ" dirty="0" smtClean="0"/>
              <a:t>většina mužů zabita</a:t>
            </a:r>
          </a:p>
          <a:p>
            <a:r>
              <a:rPr lang="cs-CZ" dirty="0" smtClean="0"/>
              <a:t>Ti, kteří osvobozovali, byli vrahy. I to je válka.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 – vypravěčkou Eliška</a:t>
            </a:r>
          </a:p>
          <a:p>
            <a:pPr>
              <a:buNone/>
            </a:pPr>
            <a:r>
              <a:rPr lang="cs-CZ" dirty="0" smtClean="0"/>
              <a:t>(vysokoškolsky vzdělaná, městská žena)</a:t>
            </a:r>
          </a:p>
          <a:p>
            <a:r>
              <a:rPr lang="cs-CZ" dirty="0" smtClean="0"/>
              <a:t>v dialozích dialektismy a nespisovná čeština</a:t>
            </a:r>
          </a:p>
          <a:p>
            <a:r>
              <a:rPr lang="cs-CZ" dirty="0" smtClean="0"/>
              <a:t>úsporný, věcný jazyk</a:t>
            </a:r>
          </a:p>
          <a:p>
            <a:r>
              <a:rPr lang="cs-CZ" dirty="0" smtClean="0"/>
              <a:t>děj posouván vpřed vyprávěním hlavní </a:t>
            </a:r>
          </a:p>
          <a:p>
            <a:pPr>
              <a:buNone/>
            </a:pPr>
            <a:r>
              <a:rPr lang="cs-CZ" dirty="0" smtClean="0"/>
              <a:t>hrdinky v </a:t>
            </a:r>
            <a:r>
              <a:rPr lang="cs-CZ" dirty="0" err="1" smtClean="0"/>
              <a:t>ich</a:t>
            </a:r>
            <a:r>
              <a:rPr lang="cs-CZ" dirty="0" smtClean="0"/>
              <a:t>-formě, nikoli dialogy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2003 film Jozova Hanule</a:t>
            </a:r>
          </a:p>
          <a:p>
            <a:r>
              <a:rPr lang="cs-CZ" dirty="0" smtClean="0"/>
              <a:t>dva České lvy:</a:t>
            </a:r>
          </a:p>
          <a:p>
            <a:pPr>
              <a:buNone/>
            </a:pPr>
            <a:r>
              <a:rPr lang="cs-CZ" dirty="0" smtClean="0"/>
              <a:t>nejlepší hlavní ženský herecký výkon – Anna </a:t>
            </a:r>
          </a:p>
          <a:p>
            <a:pPr>
              <a:buNone/>
            </a:pPr>
            <a:r>
              <a:rPr lang="cs-CZ" dirty="0" err="1" smtClean="0"/>
              <a:t>Geislerová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nejlepší zvuk – Jiří </a:t>
            </a:r>
            <a:r>
              <a:rPr lang="cs-CZ" dirty="0" err="1" smtClean="0"/>
              <a:t>Klenka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Květa Legátová (1919 – 2012)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vlastním jménem Věra Hofmanová</a:t>
            </a:r>
          </a:p>
          <a:p>
            <a:r>
              <a:rPr lang="cs-CZ" dirty="0" smtClean="0"/>
              <a:t>autorka próz, pohádek a rozhlasových her</a:t>
            </a:r>
          </a:p>
          <a:p>
            <a:r>
              <a:rPr lang="cs-CZ" dirty="0" smtClean="0"/>
              <a:t>studium v Brně PF – čeština, němčina, </a:t>
            </a:r>
          </a:p>
          <a:p>
            <a:pPr>
              <a:buNone/>
            </a:pPr>
            <a:r>
              <a:rPr lang="cs-CZ" dirty="0" smtClean="0"/>
              <a:t>matematika, fyzika</a:t>
            </a:r>
          </a:p>
          <a:p>
            <a:r>
              <a:rPr lang="cs-CZ" dirty="0" smtClean="0"/>
              <a:t>působení jako učitelka na vesnických školách </a:t>
            </a:r>
          </a:p>
          <a:p>
            <a:pPr>
              <a:buNone/>
            </a:pPr>
            <a:r>
              <a:rPr lang="cs-CZ" dirty="0" smtClean="0"/>
              <a:t>(často překládána z politických důvodů) – </a:t>
            </a:r>
          </a:p>
          <a:p>
            <a:pPr>
              <a:buNone/>
            </a:pPr>
            <a:r>
              <a:rPr lang="cs-CZ" dirty="0" smtClean="0"/>
              <a:t>zejména Moravské Slovácko, Kopanice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debut teprve r. 1957</a:t>
            </a:r>
          </a:p>
          <a:p>
            <a:r>
              <a:rPr lang="cs-CZ" dirty="0" smtClean="0"/>
              <a:t>povídkový cyklus </a:t>
            </a:r>
            <a:r>
              <a:rPr lang="cs-CZ" dirty="0" err="1" smtClean="0"/>
              <a:t>Želary</a:t>
            </a:r>
            <a:r>
              <a:rPr lang="cs-CZ" dirty="0" smtClean="0"/>
              <a:t> – autorka obdržela </a:t>
            </a:r>
          </a:p>
          <a:p>
            <a:pPr>
              <a:buNone/>
            </a:pPr>
            <a:r>
              <a:rPr lang="cs-CZ" dirty="0" smtClean="0"/>
              <a:t>Státní cenu za literaturu r. 2002</a:t>
            </a:r>
          </a:p>
          <a:p>
            <a:r>
              <a:rPr lang="cs-CZ" dirty="0" smtClean="0"/>
              <a:t>novela Jozova Hanule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LEGÁTOVÁ, Květa. </a:t>
            </a:r>
            <a:r>
              <a:rPr lang="cs-CZ" sz="2000" i="1" dirty="0" smtClean="0"/>
              <a:t>Jozova Hanule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 Litomyšl: Paseka, 2011, 116 s. </a:t>
            </a:r>
            <a:r>
              <a:rPr lang="cs-CZ" sz="2000" smtClean="0"/>
              <a:t>ISBN 978-80-7432-097-2.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713</Words>
  <Application>Microsoft Office PowerPoint</Application>
  <PresentationFormat>Předvádění na obrazovce (4:3)</PresentationFormat>
  <Paragraphs>133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Jozova Hanule</vt:lpstr>
      <vt:lpstr>Jozova Hanule</vt:lpstr>
      <vt:lpstr>Literární žánr</vt:lpstr>
      <vt:lpstr>Děj novely</vt:lpstr>
      <vt:lpstr>Děj novely</vt:lpstr>
      <vt:lpstr>Děj novely</vt:lpstr>
      <vt:lpstr>Čas novely</vt:lpstr>
      <vt:lpstr>Prostor</vt:lpstr>
      <vt:lpstr>Hlavní postavy </vt:lpstr>
      <vt:lpstr>Vedlejší postavy</vt:lpstr>
      <vt:lpstr>Pointa</vt:lpstr>
      <vt:lpstr>Jazyk díla</vt:lpstr>
      <vt:lpstr>Adaptace knihy</vt:lpstr>
      <vt:lpstr>Květa Legátová (1919 – 2012)</vt:lpstr>
      <vt:lpstr>Dílo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19</cp:revision>
  <dcterms:created xsi:type="dcterms:W3CDTF">2012-12-23T08:55:19Z</dcterms:created>
  <dcterms:modified xsi:type="dcterms:W3CDTF">2013-10-26T06:18:29Z</dcterms:modified>
</cp:coreProperties>
</file>