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732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Vladimír Páral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5.3.14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15. 6.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po</a:t>
                      </a:r>
                      <a:r>
                        <a:rPr lang="cs-CZ" sz="800" baseline="0" dirty="0" smtClean="0">
                          <a:effectLst/>
                        </a:rPr>
                        <a:t>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představí významné osobnosti české literatury.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obsahuje základní informace o V. Páralovi, jeho životě a tvorbě. Zasazuje autorovu tvorbu do literárně-historického</a:t>
                      </a:r>
                      <a:r>
                        <a:rPr lang="cs-CZ" sz="800" baseline="0" dirty="0" smtClean="0">
                          <a:effectLst/>
                        </a:rPr>
                        <a:t>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slouží jako podklad pro</a:t>
                      </a:r>
                      <a:r>
                        <a:rPr lang="cs-CZ" sz="800" baseline="0" dirty="0" smtClean="0">
                          <a:effectLst/>
                        </a:rPr>
                        <a:t> výklad v hodině.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se osvědčila. Žáci  ji využili i při samostatné přípravě</a:t>
                      </a:r>
                      <a:r>
                        <a:rPr lang="cs-CZ" sz="800" baseline="0" dirty="0" smtClean="0">
                          <a:effectLst/>
                        </a:rPr>
                        <a:t> na písemnou práci.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Vladimír Páral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narozen roku 1932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v Praze</a:t>
            </a:r>
          </a:p>
          <a:p>
            <a:r>
              <a:rPr lang="cs-CZ" dirty="0" smtClean="0"/>
              <a:t>mládí prožil v Brně</a:t>
            </a:r>
          </a:p>
          <a:p>
            <a:r>
              <a:rPr lang="cs-CZ" dirty="0" smtClean="0"/>
              <a:t>r. 1954 získal titul inženýr chemie</a:t>
            </a:r>
          </a:p>
          <a:p>
            <a:r>
              <a:rPr lang="cs-CZ" dirty="0" smtClean="0"/>
              <a:t>část života prožil Ústí nad Labem – zaměstnán v místní chemičce</a:t>
            </a:r>
          </a:p>
          <a:p>
            <a:r>
              <a:rPr lang="cs-CZ" dirty="0" smtClean="0"/>
              <a:t>od r. 1967 spisovatel z povolání</a:t>
            </a:r>
          </a:p>
          <a:p>
            <a:r>
              <a:rPr lang="cs-CZ" dirty="0" smtClean="0"/>
              <a:t>r. 1977 podepsal Antichartu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řazen do tzv. severočeské literární školy</a:t>
            </a:r>
          </a:p>
          <a:p>
            <a:r>
              <a:rPr lang="cs-CZ" dirty="0" smtClean="0"/>
              <a:t>označován za „autora pokleslé aktivity“ – v jeho dílech obraz člověka zničeného navyklými stereotypy, jeho život nudný, konzumní, vyprahlý</a:t>
            </a:r>
          </a:p>
          <a:p>
            <a:r>
              <a:rPr lang="cs-CZ" dirty="0" smtClean="0"/>
              <a:t>zvláštní vyprávěcí styl – strohý způsob vypravování, až telegrafická stručnost, typické vysvětlivky, glosy v závorkách, doplňky</a:t>
            </a:r>
          </a:p>
          <a:p>
            <a:r>
              <a:rPr lang="cs-CZ" dirty="0" smtClean="0"/>
              <a:t>tzv. </a:t>
            </a:r>
            <a:r>
              <a:rPr lang="cs-CZ" b="1" dirty="0" smtClean="0"/>
              <a:t>pohlednicový efekt </a:t>
            </a:r>
            <a:r>
              <a:rPr lang="cs-CZ" dirty="0" smtClean="0"/>
              <a:t>– všední a běžné se stává barevnějším a atraktivnějším</a:t>
            </a:r>
          </a:p>
          <a:p>
            <a:r>
              <a:rPr lang="cs-CZ" dirty="0" smtClean="0"/>
              <a:t>typické pohledy do soukromí, nebrání se erotice</a:t>
            </a:r>
          </a:p>
          <a:p>
            <a:r>
              <a:rPr lang="cs-CZ" dirty="0" smtClean="0"/>
              <a:t>oficiálně vydávaný autor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volný cyklus 5 novel a románů</a:t>
            </a:r>
          </a:p>
          <a:p>
            <a:r>
              <a:rPr lang="cs-CZ" dirty="0" smtClean="0"/>
              <a:t>vydán v 60. letech 20. století</a:t>
            </a:r>
          </a:p>
          <a:p>
            <a:r>
              <a:rPr lang="cs-CZ" dirty="0" smtClean="0"/>
              <a:t>dodatečně označen jako „pět způsobů ukájení“ nebo „černá série“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Veletrh splněných přání (1964)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Soukromá vichřice (1966)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Katapult (1967)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Milenci a vrazi (1969)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Profesionální žena (1971)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Katapult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podtitul Jízdní řád železničních, lodních a leteckých drah do ráje</a:t>
            </a:r>
          </a:p>
          <a:p>
            <a:r>
              <a:rPr lang="cs-CZ" dirty="0" smtClean="0"/>
              <a:t>satirická próza vystavěná na protikladu vysněného životního ideálu a ubíjejícího životního stereotypu</a:t>
            </a:r>
          </a:p>
          <a:p>
            <a:r>
              <a:rPr lang="cs-CZ" dirty="0" smtClean="0"/>
              <a:t>děj časově ohraničen od 1. dubna do 1. října</a:t>
            </a:r>
          </a:p>
          <a:p>
            <a:r>
              <a:rPr lang="cs-CZ" dirty="0" smtClean="0"/>
              <a:t>próza s racionálně uspořádanou a propracovanou stavbou</a:t>
            </a:r>
          </a:p>
          <a:p>
            <a:r>
              <a:rPr lang="cs-CZ" dirty="0" smtClean="0"/>
              <a:t>příběh touhy úniku ze stereotypu, touhy po změně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Milenci a vrazi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podtitul Magazín ukájení před rokem 2000</a:t>
            </a:r>
          </a:p>
          <a:p>
            <a:r>
              <a:rPr lang="cs-CZ" dirty="0" smtClean="0"/>
              <a:t>společenský román o životních automatismech a stereotypech</a:t>
            </a:r>
          </a:p>
          <a:p>
            <a:r>
              <a:rPr lang="cs-CZ" dirty="0" smtClean="0"/>
              <a:t>konfrontace životního stylu dvou tříd (červení – chudí, divocí, dobyvatelé a modří – bohatí, apatičtí, obležení)</a:t>
            </a:r>
          </a:p>
          <a:p>
            <a:r>
              <a:rPr lang="cs-CZ" dirty="0" smtClean="0"/>
              <a:t>děj v domě č. 2000 (symbolika čísla)</a:t>
            </a:r>
          </a:p>
          <a:p>
            <a:r>
              <a:rPr lang="cs-CZ" dirty="0" smtClean="0"/>
              <a:t>zachycen symbolický přerod červených v modré a jejich následné vytlačení novými červenými</a:t>
            </a:r>
          </a:p>
          <a:p>
            <a:r>
              <a:rPr lang="cs-CZ" dirty="0" smtClean="0"/>
              <a:t>místy parodie a aktualizace literárních předloh (Červený a černý) a tendence k </a:t>
            </a:r>
            <a:r>
              <a:rPr lang="cs-CZ" dirty="0" err="1" smtClean="0"/>
              <a:t>mytologizaci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Profesionální žena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podtitul Román pro každého </a:t>
            </a:r>
          </a:p>
          <a:p>
            <a:r>
              <a:rPr lang="cs-CZ" dirty="0" smtClean="0"/>
              <a:t>parodická románová groteska</a:t>
            </a:r>
          </a:p>
          <a:p>
            <a:r>
              <a:rPr lang="cs-CZ" dirty="0" smtClean="0"/>
              <a:t>román rozdělený do 3 částí</a:t>
            </a:r>
          </a:p>
          <a:p>
            <a:r>
              <a:rPr lang="cs-CZ" dirty="0" smtClean="0"/>
              <a:t>důležité citáty z jiných knih a literární i filmové </a:t>
            </a:r>
            <a:r>
              <a:rPr lang="cs-CZ" dirty="0" err="1" smtClean="0"/>
              <a:t>aluze</a:t>
            </a:r>
            <a:r>
              <a:rPr lang="cs-CZ" dirty="0" smtClean="0"/>
              <a:t> (poodhalují autorovy záměry)</a:t>
            </a:r>
          </a:p>
          <a:p>
            <a:r>
              <a:rPr lang="cs-CZ" dirty="0" smtClean="0"/>
              <a:t>aplikována autorova oblíbená metoda zachycení jedné a téže situace z různých pohledů, jednotlivé postavy mluví svým charakteristickým způsobem</a:t>
            </a:r>
          </a:p>
          <a:p>
            <a:r>
              <a:rPr lang="cs-CZ" dirty="0" smtClean="0"/>
              <a:t>dílo postavené na principu parodie tzv. pokleslého čtiva kombinovaného s groteskními prvky a zacílení na různý čtenářský okruh</a:t>
            </a:r>
          </a:p>
          <a:p>
            <a:r>
              <a:rPr lang="cs-CZ" dirty="0" smtClean="0"/>
              <a:t>možno zařadit do postmodernismu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70. letech řada románů označovaných jako „bílá série“ nebo „bílá pentalogie“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Mladý muž a bílá velryba (1973)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Radost až do rána (1975)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Generální zázrak  (1977)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Muka Obraznosti (1980)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Mladý muž a bílá velryba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podtitul Malý chemický epos</a:t>
            </a:r>
          </a:p>
          <a:p>
            <a:r>
              <a:rPr lang="cs-CZ" dirty="0" smtClean="0"/>
              <a:t>román vycházející vstříc dobovému zadání, zpracovaný však kultivovaně </a:t>
            </a:r>
          </a:p>
          <a:p>
            <a:r>
              <a:rPr lang="cs-CZ" dirty="0" smtClean="0"/>
              <a:t>jakási poklona mladickému elánu a práci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Muka obraznosti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román o 34 kapitolách uvedených názvem a krátkým mottem z klasické nebo moderní literatury</a:t>
            </a:r>
          </a:p>
          <a:p>
            <a:r>
              <a:rPr lang="cs-CZ" dirty="0" smtClean="0"/>
              <a:t>autobiografické prvky (příběh chemika, který se chce stát spisovatelem)</a:t>
            </a:r>
          </a:p>
          <a:p>
            <a:r>
              <a:rPr lang="cs-CZ" dirty="0" smtClean="0"/>
              <a:t>děj nazírán z pozice různých postav, střídání </a:t>
            </a:r>
            <a:r>
              <a:rPr lang="cs-CZ" dirty="0" err="1" smtClean="0"/>
              <a:t>ich</a:t>
            </a:r>
            <a:r>
              <a:rPr lang="cs-CZ" dirty="0" smtClean="0"/>
              <a:t>- a </a:t>
            </a:r>
            <a:r>
              <a:rPr lang="cs-CZ" dirty="0" err="1" smtClean="0"/>
              <a:t>er</a:t>
            </a:r>
            <a:r>
              <a:rPr lang="cs-CZ" dirty="0" smtClean="0"/>
              <a:t>- formy</a:t>
            </a:r>
          </a:p>
          <a:p>
            <a:r>
              <a:rPr lang="cs-CZ" dirty="0" smtClean="0"/>
              <a:t>četné parafráze parodující známé románové situace a klišé</a:t>
            </a:r>
          </a:p>
          <a:p>
            <a:r>
              <a:rPr lang="cs-CZ" dirty="0" smtClean="0"/>
              <a:t>určujícími a dominantními vztahy sexualita a kariérismus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80. letech romány s prvky sci-fi Pokušení A-</a:t>
            </a:r>
            <a:r>
              <a:rPr lang="cs-CZ" dirty="0" err="1" smtClean="0"/>
              <a:t>zz</a:t>
            </a:r>
            <a:r>
              <a:rPr lang="cs-CZ" dirty="0" smtClean="0"/>
              <a:t> (1982), Romeo a Julie 2300 (1982), Válka s mnohozvířetem</a:t>
            </a:r>
          </a:p>
          <a:p>
            <a:r>
              <a:rPr lang="cs-CZ" dirty="0" smtClean="0"/>
              <a:t>v 90. letech knihy o sexu, na hranici pornografie: Dekameron 2000 aneb Láska v Praze (1990), </a:t>
            </a:r>
            <a:r>
              <a:rPr lang="cs-CZ" dirty="0" err="1" smtClean="0"/>
              <a:t>Playgirls</a:t>
            </a:r>
            <a:r>
              <a:rPr lang="cs-CZ" dirty="0" smtClean="0"/>
              <a:t> (1994), Profesionální muž. V. Páral o sobě a jiných zajímavějších věcech (1995)</a:t>
            </a:r>
          </a:p>
          <a:p>
            <a:r>
              <a:rPr lang="cs-CZ" dirty="0" smtClean="0"/>
              <a:t>mnohé jeho knihy zfilmovány (Soukromá vichřice, Mladý muž a bílá velryba, Katapult, Muka obraznosti)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Páralův styl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opakování celých částí textu (doslovné i s mírnými obměnami)</a:t>
            </a:r>
          </a:p>
          <a:p>
            <a:r>
              <a:rPr lang="cs-CZ" dirty="0" smtClean="0"/>
              <a:t>Využívání útvarů publicistiky (agenturní zprávy, životopisné portréty postav)</a:t>
            </a:r>
          </a:p>
          <a:p>
            <a:r>
              <a:rPr lang="cs-CZ" dirty="0" smtClean="0"/>
              <a:t>zhuštěný styl (rozsáhlá souvětí bez sloves)</a:t>
            </a:r>
          </a:p>
          <a:p>
            <a:r>
              <a:rPr lang="cs-CZ" dirty="0" smtClean="0"/>
              <a:t>prudké střídání vyprávěcí perspektivy</a:t>
            </a:r>
          </a:p>
          <a:p>
            <a:r>
              <a:rPr lang="cs-CZ" dirty="0" smtClean="0"/>
              <a:t>hra se jmény (Gráf a Šlechtová jako reprezentanti modrých, bohatých, privilegovaných v románu Milenci a vrazi)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dirty="0" smtClean="0"/>
              <a:t>.Soft, 2011.</a:t>
            </a: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772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Vladimír Páral</vt:lpstr>
      <vt:lpstr>Život</vt:lpstr>
      <vt:lpstr>Dílo</vt:lpstr>
      <vt:lpstr>Dílo</vt:lpstr>
      <vt:lpstr>Katapult</vt:lpstr>
      <vt:lpstr>Milenci a vrazi</vt:lpstr>
      <vt:lpstr>Profesionální žena</vt:lpstr>
      <vt:lpstr>Dílo</vt:lpstr>
      <vt:lpstr>Mladý muž a bílá velryba</vt:lpstr>
      <vt:lpstr>Muka obraznosti</vt:lpstr>
      <vt:lpstr>Dílo</vt:lpstr>
      <vt:lpstr>Páralův styl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2013-10-26T06:19:37Z</dcterms:modified>
</cp:coreProperties>
</file>