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1" r:id="rId2"/>
    <p:sldId id="283" r:id="rId3"/>
    <p:sldId id="284" r:id="rId4"/>
    <p:sldId id="289" r:id="rId5"/>
    <p:sldId id="274" r:id="rId6"/>
    <p:sldId id="290" r:id="rId7"/>
    <p:sldId id="261" r:id="rId8"/>
    <p:sldId id="275" r:id="rId9"/>
    <p:sldId id="287" r:id="rId10"/>
    <p:sldId id="278" r:id="rId11"/>
    <p:sldId id="262" r:id="rId12"/>
    <p:sldId id="276" r:id="rId13"/>
    <p:sldId id="280" r:id="rId14"/>
    <p:sldId id="288" r:id="rId15"/>
    <p:sldId id="270" r:id="rId16"/>
    <p:sldId id="277" r:id="rId17"/>
    <p:sldId id="281" r:id="rId18"/>
    <p:sldId id="292" r:id="rId1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  <a:srgbClr val="006600"/>
    <a:srgbClr val="0066FF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59" d="100"/>
          <a:sy n="59" d="100"/>
        </p:scale>
        <p:origin x="-1602" y="-84"/>
      </p:cViewPr>
      <p:guideLst>
        <p:guide orient="horz" pos="1026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95D82B6-3C00-45E6-AABF-3098082454B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31978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99C2545-61F6-4352-B74D-25D6F4F6554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03054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FD3F2D-161D-4719-A595-11690437399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94963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E9F8606-6D98-4306-BA1E-EE644983BBE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97365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559EED-58CB-45C6-98FB-5E3BC219D7F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926750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25EA117-A2D7-44C7-B794-E496B15171B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72918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553A7A-E3D7-45D0-8492-24D0815DD7C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54140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D25BD9-C8F4-407B-8A72-EB02C39B380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14261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FF01CA4-E7E2-4032-859A-EF4A45BB854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77918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3CF8C34-C31C-4F03-9EBD-568A412843E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53817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6EE2AF-65E5-43CD-A6DC-4562FB3AFC5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481180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9AACDBC1-72EE-40D6-AC99-5048F3055DD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7" Type="http://schemas.openxmlformats.org/officeDocument/2006/relationships/image" Target="../media/image6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eg"/><Relationship Id="rId5" Type="http://schemas.microsoft.com/office/2007/relationships/hdphoto" Target="../media/hdphoto7.wdp"/><Relationship Id="rId4" Type="http://schemas.openxmlformats.org/officeDocument/2006/relationships/image" Target="../media/image13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jpeg"/><Relationship Id="rId4" Type="http://schemas.openxmlformats.org/officeDocument/2006/relationships/image" Target="../media/image10.jpg"/></Relationships>
</file>

<file path=ppt/slides/_rels/slide18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7" Type="http://schemas.microsoft.com/office/2007/relationships/hdphoto" Target="../media/hdphoto10.wdp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jpeg"/><Relationship Id="rId5" Type="http://schemas.microsoft.com/office/2007/relationships/hdphoto" Target="../media/hdphoto9.wdp"/><Relationship Id="rId4" Type="http://schemas.openxmlformats.org/officeDocument/2006/relationships/image" Target="../media/image19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333375"/>
            <a:ext cx="7473950" cy="142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1" name="Podnadpis 2"/>
          <p:cNvSpPr txBox="1">
            <a:spLocks/>
          </p:cNvSpPr>
          <p:nvPr/>
        </p:nvSpPr>
        <p:spPr bwMode="auto">
          <a:xfrm>
            <a:off x="179512" y="1988840"/>
            <a:ext cx="8964488" cy="4772178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Název školy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: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ZŠ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Bor, okres Tachov, příspěvková organizace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Mgr. Irena Šeneková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Vytvořeno dne: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25.11.2013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Název: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VY_32_INOVACE_11A_Z6_05_Vznik pohoří 	  		   		               	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Číslo projektu: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CZ.1.07/1.4.00/21.3534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Vzdělávací 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oblast: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Zeměpis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Téma: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Litosféra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Ročník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:         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6.ročník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Klíčová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slova:        vrásové pohoří, kerné pohoří</a:t>
            </a:r>
            <a:endParaRPr lang="cs-CZ" sz="2400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23975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ovéPole 1"/>
          <p:cNvSpPr txBox="1">
            <a:spLocks noChangeArrowheads="1"/>
          </p:cNvSpPr>
          <p:nvPr/>
        </p:nvSpPr>
        <p:spPr bwMode="auto">
          <a:xfrm>
            <a:off x="683568" y="1412776"/>
            <a:ext cx="7561212" cy="1138773"/>
          </a:xfrm>
          <a:prstGeom prst="rect">
            <a:avLst/>
          </a:prstGeom>
          <a:solidFill>
            <a:schemeClr val="bg1"/>
          </a:solidFill>
          <a:ln>
            <a:solidFill>
              <a:schemeClr val="accent2">
                <a:lumMod val="75000"/>
              </a:schemeClr>
            </a:solidFill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sz="28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Anotace</a:t>
            </a:r>
          </a:p>
          <a:p>
            <a:pPr>
              <a:defRPr/>
            </a:pPr>
            <a:r>
              <a:rPr lang="cs-CZ" sz="20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Vznik pohoří</a:t>
            </a:r>
          </a:p>
          <a:p>
            <a:pPr>
              <a:defRPr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Žáci se seznámí s působením vnitřních geologických sil.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89710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437445" y="1412776"/>
            <a:ext cx="441659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  <a:outerShdw blurRad="76200" dist="50800" dir="5400000" algn="tl" rotWithShape="0">
                    <a:srgbClr val="000000">
                      <a:alpha val="65000"/>
                    </a:srgbClr>
                  </a:outerShdw>
                  <a:reflection blurRad="6350" stA="55000" endA="50" endPos="85000" dist="29997" dir="5400000" sy="-100000" algn="bl" rotWithShape="0"/>
                </a:effectLst>
              </a:rPr>
              <a:t>Vznik pohoří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glow rad="139700">
                  <a:schemeClr val="accent6">
                    <a:satMod val="175000"/>
                    <a:alpha val="40000"/>
                  </a:schemeClr>
                </a:glow>
                <a:outerShdw blurRad="76200" dist="50800" dir="5400000" algn="tl" rotWithShape="0">
                  <a:srgbClr val="000000">
                    <a:alpha val="65000"/>
                  </a:srgbClr>
                </a:outerShdw>
                <a:reflection blurRad="6350" stA="55000" endA="50" endPos="85000" dist="29997" dir="5400000" sy="-100000" algn="bl" rotWithShape="0"/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3212976"/>
            <a:ext cx="79208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Už jste někdy přemýšleli, proč na některých místech jsou vysoká pohoří a na jiných ploché rovinaté nížiny?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7504" y="5075892"/>
            <a:ext cx="91450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Pokud neznáte odpověď, tak v dnešní hodině se vše dozvíte……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41339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033572"/>
            <a:ext cx="72728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Původ všech mohutných pohoří  spočívá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3212976"/>
            <a:ext cx="756084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>
                <a:solidFill>
                  <a:schemeClr val="accent2">
                    <a:lumMod val="75000"/>
                  </a:schemeClr>
                </a:solidFill>
              </a:rPr>
              <a:t>v pohybu litosférických desek.</a:t>
            </a:r>
          </a:p>
          <a:p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7547943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4624"/>
            <a:ext cx="87849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 místech, kde na </a:t>
            </a:r>
            <a:r>
              <a:rPr lang="cs-CZ" sz="2000" b="1" dirty="0" smtClean="0"/>
              <a:t>sebe narážejí okraje litosférických desek</a:t>
            </a:r>
            <a:r>
              <a:rPr lang="cs-CZ" sz="2000" dirty="0" smtClean="0"/>
              <a:t>, vznikají na naší planetě </a:t>
            </a:r>
            <a:r>
              <a:rPr lang="cs-CZ" sz="2000" b="1" dirty="0" smtClean="0"/>
              <a:t>vysoká pohoří.</a:t>
            </a:r>
            <a:endParaRPr lang="cs-CZ" sz="2000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3400" t="8962" r="29020" b="52520"/>
          <a:stretch/>
        </p:blipFill>
        <p:spPr>
          <a:xfrm rot="10800000">
            <a:off x="1364533" y="835824"/>
            <a:ext cx="6558949" cy="602217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6747" t="13496" r="35716" b="81301"/>
          <a:stretch/>
        </p:blipFill>
        <p:spPr>
          <a:xfrm>
            <a:off x="467544" y="2636912"/>
            <a:ext cx="8033853" cy="120696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67544" y="332656"/>
            <a:ext cx="813690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400" dirty="0">
                <a:solidFill>
                  <a:srgbClr val="000000"/>
                </a:solidFill>
              </a:rPr>
              <a:t>Působením tlaku a teploty mohou být horniny změklé jako těsto. Pokud na tyto horniny působí</a:t>
            </a:r>
            <a:r>
              <a:rPr lang="cs-CZ" sz="2400" b="1" dirty="0">
                <a:solidFill>
                  <a:srgbClr val="000000"/>
                </a:solidFill>
              </a:rPr>
              <a:t> tlak </a:t>
            </a:r>
            <a:r>
              <a:rPr lang="cs-CZ" sz="2400" dirty="0">
                <a:solidFill>
                  <a:srgbClr val="000000"/>
                </a:solidFill>
              </a:rPr>
              <a:t>z boku, začínají se ohýbat. Různě se </a:t>
            </a:r>
            <a:r>
              <a:rPr lang="cs-CZ" sz="2400" b="1" dirty="0">
                <a:solidFill>
                  <a:srgbClr val="000000"/>
                </a:solidFill>
              </a:rPr>
              <a:t>vlní</a:t>
            </a:r>
            <a:r>
              <a:rPr lang="cs-CZ" sz="2400" dirty="0">
                <a:solidFill>
                  <a:srgbClr val="000000"/>
                </a:solidFill>
              </a:rPr>
              <a:t> a vzájemně překlápějí. 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220072" y="3933056"/>
            <a:ext cx="36724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Vznik příkrovu zemských desek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6458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2" name="Picture 4" descr="vrásové p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brightnessContrast bright="-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469"/>
          <a:stretch>
            <a:fillRect/>
          </a:stretch>
        </p:blipFill>
        <p:spPr bwMode="auto">
          <a:xfrm>
            <a:off x="683568" y="1952848"/>
            <a:ext cx="7794625" cy="3708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099" name="Text Box 5"/>
          <p:cNvSpPr txBox="1">
            <a:spLocks noChangeArrowheads="1"/>
          </p:cNvSpPr>
          <p:nvPr/>
        </p:nvSpPr>
        <p:spPr bwMode="auto">
          <a:xfrm>
            <a:off x="2051050" y="476250"/>
            <a:ext cx="3744913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endParaRPr lang="cs-CZ" altLang="cs-CZ" sz="1800" dirty="0"/>
          </a:p>
        </p:txBody>
      </p:sp>
      <p:sp>
        <p:nvSpPr>
          <p:cNvPr id="7175" name="Line 7"/>
          <p:cNvSpPr>
            <a:spLocks noChangeShapeType="1"/>
          </p:cNvSpPr>
          <p:nvPr/>
        </p:nvSpPr>
        <p:spPr bwMode="auto">
          <a:xfrm>
            <a:off x="845344" y="4476578"/>
            <a:ext cx="702319" cy="0"/>
          </a:xfrm>
          <a:prstGeom prst="line">
            <a:avLst/>
          </a:prstGeom>
          <a:ln>
            <a:headEnd/>
            <a:tailEnd type="triangle" w="med" len="med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  <p:txBody>
          <a:bodyPr/>
          <a:lstStyle/>
          <a:p>
            <a:endParaRPr lang="cs-CZ" dirty="0"/>
          </a:p>
        </p:txBody>
      </p:sp>
      <p:sp>
        <p:nvSpPr>
          <p:cNvPr id="7176" name="Line 8"/>
          <p:cNvSpPr>
            <a:spLocks noChangeShapeType="1"/>
          </p:cNvSpPr>
          <p:nvPr/>
        </p:nvSpPr>
        <p:spPr bwMode="auto">
          <a:xfrm flipH="1">
            <a:off x="8518500" y="4581128"/>
            <a:ext cx="504825" cy="0"/>
          </a:xfrm>
          <a:prstGeom prst="line">
            <a:avLst/>
          </a:prstGeom>
          <a:ln>
            <a:headEnd/>
            <a:tailEnd type="triangle" w="med" len="med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  <p:txBody>
          <a:bodyPr/>
          <a:lstStyle/>
          <a:p>
            <a:endParaRPr lang="cs-CZ" dirty="0"/>
          </a:p>
        </p:txBody>
      </p:sp>
      <p:sp>
        <p:nvSpPr>
          <p:cNvPr id="7177" name="Text Box 9"/>
          <p:cNvSpPr txBox="1">
            <a:spLocks noChangeArrowheads="1"/>
          </p:cNvSpPr>
          <p:nvPr/>
        </p:nvSpPr>
        <p:spPr bwMode="auto">
          <a:xfrm>
            <a:off x="8353067" y="3854375"/>
            <a:ext cx="684212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cs-CZ" altLang="cs-CZ" sz="1800" b="1" dirty="0"/>
              <a:t>tlak</a:t>
            </a:r>
          </a:p>
        </p:txBody>
      </p:sp>
      <p:sp>
        <p:nvSpPr>
          <p:cNvPr id="7179" name="Text Box 11"/>
          <p:cNvSpPr txBox="1">
            <a:spLocks noChangeArrowheads="1"/>
          </p:cNvSpPr>
          <p:nvPr/>
        </p:nvSpPr>
        <p:spPr bwMode="auto">
          <a:xfrm>
            <a:off x="179512" y="3933056"/>
            <a:ext cx="1042988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cs-CZ" altLang="cs-CZ" sz="1800" b="1" dirty="0"/>
              <a:t>tlak</a:t>
            </a:r>
          </a:p>
        </p:txBody>
      </p:sp>
      <p:sp>
        <p:nvSpPr>
          <p:cNvPr id="7180" name="Text Box 12"/>
          <p:cNvSpPr txBox="1">
            <a:spLocks noChangeArrowheads="1"/>
          </p:cNvSpPr>
          <p:nvPr/>
        </p:nvSpPr>
        <p:spPr bwMode="auto">
          <a:xfrm>
            <a:off x="395536" y="642908"/>
            <a:ext cx="4319835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cs-CZ" altLang="cs-CZ" sz="2000" dirty="0"/>
              <a:t>Z</a:t>
            </a:r>
            <a:r>
              <a:rPr lang="cs-CZ" altLang="cs-CZ" sz="2000" dirty="0" smtClean="0"/>
              <a:t>emská </a:t>
            </a:r>
            <a:r>
              <a:rPr lang="cs-CZ" altLang="cs-CZ" sz="2000" dirty="0"/>
              <a:t>kůra je zprohýbána do </a:t>
            </a:r>
            <a:r>
              <a:rPr lang="cs-CZ" altLang="cs-CZ" sz="2000" b="1" dirty="0" smtClean="0"/>
              <a:t>vrás </a:t>
            </a:r>
            <a:endParaRPr lang="cs-CZ" altLang="cs-CZ" sz="2000" b="1" dirty="0"/>
          </a:p>
        </p:txBody>
      </p:sp>
      <p:sp>
        <p:nvSpPr>
          <p:cNvPr id="7181" name="Line 13"/>
          <p:cNvSpPr>
            <a:spLocks noChangeShapeType="1"/>
          </p:cNvSpPr>
          <p:nvPr/>
        </p:nvSpPr>
        <p:spPr bwMode="auto">
          <a:xfrm flipH="1">
            <a:off x="4140200" y="1297795"/>
            <a:ext cx="215776" cy="3426777"/>
          </a:xfrm>
          <a:prstGeom prst="line">
            <a:avLst/>
          </a:prstGeom>
          <a:ln>
            <a:headEnd/>
            <a:tailEnd type="triangle" w="med" len="med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  <p:txBody>
          <a:bodyPr/>
          <a:lstStyle/>
          <a:p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5476654" y="620688"/>
            <a:ext cx="3187069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altLang="cs-CZ" sz="2000" dirty="0" smtClean="0"/>
              <a:t>děj se nazývá </a:t>
            </a:r>
            <a:r>
              <a:rPr lang="cs-CZ" altLang="cs-CZ" sz="2000" b="1" dirty="0" smtClean="0"/>
              <a:t>vrásnění.</a:t>
            </a:r>
          </a:p>
          <a:p>
            <a:endParaRPr lang="cs-CZ" dirty="0"/>
          </a:p>
        </p:txBody>
      </p:sp>
      <p:cxnSp>
        <p:nvCxnSpPr>
          <p:cNvPr id="4" name="Přímá spojnice se šipkou 3"/>
          <p:cNvCxnSpPr>
            <a:stCxn id="7180" idx="3"/>
          </p:cNvCxnSpPr>
          <p:nvPr/>
        </p:nvCxnSpPr>
        <p:spPr>
          <a:xfrm>
            <a:off x="4715371" y="842963"/>
            <a:ext cx="648717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3" name="Obdélník 2"/>
          <p:cNvSpPr/>
          <p:nvPr/>
        </p:nvSpPr>
        <p:spPr>
          <a:xfrm>
            <a:off x="5729500" y="1988840"/>
            <a:ext cx="323498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altLang="cs-CZ" sz="3200" b="1" cap="none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Vrásové pohoří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with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8" dur="1000"/>
                                        <p:tgtEl>
                                          <p:spTgt spid="7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1" dur="1000"/>
                                        <p:tgtEl>
                                          <p:spTgt spid="7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1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1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5" dur="80"/>
                                        <p:tgtEl>
                                          <p:spTgt spid="718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6" dur="80"/>
                                        <p:tgtEl>
                                          <p:spTgt spid="718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80"/>
                                        <p:tgtEl>
                                          <p:spTgt spid="718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500"/>
                                        <p:tgtEl>
                                          <p:spTgt spid="71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00"/>
                            </p:stCondLst>
                            <p:childTnLst>
                              <p:par>
                                <p:cTn id="4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500"/>
                            </p:stCondLst>
                            <p:childTnLst>
                              <p:par>
                                <p:cTn id="53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5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5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5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5" grpId="0" animBg="1"/>
      <p:bldP spid="7176" grpId="0" animBg="1"/>
      <p:bldP spid="7177" grpId="0"/>
      <p:bldP spid="7179" grpId="0"/>
      <p:bldP spid="7180" grpId="0"/>
      <p:bldP spid="7181" grpId="1" animBg="1"/>
      <p:bldP spid="2" grpId="0"/>
      <p:bldP spid="2" grpId="1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Obrázek 2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5618" t="18370" r="5260" b="61279"/>
          <a:stretch>
            <a:fillRect/>
          </a:stretch>
        </p:blipFill>
        <p:spPr bwMode="auto">
          <a:xfrm>
            <a:off x="868710" y="2313535"/>
            <a:ext cx="7406580" cy="42118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9512" y="116632"/>
            <a:ext cx="52565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Co vytváří ve vrásovém pohoří </a:t>
            </a:r>
            <a:r>
              <a:rPr lang="cs-CZ" sz="2000" b="1" dirty="0" smtClean="0">
                <a:solidFill>
                  <a:srgbClr val="FF0000"/>
                </a:solidFill>
              </a:rPr>
              <a:t>sedlo vrásy</a:t>
            </a:r>
            <a:r>
              <a:rPr lang="cs-CZ" sz="2000" dirty="0" smtClean="0"/>
              <a:t>?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58156" y="910461"/>
            <a:ext cx="437388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Široké a dlouhé </a:t>
            </a:r>
            <a:r>
              <a:rPr lang="cs-CZ" sz="2000" b="1" dirty="0" smtClean="0"/>
              <a:t>horské hřbety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655548" y="127434"/>
            <a:ext cx="32403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Co tvoří </a:t>
            </a:r>
            <a:r>
              <a:rPr lang="cs-CZ" sz="2000" b="1" dirty="0" smtClean="0">
                <a:solidFill>
                  <a:srgbClr val="FF0000"/>
                </a:solidFill>
              </a:rPr>
              <a:t>koryto vrásy</a:t>
            </a:r>
            <a:r>
              <a:rPr lang="cs-CZ" sz="2000" dirty="0" smtClean="0"/>
              <a:t>?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27556" y="980728"/>
            <a:ext cx="30963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Údolí</a:t>
            </a:r>
            <a:r>
              <a:rPr lang="cs-CZ" sz="2000" dirty="0" smtClean="0"/>
              <a:t>, v nichž tečou řeky.</a:t>
            </a:r>
            <a:endParaRPr lang="cs-CZ" sz="2000" dirty="0"/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2106329" y="1350060"/>
            <a:ext cx="1169527" cy="150287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>
            <a:off x="1763688" y="1350060"/>
            <a:ext cx="342641" cy="186291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>
            <a:off x="4932040" y="1350060"/>
            <a:ext cx="1584176" cy="222295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H="1">
            <a:off x="3275856" y="527544"/>
            <a:ext cx="576064" cy="30916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6300192" y="527544"/>
            <a:ext cx="720080" cy="45318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000"/>
                            </p:stCondLst>
                            <p:childTnLst>
                              <p:par>
                                <p:cTn id="40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260648"/>
            <a:ext cx="77048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Příklad vrásového pohoří: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1484784"/>
            <a:ext cx="33843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Himálaj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9298" y="4725144"/>
            <a:ext cx="87849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Australsko-indická deska se tlačila proti euroasijské </a:t>
            </a:r>
            <a:r>
              <a:rPr lang="cs-CZ" sz="2400" dirty="0" smtClean="0"/>
              <a:t>desce.</a:t>
            </a:r>
            <a:endParaRPr lang="cs-CZ" sz="2400" dirty="0"/>
          </a:p>
          <a:p>
            <a:r>
              <a:rPr lang="cs-CZ" sz="2400" dirty="0" smtClean="0"/>
              <a:t>Tím </a:t>
            </a:r>
            <a:r>
              <a:rPr lang="cs-CZ" sz="2400" dirty="0"/>
              <a:t>se začal utvářet horský masiv </a:t>
            </a:r>
            <a:r>
              <a:rPr lang="cs-CZ" sz="2400" dirty="0" smtClean="0"/>
              <a:t>Himálají.</a:t>
            </a:r>
            <a:endParaRPr lang="cs-CZ" sz="2400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75491" y="1829911"/>
            <a:ext cx="3600400" cy="2144025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9512" y="2729361"/>
            <a:ext cx="33843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Z leva Annapurna IV (7 525 m), Annapurna II (7 939 m) a Lamjung Himal (6 932 m</a:t>
            </a:r>
          </a:p>
        </p:txBody>
      </p:sp>
    </p:spTree>
    <p:extLst>
      <p:ext uri="{BB962C8B-B14F-4D97-AF65-F5344CB8AC3E}">
        <p14:creationId xmlns:p14="http://schemas.microsoft.com/office/powerpoint/2010/main" val="15412463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5566" y="1556791"/>
            <a:ext cx="7812868" cy="5176025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07504" y="116632"/>
            <a:ext cx="89289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effectLst/>
              </a:rPr>
              <a:t>V tomto pohoří se nachází </a:t>
            </a:r>
            <a:r>
              <a:rPr lang="cs-CZ" sz="2400" b="1" dirty="0" smtClean="0">
                <a:effectLst/>
              </a:rPr>
              <a:t>deset</a:t>
            </a:r>
            <a:r>
              <a:rPr lang="cs-CZ" sz="2400" dirty="0" smtClean="0">
                <a:effectLst/>
              </a:rPr>
              <a:t> ze čtrnácti nejvyšších vrcholů světa, takzvaných osmitisícovek.</a:t>
            </a:r>
          </a:p>
          <a:p>
            <a:r>
              <a:rPr lang="cs-CZ" sz="2400" dirty="0" smtClean="0">
                <a:effectLst/>
              </a:rPr>
              <a:t> Nejvyšší horou Himálaje i světa je Mount Everest</a:t>
            </a:r>
            <a:r>
              <a:rPr lang="cs-CZ" sz="2400" dirty="0"/>
              <a:t> </a:t>
            </a:r>
            <a:r>
              <a:rPr lang="cs-CZ" sz="2400" dirty="0" smtClean="0">
                <a:effectLst/>
              </a:rPr>
              <a:t>(8 848 m).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7205479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6" name="Picture 4" descr="kerné p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04"/>
          <a:stretch>
            <a:fillRect/>
          </a:stretch>
        </p:blipFill>
        <p:spPr bwMode="auto">
          <a:xfrm>
            <a:off x="456257" y="1445543"/>
            <a:ext cx="8004175" cy="4503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8" name="Text Box 6"/>
          <p:cNvSpPr txBox="1">
            <a:spLocks noChangeArrowheads="1"/>
          </p:cNvSpPr>
          <p:nvPr/>
        </p:nvSpPr>
        <p:spPr bwMode="auto">
          <a:xfrm>
            <a:off x="468313" y="488866"/>
            <a:ext cx="8135937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cs-CZ" altLang="cs-CZ" sz="2000" dirty="0"/>
              <a:t>Tvrdé horniny se </a:t>
            </a:r>
            <a:r>
              <a:rPr lang="cs-CZ" altLang="cs-CZ" sz="2000" b="1" dirty="0"/>
              <a:t>neohýbají,</a:t>
            </a:r>
            <a:r>
              <a:rPr lang="cs-CZ" altLang="cs-CZ" sz="2000" dirty="0"/>
              <a:t> ale pod velkými tlaky </a:t>
            </a:r>
            <a:r>
              <a:rPr lang="cs-CZ" altLang="cs-CZ" sz="2000" b="1" dirty="0">
                <a:solidFill>
                  <a:srgbClr val="0066FF"/>
                </a:solidFill>
              </a:rPr>
              <a:t>praskají</a:t>
            </a:r>
            <a:r>
              <a:rPr lang="cs-CZ" altLang="cs-CZ" sz="2000" dirty="0"/>
              <a:t>. Vytvářejí se tak velké trhliny v zemské kůře, zvané </a:t>
            </a:r>
            <a:r>
              <a:rPr lang="cs-CZ" altLang="cs-CZ" sz="2000" b="1" dirty="0">
                <a:solidFill>
                  <a:srgbClr val="0066FF"/>
                </a:solidFill>
              </a:rPr>
              <a:t>zlomy.</a:t>
            </a:r>
          </a:p>
        </p:txBody>
      </p:sp>
      <p:sp>
        <p:nvSpPr>
          <p:cNvPr id="8199" name="Line 7"/>
          <p:cNvSpPr>
            <a:spLocks noChangeShapeType="1"/>
          </p:cNvSpPr>
          <p:nvPr/>
        </p:nvSpPr>
        <p:spPr bwMode="auto">
          <a:xfrm flipH="1">
            <a:off x="3923928" y="1073142"/>
            <a:ext cx="1548185" cy="2624269"/>
          </a:xfrm>
          <a:prstGeom prst="line">
            <a:avLst/>
          </a:prstGeom>
          <a:ln>
            <a:headEnd/>
            <a:tailEnd type="triangle" w="med" len="med"/>
          </a:ln>
          <a:extLst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/>
          <a:lstStyle/>
          <a:p>
            <a:endParaRPr lang="cs-CZ" dirty="0"/>
          </a:p>
        </p:txBody>
      </p:sp>
      <p:sp>
        <p:nvSpPr>
          <p:cNvPr id="8200" name="Line 8"/>
          <p:cNvSpPr>
            <a:spLocks noChangeShapeType="1"/>
          </p:cNvSpPr>
          <p:nvPr/>
        </p:nvSpPr>
        <p:spPr bwMode="auto">
          <a:xfrm>
            <a:off x="5651501" y="1112699"/>
            <a:ext cx="1296764" cy="2584712"/>
          </a:xfrm>
          <a:prstGeom prst="line">
            <a:avLst/>
          </a:prstGeom>
          <a:ln>
            <a:headEnd/>
            <a:tailEnd type="triangle" w="med" len="med"/>
          </a:ln>
          <a:extLst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/>
          <a:lstStyle/>
          <a:p>
            <a:endParaRPr lang="cs-CZ" dirty="0"/>
          </a:p>
        </p:txBody>
      </p:sp>
      <p:sp>
        <p:nvSpPr>
          <p:cNvPr id="8201" name="Text Box 9"/>
          <p:cNvSpPr txBox="1">
            <a:spLocks noChangeArrowheads="1"/>
          </p:cNvSpPr>
          <p:nvPr/>
        </p:nvSpPr>
        <p:spPr bwMode="auto">
          <a:xfrm>
            <a:off x="611188" y="6197242"/>
            <a:ext cx="8353425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cs-CZ" altLang="cs-CZ" sz="2000" b="1" u="sng" dirty="0"/>
              <a:t>Podél zlomů</a:t>
            </a:r>
            <a:r>
              <a:rPr lang="cs-CZ" altLang="cs-CZ" sz="2000" dirty="0"/>
              <a:t> zemské kry </a:t>
            </a:r>
            <a:r>
              <a:rPr lang="cs-CZ" altLang="cs-CZ" sz="2000" b="1" dirty="0" smtClean="0"/>
              <a:t>poklesávají</a:t>
            </a:r>
            <a:r>
              <a:rPr lang="cs-CZ" altLang="cs-CZ" sz="2000" dirty="0"/>
              <a:t> </a:t>
            </a:r>
            <a:r>
              <a:rPr lang="cs-CZ" altLang="cs-CZ" sz="2000" dirty="0" smtClean="0"/>
              <a:t>nebo </a:t>
            </a:r>
            <a:r>
              <a:rPr lang="cs-CZ" altLang="cs-CZ" sz="2000" dirty="0"/>
              <a:t>naopak mohou </a:t>
            </a:r>
            <a:r>
              <a:rPr lang="cs-CZ" altLang="cs-CZ" sz="2000" b="1" dirty="0" smtClean="0"/>
              <a:t>vystupovat. </a:t>
            </a:r>
            <a:r>
              <a:rPr lang="cs-CZ" altLang="cs-CZ" sz="2000" dirty="0" smtClean="0"/>
              <a:t> </a:t>
            </a:r>
            <a:endParaRPr lang="cs-CZ" altLang="cs-CZ" sz="2000" dirty="0"/>
          </a:p>
        </p:txBody>
      </p:sp>
      <p:sp>
        <p:nvSpPr>
          <p:cNvPr id="8203" name="Line 11"/>
          <p:cNvSpPr>
            <a:spLocks noChangeShapeType="1"/>
          </p:cNvSpPr>
          <p:nvPr/>
        </p:nvSpPr>
        <p:spPr bwMode="auto">
          <a:xfrm>
            <a:off x="539750" y="4581525"/>
            <a:ext cx="863600" cy="0"/>
          </a:xfrm>
          <a:prstGeom prst="line">
            <a:avLst/>
          </a:prstGeom>
          <a:ln>
            <a:headEnd/>
            <a:tailEnd type="triangle" w="med" len="med"/>
          </a:ln>
          <a:extLst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/>
          <a:lstStyle/>
          <a:p>
            <a:endParaRPr lang="cs-CZ" dirty="0"/>
          </a:p>
        </p:txBody>
      </p:sp>
      <p:sp>
        <p:nvSpPr>
          <p:cNvPr id="8204" name="Line 12"/>
          <p:cNvSpPr>
            <a:spLocks noChangeShapeType="1"/>
          </p:cNvSpPr>
          <p:nvPr/>
        </p:nvSpPr>
        <p:spPr bwMode="auto">
          <a:xfrm flipH="1">
            <a:off x="8459788" y="4365625"/>
            <a:ext cx="504825" cy="0"/>
          </a:xfrm>
          <a:prstGeom prst="line">
            <a:avLst/>
          </a:prstGeom>
          <a:ln>
            <a:headEnd/>
            <a:tailEnd type="triangle" w="med" len="med"/>
          </a:ln>
          <a:extLst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  <p:txBody>
          <a:bodyPr/>
          <a:lstStyle/>
          <a:p>
            <a:endParaRPr lang="cs-CZ" dirty="0"/>
          </a:p>
        </p:txBody>
      </p:sp>
      <p:sp>
        <p:nvSpPr>
          <p:cNvPr id="8205" name="Text Box 13"/>
          <p:cNvSpPr txBox="1">
            <a:spLocks noChangeArrowheads="1"/>
          </p:cNvSpPr>
          <p:nvPr/>
        </p:nvSpPr>
        <p:spPr bwMode="auto">
          <a:xfrm>
            <a:off x="179388" y="4149725"/>
            <a:ext cx="936625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cs-CZ" altLang="cs-CZ" sz="1800" b="1" dirty="0"/>
              <a:t>tlak</a:t>
            </a:r>
          </a:p>
        </p:txBody>
      </p:sp>
      <p:sp>
        <p:nvSpPr>
          <p:cNvPr id="8206" name="Text Box 14"/>
          <p:cNvSpPr txBox="1">
            <a:spLocks noChangeArrowheads="1"/>
          </p:cNvSpPr>
          <p:nvPr/>
        </p:nvSpPr>
        <p:spPr bwMode="auto">
          <a:xfrm>
            <a:off x="8316913" y="3860800"/>
            <a:ext cx="827087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cs-CZ" altLang="cs-CZ" sz="1800" b="1" dirty="0"/>
              <a:t>tlak</a:t>
            </a:r>
          </a:p>
        </p:txBody>
      </p:sp>
      <p:sp>
        <p:nvSpPr>
          <p:cNvPr id="2" name="Obdélník 1"/>
          <p:cNvSpPr/>
          <p:nvPr/>
        </p:nvSpPr>
        <p:spPr>
          <a:xfrm>
            <a:off x="432716" y="-92333"/>
            <a:ext cx="281198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altLang="cs-CZ" sz="3200" b="1" cap="none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Kerné pohoří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6" dur="500"/>
                                        <p:tgtEl>
                                          <p:spTgt spid="82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9" dur="500"/>
                                        <p:tgtEl>
                                          <p:spTgt spid="82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2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2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2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2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4" dur="80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5" dur="80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80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4040"/>
                            </p:stCondLst>
                            <p:childTnLst>
                              <p:par>
                                <p:cTn id="38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0" dur="500"/>
                                        <p:tgtEl>
                                          <p:spTgt spid="8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3" dur="500"/>
                                        <p:tgtEl>
                                          <p:spTgt spid="82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8" dur="80"/>
                                        <p:tgtEl>
                                          <p:spTgt spid="820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9" dur="80"/>
                                        <p:tgtEl>
                                          <p:spTgt spid="820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80"/>
                                        <p:tgtEl>
                                          <p:spTgt spid="820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8" grpId="0"/>
      <p:bldP spid="8199" grpId="0" animBg="1"/>
      <p:bldP spid="8200" grpId="0" animBg="1"/>
      <p:bldP spid="8201" grpId="0"/>
      <p:bldP spid="8203" grpId="0" animBg="1"/>
      <p:bldP spid="8204" grpId="0" animBg="1"/>
      <p:bldP spid="8205" grpId="0"/>
      <p:bldP spid="8206" grpId="0"/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Obrázek 1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4244" t="54922" r="6808" b="22539"/>
          <a:stretch>
            <a:fillRect/>
          </a:stretch>
        </p:blipFill>
        <p:spPr bwMode="auto">
          <a:xfrm>
            <a:off x="34738" y="2077081"/>
            <a:ext cx="9109262" cy="47809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7504" y="116632"/>
            <a:ext cx="90364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Kry zemské kůry, které byly </a:t>
            </a:r>
            <a:r>
              <a:rPr lang="cs-CZ" sz="2000" b="1" dirty="0" smtClean="0">
                <a:solidFill>
                  <a:srgbClr val="FF0000"/>
                </a:solidFill>
              </a:rPr>
              <a:t>vyzdviženy,</a:t>
            </a:r>
          </a:p>
          <a:p>
            <a:r>
              <a:rPr lang="cs-CZ" sz="2000" b="1" dirty="0">
                <a:solidFill>
                  <a:srgbClr val="FF0000"/>
                </a:solidFill>
              </a:rPr>
              <a:t> </a:t>
            </a:r>
            <a:r>
              <a:rPr lang="cs-CZ" sz="2000" b="1" dirty="0" smtClean="0">
                <a:solidFill>
                  <a:srgbClr val="FF0000"/>
                </a:solidFill>
              </a:rPr>
              <a:t>          </a:t>
            </a:r>
            <a:r>
              <a:rPr lang="cs-CZ" sz="2000" dirty="0" smtClean="0"/>
              <a:t>      tvoří </a:t>
            </a:r>
            <a:r>
              <a:rPr lang="cs-CZ" sz="2000" b="1" dirty="0" smtClean="0">
                <a:solidFill>
                  <a:srgbClr val="002060"/>
                </a:solidFill>
              </a:rPr>
              <a:t>horský hřbet</a:t>
            </a:r>
            <a:r>
              <a:rPr lang="cs-CZ" sz="2000" dirty="0" smtClean="0"/>
              <a:t>. má plochý vrchol a  příkré skalnaté svahy.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4738" y="992922"/>
            <a:ext cx="910926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Pokleslé kry </a:t>
            </a:r>
          </a:p>
          <a:p>
            <a:r>
              <a:rPr lang="cs-CZ" sz="2000" dirty="0" smtClean="0"/>
              <a:t>                   tvoří protáhlou sníženinu, kterou nazýváme </a:t>
            </a:r>
            <a:r>
              <a:rPr lang="cs-CZ" sz="2000" b="1" dirty="0" smtClean="0">
                <a:solidFill>
                  <a:srgbClr val="002060"/>
                </a:solidFill>
              </a:rPr>
              <a:t>příkopová propadlina</a:t>
            </a:r>
            <a:r>
              <a:rPr lang="cs-CZ" sz="2000" dirty="0" smtClean="0"/>
              <a:t>. Na dně příkopových propadlin tečou řeky a jsou tam jezera.</a:t>
            </a:r>
            <a:endParaRPr lang="cs-CZ" sz="2000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3131840" y="824518"/>
            <a:ext cx="1493912" cy="1410981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>
            <a:off x="7524328" y="1700808"/>
            <a:ext cx="72008" cy="144016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008" y="3917286"/>
            <a:ext cx="9144000" cy="159994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67544" y="5766355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effectLst/>
              </a:rPr>
              <a:t>Panorama Krkonoš </a:t>
            </a:r>
            <a:r>
              <a:rPr lang="cs-CZ" sz="2400" dirty="0" smtClean="0">
                <a:effectLst/>
              </a:rPr>
              <a:t>z jihu od Černilova v okrese Hradec Králové (vzdálenost Sněžky cca 54 km).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332656"/>
            <a:ext cx="57606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Příklad kerného pohoří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1484784"/>
            <a:ext cx="55446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Krkonoše</a:t>
            </a:r>
            <a:endParaRPr lang="cs-CZ" sz="28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0216" y="1268760"/>
            <a:ext cx="4572000" cy="2438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8780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843083"/>
            <a:ext cx="5760640" cy="432048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236296" y="2334071"/>
            <a:ext cx="12236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Říp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196752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Sopečné pohoří</a:t>
            </a:r>
            <a:r>
              <a:rPr lang="cs-CZ" dirty="0"/>
              <a:t> je pohoří, u kterého jeho reliéf výrazně modelovala sopečná činnost (sopečné kužele, lávové tvary </a:t>
            </a:r>
            <a:r>
              <a:rPr lang="cs-CZ" dirty="0" smtClean="0"/>
              <a:t>).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188640"/>
            <a:ext cx="77768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79856" y="188640"/>
            <a:ext cx="336983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Sopečné pohoří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372200" y="3068960"/>
            <a:ext cx="277180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Říp</a:t>
            </a:r>
            <a:r>
              <a:rPr lang="cs-CZ" dirty="0" smtClean="0"/>
              <a:t> (455,2 m je </a:t>
            </a:r>
            <a:r>
              <a:rPr lang="cs-CZ" dirty="0"/>
              <a:t>zdaleka viditelný </a:t>
            </a:r>
            <a:r>
              <a:rPr lang="cs-CZ" dirty="0" smtClean="0"/>
              <a:t>vrch sopečného původu </a:t>
            </a:r>
            <a:r>
              <a:rPr lang="cs-CZ" dirty="0"/>
              <a:t>4 km jižně od Roudnice nad Labem. Vrchol Řípu </a:t>
            </a:r>
            <a:r>
              <a:rPr lang="cs-CZ" dirty="0" smtClean="0"/>
              <a:t>vystupuje </a:t>
            </a:r>
            <a:r>
              <a:rPr lang="cs-CZ" dirty="0"/>
              <a:t>cca 200 m nad okolní plochou krajinu.</a:t>
            </a:r>
          </a:p>
        </p:txBody>
      </p:sp>
    </p:spTree>
    <p:extLst>
      <p:ext uri="{BB962C8B-B14F-4D97-AF65-F5344CB8AC3E}">
        <p14:creationId xmlns:p14="http://schemas.microsoft.com/office/powerpoint/2010/main" val="3327600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5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 Box 2"/>
          <p:cNvSpPr txBox="1">
            <a:spLocks noChangeArrowheads="1"/>
          </p:cNvSpPr>
          <p:nvPr/>
        </p:nvSpPr>
        <p:spPr bwMode="auto">
          <a:xfrm>
            <a:off x="1908175" y="260350"/>
            <a:ext cx="381635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cs-CZ" altLang="cs-CZ" sz="2000" b="1" dirty="0">
                <a:solidFill>
                  <a:srgbClr val="FF3300"/>
                </a:solidFill>
              </a:rPr>
              <a:t>Vznik pohoří</a:t>
            </a:r>
          </a:p>
        </p:txBody>
      </p:sp>
      <p:sp>
        <p:nvSpPr>
          <p:cNvPr id="3075" name="Text Box 3"/>
          <p:cNvSpPr txBox="1">
            <a:spLocks noChangeArrowheads="1"/>
          </p:cNvSpPr>
          <p:nvPr/>
        </p:nvSpPr>
        <p:spPr bwMode="auto">
          <a:xfrm>
            <a:off x="395288" y="908050"/>
            <a:ext cx="82804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cs-CZ" altLang="cs-CZ" sz="1800" dirty="0"/>
              <a:t>Pohoří vznikají působením </a:t>
            </a:r>
            <a:r>
              <a:rPr lang="cs-CZ" altLang="cs-CZ" sz="1800" b="1" dirty="0"/>
              <a:t>vnitřních geologických sil</a:t>
            </a:r>
            <a:r>
              <a:rPr lang="cs-CZ" altLang="cs-CZ" sz="1800" dirty="0"/>
              <a:t>. Dochází k</a:t>
            </a:r>
            <a:r>
              <a:rPr lang="cs-CZ" altLang="cs-CZ" sz="1800" b="1" dirty="0"/>
              <a:t> </a:t>
            </a:r>
            <a:r>
              <a:rPr lang="cs-CZ" altLang="cs-CZ" sz="1800" b="1" dirty="0">
                <a:solidFill>
                  <a:srgbClr val="0066FF"/>
                </a:solidFill>
              </a:rPr>
              <a:t>pohybu</a:t>
            </a:r>
            <a:r>
              <a:rPr lang="cs-CZ" altLang="cs-CZ" sz="1800" b="1" dirty="0"/>
              <a:t> </a:t>
            </a:r>
            <a:r>
              <a:rPr lang="cs-CZ" altLang="cs-CZ" sz="1800" b="1" dirty="0">
                <a:solidFill>
                  <a:srgbClr val="0066FF"/>
                </a:solidFill>
              </a:rPr>
              <a:t>litosferických desek.</a:t>
            </a:r>
          </a:p>
        </p:txBody>
      </p:sp>
      <p:sp>
        <p:nvSpPr>
          <p:cNvPr id="3076" name="Text Box 4"/>
          <p:cNvSpPr txBox="1">
            <a:spLocks noChangeArrowheads="1"/>
          </p:cNvSpPr>
          <p:nvPr/>
        </p:nvSpPr>
        <p:spPr bwMode="auto">
          <a:xfrm>
            <a:off x="468313" y="1628775"/>
            <a:ext cx="82804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cs-CZ" altLang="cs-CZ" sz="1800" b="1" u="sng" dirty="0">
                <a:solidFill>
                  <a:srgbClr val="FF9900"/>
                </a:solidFill>
              </a:rPr>
              <a:t>1.Vrásová pohoří</a:t>
            </a:r>
            <a:r>
              <a:rPr lang="cs-CZ" altLang="cs-CZ" sz="1800" dirty="0"/>
              <a:t> –  ( působením tlaku a teploty je zemská kůra zprohýbána do vln, které se nazývají </a:t>
            </a:r>
            <a:r>
              <a:rPr lang="cs-CZ" altLang="cs-CZ" sz="1800" dirty="0">
                <a:solidFill>
                  <a:srgbClr val="0066FF"/>
                </a:solidFill>
              </a:rPr>
              <a:t>vrásy</a:t>
            </a:r>
            <a:r>
              <a:rPr lang="cs-CZ" altLang="cs-CZ" sz="1800" dirty="0"/>
              <a:t> )</a:t>
            </a:r>
          </a:p>
        </p:txBody>
      </p:sp>
      <p:sp>
        <p:nvSpPr>
          <p:cNvPr id="3077" name="Text Box 5"/>
          <p:cNvSpPr txBox="1">
            <a:spLocks noChangeArrowheads="1"/>
          </p:cNvSpPr>
          <p:nvPr/>
        </p:nvSpPr>
        <p:spPr bwMode="auto">
          <a:xfrm>
            <a:off x="468312" y="3429000"/>
            <a:ext cx="8345487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cs-CZ" altLang="cs-CZ" sz="1800" b="1" u="sng" dirty="0">
                <a:solidFill>
                  <a:srgbClr val="FF9900"/>
                </a:solidFill>
              </a:rPr>
              <a:t>2.Kerná pohoří</a:t>
            </a:r>
            <a:r>
              <a:rPr lang="cs-CZ" altLang="cs-CZ" sz="1800" dirty="0"/>
              <a:t> – tvrdé a křehké horniny </a:t>
            </a:r>
            <a:r>
              <a:rPr lang="cs-CZ" altLang="cs-CZ" sz="1800" u="sng" dirty="0"/>
              <a:t>praskají</a:t>
            </a:r>
            <a:r>
              <a:rPr lang="cs-CZ" altLang="cs-CZ" sz="1800" dirty="0"/>
              <a:t>, vznikají pukliny ( </a:t>
            </a:r>
            <a:r>
              <a:rPr lang="cs-CZ" altLang="cs-CZ" sz="1800" b="1" dirty="0">
                <a:solidFill>
                  <a:srgbClr val="0066FF"/>
                </a:solidFill>
              </a:rPr>
              <a:t>zlomy</a:t>
            </a:r>
            <a:r>
              <a:rPr lang="cs-CZ" altLang="cs-CZ" sz="1800" dirty="0"/>
              <a:t> ), zemská kůra se láme na </a:t>
            </a:r>
            <a:r>
              <a:rPr lang="cs-CZ" altLang="cs-CZ" sz="1800" b="1" dirty="0">
                <a:solidFill>
                  <a:srgbClr val="0066FF"/>
                </a:solidFill>
              </a:rPr>
              <a:t>zemské kry.</a:t>
            </a:r>
          </a:p>
        </p:txBody>
      </p:sp>
      <p:sp>
        <p:nvSpPr>
          <p:cNvPr id="3078" name="Text Box 6"/>
          <p:cNvSpPr txBox="1">
            <a:spLocks noChangeArrowheads="1"/>
          </p:cNvSpPr>
          <p:nvPr/>
        </p:nvSpPr>
        <p:spPr bwMode="auto">
          <a:xfrm>
            <a:off x="468313" y="6165850"/>
            <a:ext cx="80645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cs-CZ" altLang="cs-CZ" sz="1800" b="1" u="sng" dirty="0">
                <a:solidFill>
                  <a:srgbClr val="FF9900"/>
                </a:solidFill>
              </a:rPr>
              <a:t>3.Sopečná pohoří</a:t>
            </a:r>
            <a:r>
              <a:rPr lang="cs-CZ" altLang="cs-CZ" sz="1800" dirty="0"/>
              <a:t> – sopečnou činností</a:t>
            </a:r>
          </a:p>
        </p:txBody>
      </p:sp>
      <p:sp>
        <p:nvSpPr>
          <p:cNvPr id="3079" name="Line 7"/>
          <p:cNvSpPr>
            <a:spLocks noChangeShapeType="1"/>
          </p:cNvSpPr>
          <p:nvPr/>
        </p:nvSpPr>
        <p:spPr bwMode="auto">
          <a:xfrm flipH="1">
            <a:off x="6659563" y="4724400"/>
            <a:ext cx="144462" cy="576263"/>
          </a:xfrm>
          <a:prstGeom prst="line">
            <a:avLst/>
          </a:prstGeom>
          <a:noFill/>
          <a:ln w="57150">
            <a:solidFill>
              <a:srgbClr val="FF33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dirty="0"/>
          </a:p>
        </p:txBody>
      </p:sp>
      <p:sp>
        <p:nvSpPr>
          <p:cNvPr id="3080" name="Line 8"/>
          <p:cNvSpPr>
            <a:spLocks noChangeShapeType="1"/>
          </p:cNvSpPr>
          <p:nvPr/>
        </p:nvSpPr>
        <p:spPr bwMode="auto">
          <a:xfrm>
            <a:off x="6804025" y="4652963"/>
            <a:ext cx="115093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dirty="0"/>
          </a:p>
        </p:txBody>
      </p:sp>
      <p:sp>
        <p:nvSpPr>
          <p:cNvPr id="3081" name="Line 9"/>
          <p:cNvSpPr>
            <a:spLocks noChangeShapeType="1"/>
          </p:cNvSpPr>
          <p:nvPr/>
        </p:nvSpPr>
        <p:spPr bwMode="auto">
          <a:xfrm flipV="1">
            <a:off x="8027988" y="4868863"/>
            <a:ext cx="720725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dirty="0"/>
          </a:p>
        </p:txBody>
      </p:sp>
      <p:sp>
        <p:nvSpPr>
          <p:cNvPr id="3082" name="Line 10"/>
          <p:cNvSpPr>
            <a:spLocks noChangeShapeType="1"/>
          </p:cNvSpPr>
          <p:nvPr/>
        </p:nvSpPr>
        <p:spPr bwMode="auto">
          <a:xfrm>
            <a:off x="6011863" y="4941888"/>
            <a:ext cx="71913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dirty="0"/>
          </a:p>
        </p:txBody>
      </p:sp>
      <p:sp>
        <p:nvSpPr>
          <p:cNvPr id="3083" name="Line 11"/>
          <p:cNvSpPr>
            <a:spLocks noChangeShapeType="1"/>
          </p:cNvSpPr>
          <p:nvPr/>
        </p:nvSpPr>
        <p:spPr bwMode="auto">
          <a:xfrm flipV="1">
            <a:off x="7451725" y="4724400"/>
            <a:ext cx="0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dirty="0"/>
          </a:p>
        </p:txBody>
      </p:sp>
      <p:sp>
        <p:nvSpPr>
          <p:cNvPr id="3084" name="Text Box 12"/>
          <p:cNvSpPr txBox="1">
            <a:spLocks noChangeArrowheads="1"/>
          </p:cNvSpPr>
          <p:nvPr/>
        </p:nvSpPr>
        <p:spPr bwMode="auto">
          <a:xfrm>
            <a:off x="7092950" y="5157788"/>
            <a:ext cx="792163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cs-CZ" altLang="cs-CZ" sz="1800" b="1" dirty="0">
                <a:solidFill>
                  <a:srgbClr val="006600"/>
                </a:solidFill>
              </a:rPr>
              <a:t>zdvih</a:t>
            </a:r>
          </a:p>
        </p:txBody>
      </p:sp>
      <p:sp>
        <p:nvSpPr>
          <p:cNvPr id="3085" name="Freeform 13"/>
          <p:cNvSpPr>
            <a:spLocks/>
          </p:cNvSpPr>
          <p:nvPr/>
        </p:nvSpPr>
        <p:spPr bwMode="auto">
          <a:xfrm>
            <a:off x="5364163" y="2565400"/>
            <a:ext cx="3449637" cy="574675"/>
          </a:xfrm>
          <a:custGeom>
            <a:avLst/>
            <a:gdLst>
              <a:gd name="T0" fmla="*/ 0 w 2323"/>
              <a:gd name="T1" fmla="*/ 574675 h 365"/>
              <a:gd name="T2" fmla="*/ 57915 w 2323"/>
              <a:gd name="T3" fmla="*/ 437698 h 365"/>
              <a:gd name="T4" fmla="*/ 157409 w 2323"/>
              <a:gd name="T5" fmla="*/ 226721 h 365"/>
              <a:gd name="T6" fmla="*/ 498957 w 2323"/>
              <a:gd name="T7" fmla="*/ 0 h 365"/>
              <a:gd name="T8" fmla="*/ 883570 w 2323"/>
              <a:gd name="T9" fmla="*/ 75574 h 365"/>
              <a:gd name="T10" fmla="*/ 997915 w 2323"/>
              <a:gd name="T11" fmla="*/ 135403 h 365"/>
              <a:gd name="T12" fmla="*/ 1198389 w 2323"/>
              <a:gd name="T13" fmla="*/ 272380 h 365"/>
              <a:gd name="T14" fmla="*/ 1283033 w 2323"/>
              <a:gd name="T15" fmla="*/ 316465 h 365"/>
              <a:gd name="T16" fmla="*/ 1412228 w 2323"/>
              <a:gd name="T17" fmla="*/ 392039 h 365"/>
              <a:gd name="T18" fmla="*/ 1483507 w 2323"/>
              <a:gd name="T19" fmla="*/ 437698 h 365"/>
              <a:gd name="T20" fmla="*/ 1525087 w 2323"/>
              <a:gd name="T21" fmla="*/ 467612 h 365"/>
              <a:gd name="T22" fmla="*/ 1725561 w 2323"/>
              <a:gd name="T23" fmla="*/ 529016 h 365"/>
              <a:gd name="T24" fmla="*/ 2237883 w 2323"/>
              <a:gd name="T25" fmla="*/ 513271 h 365"/>
              <a:gd name="T26" fmla="*/ 2509637 w 2323"/>
              <a:gd name="T27" fmla="*/ 316465 h 365"/>
              <a:gd name="T28" fmla="*/ 2822970 w 2323"/>
              <a:gd name="T29" fmla="*/ 75574 h 365"/>
              <a:gd name="T30" fmla="*/ 2950680 w 2323"/>
              <a:gd name="T31" fmla="*/ 29915 h 365"/>
              <a:gd name="T32" fmla="*/ 3449637 w 2323"/>
              <a:gd name="T33" fmla="*/ 45659 h 365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w 2323"/>
              <a:gd name="T52" fmla="*/ 0 h 365"/>
              <a:gd name="T53" fmla="*/ 2323 w 2323"/>
              <a:gd name="T54" fmla="*/ 365 h 365"/>
            </a:gdLst>
            <a:ahLst/>
            <a:cxnLst>
              <a:cxn ang="T34">
                <a:pos x="T0" y="T1"/>
              </a:cxn>
              <a:cxn ang="T35">
                <a:pos x="T2" y="T3"/>
              </a:cxn>
              <a:cxn ang="T36">
                <a:pos x="T4" y="T5"/>
              </a:cxn>
              <a:cxn ang="T37">
                <a:pos x="T6" y="T7"/>
              </a:cxn>
              <a:cxn ang="T38">
                <a:pos x="T8" y="T9"/>
              </a:cxn>
              <a:cxn ang="T39">
                <a:pos x="T10" y="T11"/>
              </a:cxn>
              <a:cxn ang="T40">
                <a:pos x="T12" y="T13"/>
              </a:cxn>
              <a:cxn ang="T41">
                <a:pos x="T14" y="T15"/>
              </a:cxn>
              <a:cxn ang="T42">
                <a:pos x="T16" y="T17"/>
              </a:cxn>
              <a:cxn ang="T43">
                <a:pos x="T18" y="T19"/>
              </a:cxn>
              <a:cxn ang="T44">
                <a:pos x="T20" y="T21"/>
              </a:cxn>
              <a:cxn ang="T45">
                <a:pos x="T22" y="T23"/>
              </a:cxn>
              <a:cxn ang="T46">
                <a:pos x="T24" y="T25"/>
              </a:cxn>
              <a:cxn ang="T47">
                <a:pos x="T26" y="T27"/>
              </a:cxn>
              <a:cxn ang="T48">
                <a:pos x="T28" y="T29"/>
              </a:cxn>
              <a:cxn ang="T49">
                <a:pos x="T30" y="T31"/>
              </a:cxn>
              <a:cxn ang="T50">
                <a:pos x="T32" y="T33"/>
              </a:cxn>
            </a:cxnLst>
            <a:rect l="T51" t="T52" r="T53" b="T54"/>
            <a:pathLst>
              <a:path w="2323" h="365">
                <a:moveTo>
                  <a:pt x="0" y="365"/>
                </a:moveTo>
                <a:cubicBezTo>
                  <a:pt x="11" y="334"/>
                  <a:pt x="28" y="309"/>
                  <a:pt x="39" y="278"/>
                </a:cubicBezTo>
                <a:cubicBezTo>
                  <a:pt x="49" y="217"/>
                  <a:pt x="53" y="179"/>
                  <a:pt x="106" y="144"/>
                </a:cubicBezTo>
                <a:cubicBezTo>
                  <a:pt x="159" y="63"/>
                  <a:pt x="243" y="17"/>
                  <a:pt x="336" y="0"/>
                </a:cubicBezTo>
                <a:cubicBezTo>
                  <a:pt x="469" y="8"/>
                  <a:pt x="488" y="10"/>
                  <a:pt x="595" y="48"/>
                </a:cubicBezTo>
                <a:cubicBezTo>
                  <a:pt x="619" y="71"/>
                  <a:pt x="640" y="76"/>
                  <a:pt x="672" y="86"/>
                </a:cubicBezTo>
                <a:cubicBezTo>
                  <a:pt x="727" y="170"/>
                  <a:pt x="747" y="132"/>
                  <a:pt x="807" y="173"/>
                </a:cubicBezTo>
                <a:cubicBezTo>
                  <a:pt x="843" y="198"/>
                  <a:pt x="824" y="189"/>
                  <a:pt x="864" y="201"/>
                </a:cubicBezTo>
                <a:cubicBezTo>
                  <a:pt x="930" y="246"/>
                  <a:pt x="900" y="233"/>
                  <a:pt x="951" y="249"/>
                </a:cubicBezTo>
                <a:cubicBezTo>
                  <a:pt x="988" y="288"/>
                  <a:pt x="949" y="253"/>
                  <a:pt x="999" y="278"/>
                </a:cubicBezTo>
                <a:cubicBezTo>
                  <a:pt x="1009" y="283"/>
                  <a:pt x="1017" y="292"/>
                  <a:pt x="1027" y="297"/>
                </a:cubicBezTo>
                <a:cubicBezTo>
                  <a:pt x="1071" y="317"/>
                  <a:pt x="1117" y="320"/>
                  <a:pt x="1162" y="336"/>
                </a:cubicBezTo>
                <a:cubicBezTo>
                  <a:pt x="1277" y="333"/>
                  <a:pt x="1392" y="332"/>
                  <a:pt x="1507" y="326"/>
                </a:cubicBezTo>
                <a:cubicBezTo>
                  <a:pt x="1566" y="323"/>
                  <a:pt x="1645" y="236"/>
                  <a:pt x="1690" y="201"/>
                </a:cubicBezTo>
                <a:cubicBezTo>
                  <a:pt x="1735" y="167"/>
                  <a:pt x="1861" y="61"/>
                  <a:pt x="1901" y="48"/>
                </a:cubicBezTo>
                <a:cubicBezTo>
                  <a:pt x="1968" y="26"/>
                  <a:pt x="1940" y="36"/>
                  <a:pt x="1987" y="19"/>
                </a:cubicBezTo>
                <a:cubicBezTo>
                  <a:pt x="2266" y="30"/>
                  <a:pt x="2154" y="29"/>
                  <a:pt x="2323" y="29"/>
                </a:cubicBezTo>
              </a:path>
            </a:pathLst>
          </a:custGeom>
          <a:noFill/>
          <a:ln w="76200" cmpd="sng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cs-CZ" dirty="0"/>
          </a:p>
        </p:txBody>
      </p:sp>
      <p:sp>
        <p:nvSpPr>
          <p:cNvPr id="3086" name="Line 14"/>
          <p:cNvSpPr>
            <a:spLocks noChangeShapeType="1"/>
          </p:cNvSpPr>
          <p:nvPr/>
        </p:nvSpPr>
        <p:spPr bwMode="auto">
          <a:xfrm>
            <a:off x="611188" y="2852738"/>
            <a:ext cx="5048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dirty="0"/>
          </a:p>
        </p:txBody>
      </p:sp>
      <p:sp>
        <p:nvSpPr>
          <p:cNvPr id="3087" name="Line 15"/>
          <p:cNvSpPr>
            <a:spLocks noChangeShapeType="1"/>
          </p:cNvSpPr>
          <p:nvPr/>
        </p:nvSpPr>
        <p:spPr bwMode="auto">
          <a:xfrm flipH="1">
            <a:off x="3851275" y="2852738"/>
            <a:ext cx="5762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dirty="0"/>
          </a:p>
        </p:txBody>
      </p:sp>
      <p:sp>
        <p:nvSpPr>
          <p:cNvPr id="3088" name="Text Box 16"/>
          <p:cNvSpPr txBox="1">
            <a:spLocks noChangeArrowheads="1"/>
          </p:cNvSpPr>
          <p:nvPr/>
        </p:nvSpPr>
        <p:spPr bwMode="auto">
          <a:xfrm>
            <a:off x="468313" y="2349500"/>
            <a:ext cx="720725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cs-CZ" altLang="cs-CZ" sz="1800" dirty="0"/>
              <a:t>tlak</a:t>
            </a:r>
          </a:p>
        </p:txBody>
      </p:sp>
      <p:sp>
        <p:nvSpPr>
          <p:cNvPr id="3089" name="Line 17"/>
          <p:cNvSpPr>
            <a:spLocks noChangeShapeType="1"/>
          </p:cNvSpPr>
          <p:nvPr/>
        </p:nvSpPr>
        <p:spPr bwMode="auto">
          <a:xfrm>
            <a:off x="2627313" y="4941888"/>
            <a:ext cx="93503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dirty="0"/>
          </a:p>
        </p:txBody>
      </p:sp>
      <p:sp>
        <p:nvSpPr>
          <p:cNvPr id="3090" name="Line 18"/>
          <p:cNvSpPr>
            <a:spLocks noChangeShapeType="1"/>
          </p:cNvSpPr>
          <p:nvPr/>
        </p:nvSpPr>
        <p:spPr bwMode="auto">
          <a:xfrm>
            <a:off x="3563938" y="4941888"/>
            <a:ext cx="288925" cy="503237"/>
          </a:xfrm>
          <a:prstGeom prst="line">
            <a:avLst/>
          </a:prstGeom>
          <a:noFill/>
          <a:ln w="57150">
            <a:solidFill>
              <a:srgbClr val="FF33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dirty="0"/>
          </a:p>
        </p:txBody>
      </p:sp>
      <p:sp>
        <p:nvSpPr>
          <p:cNvPr id="3091" name="Line 19"/>
          <p:cNvSpPr>
            <a:spLocks noChangeShapeType="1"/>
          </p:cNvSpPr>
          <p:nvPr/>
        </p:nvSpPr>
        <p:spPr bwMode="auto">
          <a:xfrm>
            <a:off x="3851275" y="5445125"/>
            <a:ext cx="719138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dirty="0"/>
          </a:p>
        </p:txBody>
      </p:sp>
      <p:sp>
        <p:nvSpPr>
          <p:cNvPr id="3092" name="Line 20"/>
          <p:cNvSpPr>
            <a:spLocks noChangeShapeType="1"/>
          </p:cNvSpPr>
          <p:nvPr/>
        </p:nvSpPr>
        <p:spPr bwMode="auto">
          <a:xfrm flipV="1">
            <a:off x="4572000" y="4941888"/>
            <a:ext cx="287338" cy="503237"/>
          </a:xfrm>
          <a:prstGeom prst="line">
            <a:avLst/>
          </a:prstGeom>
          <a:noFill/>
          <a:ln w="57150">
            <a:solidFill>
              <a:srgbClr val="FF33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dirty="0"/>
          </a:p>
        </p:txBody>
      </p:sp>
      <p:sp>
        <p:nvSpPr>
          <p:cNvPr id="3093" name="Line 21"/>
          <p:cNvSpPr>
            <a:spLocks noChangeShapeType="1"/>
          </p:cNvSpPr>
          <p:nvPr/>
        </p:nvSpPr>
        <p:spPr bwMode="auto">
          <a:xfrm>
            <a:off x="4859338" y="4941888"/>
            <a:ext cx="576262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dirty="0"/>
          </a:p>
        </p:txBody>
      </p:sp>
      <p:sp>
        <p:nvSpPr>
          <p:cNvPr id="3094" name="Line 22"/>
          <p:cNvSpPr>
            <a:spLocks noChangeShapeType="1"/>
          </p:cNvSpPr>
          <p:nvPr/>
        </p:nvSpPr>
        <p:spPr bwMode="auto">
          <a:xfrm>
            <a:off x="4140200" y="4797425"/>
            <a:ext cx="0" cy="2889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dirty="0"/>
          </a:p>
        </p:txBody>
      </p:sp>
      <p:sp>
        <p:nvSpPr>
          <p:cNvPr id="3095" name="Text Box 23"/>
          <p:cNvSpPr txBox="1">
            <a:spLocks noChangeArrowheads="1"/>
          </p:cNvSpPr>
          <p:nvPr/>
        </p:nvSpPr>
        <p:spPr bwMode="auto">
          <a:xfrm>
            <a:off x="3635375" y="4437063"/>
            <a:ext cx="107950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cs-CZ" altLang="cs-CZ" sz="1800" b="1" dirty="0">
                <a:solidFill>
                  <a:srgbClr val="006600"/>
                </a:solidFill>
              </a:rPr>
              <a:t>pokles</a:t>
            </a:r>
          </a:p>
        </p:txBody>
      </p:sp>
      <p:sp>
        <p:nvSpPr>
          <p:cNvPr id="3096" name="Text Box 24"/>
          <p:cNvSpPr txBox="1">
            <a:spLocks noChangeArrowheads="1"/>
          </p:cNvSpPr>
          <p:nvPr/>
        </p:nvSpPr>
        <p:spPr bwMode="auto">
          <a:xfrm>
            <a:off x="3203575" y="5589588"/>
            <a:ext cx="2663825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cs-CZ" altLang="cs-CZ" sz="1800" b="1" dirty="0">
                <a:solidFill>
                  <a:srgbClr val="0066FF"/>
                </a:solidFill>
              </a:rPr>
              <a:t>příkopová propadlina</a:t>
            </a:r>
          </a:p>
        </p:txBody>
      </p:sp>
      <p:sp>
        <p:nvSpPr>
          <p:cNvPr id="3097" name="Text Box 25"/>
          <p:cNvSpPr txBox="1">
            <a:spLocks noChangeArrowheads="1"/>
          </p:cNvSpPr>
          <p:nvPr/>
        </p:nvSpPr>
        <p:spPr bwMode="auto">
          <a:xfrm>
            <a:off x="6948488" y="5516563"/>
            <a:ext cx="1296987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cs-CZ" altLang="cs-CZ" sz="1800" b="1" dirty="0">
                <a:solidFill>
                  <a:srgbClr val="0066FF"/>
                </a:solidFill>
              </a:rPr>
              <a:t>pohoří</a:t>
            </a:r>
          </a:p>
        </p:txBody>
      </p:sp>
      <p:sp>
        <p:nvSpPr>
          <p:cNvPr id="3098" name="Line 26"/>
          <p:cNvSpPr>
            <a:spLocks noChangeShapeType="1"/>
          </p:cNvSpPr>
          <p:nvPr/>
        </p:nvSpPr>
        <p:spPr bwMode="auto">
          <a:xfrm>
            <a:off x="1476375" y="2852738"/>
            <a:ext cx="2016125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dirty="0"/>
          </a:p>
        </p:txBody>
      </p:sp>
      <p:sp>
        <p:nvSpPr>
          <p:cNvPr id="3099" name="Text Box 27"/>
          <p:cNvSpPr txBox="1">
            <a:spLocks noChangeArrowheads="1"/>
          </p:cNvSpPr>
          <p:nvPr/>
        </p:nvSpPr>
        <p:spPr bwMode="auto">
          <a:xfrm>
            <a:off x="3924300" y="2420938"/>
            <a:ext cx="576263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cs-CZ" altLang="cs-CZ" sz="1800" dirty="0"/>
              <a:t>tlak</a:t>
            </a:r>
          </a:p>
        </p:txBody>
      </p:sp>
      <p:sp>
        <p:nvSpPr>
          <p:cNvPr id="3100" name="Text Box 28"/>
          <p:cNvSpPr txBox="1">
            <a:spLocks noChangeArrowheads="1"/>
          </p:cNvSpPr>
          <p:nvPr/>
        </p:nvSpPr>
        <p:spPr bwMode="auto">
          <a:xfrm>
            <a:off x="1908175" y="2565400"/>
            <a:ext cx="1439863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cs-CZ" altLang="cs-CZ" sz="1600" b="1" dirty="0"/>
              <a:t>zemská kůra</a:t>
            </a:r>
          </a:p>
        </p:txBody>
      </p:sp>
      <p:sp>
        <p:nvSpPr>
          <p:cNvPr id="3101" name="Line 29"/>
          <p:cNvSpPr>
            <a:spLocks noChangeShapeType="1"/>
          </p:cNvSpPr>
          <p:nvPr/>
        </p:nvSpPr>
        <p:spPr bwMode="auto">
          <a:xfrm>
            <a:off x="7956550" y="4652963"/>
            <a:ext cx="215900" cy="576262"/>
          </a:xfrm>
          <a:prstGeom prst="line">
            <a:avLst/>
          </a:prstGeom>
          <a:noFill/>
          <a:ln w="57150">
            <a:solidFill>
              <a:srgbClr val="FF33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dirty="0"/>
          </a:p>
        </p:txBody>
      </p:sp>
      <p:sp>
        <p:nvSpPr>
          <p:cNvPr id="3102" name="Line 30"/>
          <p:cNvSpPr>
            <a:spLocks noChangeShapeType="1"/>
          </p:cNvSpPr>
          <p:nvPr/>
        </p:nvSpPr>
        <p:spPr bwMode="auto">
          <a:xfrm>
            <a:off x="3563939" y="2205038"/>
            <a:ext cx="2087562" cy="2873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dirty="0"/>
          </a:p>
        </p:txBody>
      </p:sp>
      <p:sp>
        <p:nvSpPr>
          <p:cNvPr id="3103" name="Line 31"/>
          <p:cNvSpPr>
            <a:spLocks noChangeShapeType="1"/>
          </p:cNvSpPr>
          <p:nvPr/>
        </p:nvSpPr>
        <p:spPr bwMode="auto">
          <a:xfrm>
            <a:off x="323850" y="4941888"/>
            <a:ext cx="2016125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dirty="0"/>
          </a:p>
        </p:txBody>
      </p:sp>
      <p:sp>
        <p:nvSpPr>
          <p:cNvPr id="3104" name="Line 32"/>
          <p:cNvSpPr>
            <a:spLocks noChangeShapeType="1"/>
          </p:cNvSpPr>
          <p:nvPr/>
        </p:nvSpPr>
        <p:spPr bwMode="auto">
          <a:xfrm flipH="1">
            <a:off x="539750" y="4941888"/>
            <a:ext cx="215900" cy="574675"/>
          </a:xfrm>
          <a:prstGeom prst="line">
            <a:avLst/>
          </a:prstGeom>
          <a:noFill/>
          <a:ln w="57150">
            <a:solidFill>
              <a:srgbClr val="FF33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dirty="0"/>
          </a:p>
        </p:txBody>
      </p:sp>
      <p:sp>
        <p:nvSpPr>
          <p:cNvPr id="3105" name="Line 33"/>
          <p:cNvSpPr>
            <a:spLocks noChangeShapeType="1"/>
          </p:cNvSpPr>
          <p:nvPr/>
        </p:nvSpPr>
        <p:spPr bwMode="auto">
          <a:xfrm>
            <a:off x="1835150" y="4941888"/>
            <a:ext cx="288925" cy="647700"/>
          </a:xfrm>
          <a:prstGeom prst="line">
            <a:avLst/>
          </a:prstGeom>
          <a:noFill/>
          <a:ln w="57150">
            <a:solidFill>
              <a:srgbClr val="FF33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dirty="0"/>
          </a:p>
        </p:txBody>
      </p:sp>
      <p:sp>
        <p:nvSpPr>
          <p:cNvPr id="3106" name="Line 34"/>
          <p:cNvSpPr>
            <a:spLocks noChangeShapeType="1"/>
          </p:cNvSpPr>
          <p:nvPr/>
        </p:nvSpPr>
        <p:spPr bwMode="auto">
          <a:xfrm flipH="1">
            <a:off x="1692275" y="4076700"/>
            <a:ext cx="1439863" cy="7207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dirty="0"/>
          </a:p>
        </p:txBody>
      </p:sp>
      <p:sp>
        <p:nvSpPr>
          <p:cNvPr id="3107" name="Text Box 35"/>
          <p:cNvSpPr txBox="1">
            <a:spLocks noChangeArrowheads="1"/>
          </p:cNvSpPr>
          <p:nvPr/>
        </p:nvSpPr>
        <p:spPr bwMode="auto">
          <a:xfrm>
            <a:off x="971550" y="5373688"/>
            <a:ext cx="86360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cs-CZ" altLang="cs-CZ" sz="1800" dirty="0"/>
              <a:t>zlomy</a:t>
            </a:r>
          </a:p>
        </p:txBody>
      </p:sp>
      <p:sp>
        <p:nvSpPr>
          <p:cNvPr id="3108" name="Line 36"/>
          <p:cNvSpPr>
            <a:spLocks noChangeShapeType="1"/>
          </p:cNvSpPr>
          <p:nvPr/>
        </p:nvSpPr>
        <p:spPr bwMode="auto">
          <a:xfrm flipH="1" flipV="1">
            <a:off x="755650" y="5300663"/>
            <a:ext cx="215900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dirty="0"/>
          </a:p>
        </p:txBody>
      </p:sp>
      <p:sp>
        <p:nvSpPr>
          <p:cNvPr id="3109" name="Line 37"/>
          <p:cNvSpPr>
            <a:spLocks noChangeShapeType="1"/>
          </p:cNvSpPr>
          <p:nvPr/>
        </p:nvSpPr>
        <p:spPr bwMode="auto">
          <a:xfrm flipV="1">
            <a:off x="1619250" y="5300663"/>
            <a:ext cx="215900" cy="1444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dirty="0"/>
          </a:p>
        </p:txBody>
      </p:sp>
      <p:sp>
        <p:nvSpPr>
          <p:cNvPr id="3110" name="Line 38"/>
          <p:cNvSpPr>
            <a:spLocks noChangeShapeType="1"/>
          </p:cNvSpPr>
          <p:nvPr/>
        </p:nvSpPr>
        <p:spPr bwMode="auto">
          <a:xfrm flipH="1">
            <a:off x="2339975" y="5445125"/>
            <a:ext cx="28733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dirty="0"/>
          </a:p>
        </p:txBody>
      </p:sp>
      <p:sp>
        <p:nvSpPr>
          <p:cNvPr id="3111" name="Text Box 39"/>
          <p:cNvSpPr txBox="1">
            <a:spLocks noChangeArrowheads="1"/>
          </p:cNvSpPr>
          <p:nvPr/>
        </p:nvSpPr>
        <p:spPr bwMode="auto">
          <a:xfrm>
            <a:off x="2339975" y="5516563"/>
            <a:ext cx="64770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cs-CZ" altLang="cs-CZ" sz="1800" dirty="0"/>
              <a:t>tlak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5724525" y="0"/>
            <a:ext cx="25923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zápis do sešitu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extovéPole 1"/>
          <p:cNvSpPr txBox="1">
            <a:spLocks noChangeArrowheads="1"/>
          </p:cNvSpPr>
          <p:nvPr/>
        </p:nvSpPr>
        <p:spPr bwMode="auto">
          <a:xfrm>
            <a:off x="684213" y="260350"/>
            <a:ext cx="417512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400" dirty="0"/>
              <a:t>Citace:</a:t>
            </a:r>
          </a:p>
        </p:txBody>
      </p:sp>
      <p:sp>
        <p:nvSpPr>
          <p:cNvPr id="22531" name="TextovéPole 2"/>
          <p:cNvSpPr txBox="1">
            <a:spLocks noChangeArrowheads="1"/>
          </p:cNvSpPr>
          <p:nvPr/>
        </p:nvSpPr>
        <p:spPr bwMode="auto">
          <a:xfrm>
            <a:off x="3419475" y="692696"/>
            <a:ext cx="5724525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dirty="0"/>
              <a:t>DEMEK, Jaromír; HORNÍK, Stanislav; HOFMANN, Eduard a kol. </a:t>
            </a:r>
            <a:r>
              <a:rPr lang="cs-CZ" altLang="cs-CZ" i="1" dirty="0"/>
              <a:t>Planeta Země pro základní školy</a:t>
            </a:r>
            <a:r>
              <a:rPr lang="cs-CZ" altLang="cs-CZ" dirty="0"/>
              <a:t>. Praha: SPN - pedagogické nakladatelství, 2007, ISBN 978-7235-362-0. </a:t>
            </a:r>
          </a:p>
        </p:txBody>
      </p:sp>
      <p:pic>
        <p:nvPicPr>
          <p:cNvPr id="22532" name="Obrázek 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4244" t="54922" r="6808" b="22539"/>
          <a:stretch>
            <a:fillRect/>
          </a:stretch>
        </p:blipFill>
        <p:spPr bwMode="auto">
          <a:xfrm>
            <a:off x="539750" y="1150938"/>
            <a:ext cx="1944688" cy="1020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3" name="Obrázek 4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-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5618" t="18370" r="5260" b="61279"/>
          <a:stretch>
            <a:fillRect/>
          </a:stretch>
        </p:blipFill>
        <p:spPr bwMode="auto">
          <a:xfrm>
            <a:off x="539552" y="2708920"/>
            <a:ext cx="1646238" cy="936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534" name="TextovéPole 6"/>
          <p:cNvSpPr txBox="1">
            <a:spLocks noChangeArrowheads="1"/>
          </p:cNvSpPr>
          <p:nvPr/>
        </p:nvSpPr>
        <p:spPr bwMode="auto">
          <a:xfrm>
            <a:off x="3563938" y="2348880"/>
            <a:ext cx="5184775" cy="1477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dirty="0"/>
              <a:t>DEMEK, Jaromír; HORNÍK, Stanislav; HOFMANN, Eduard a kol. </a:t>
            </a:r>
            <a:r>
              <a:rPr lang="cs-CZ" altLang="cs-CZ" i="1" dirty="0"/>
              <a:t>Planeta Země pro základní školy</a:t>
            </a:r>
            <a:r>
              <a:rPr lang="cs-CZ" altLang="cs-CZ" dirty="0"/>
              <a:t>. Praha: SPN - pedagogické nakladatelství, 2007, ISBN 978-7235-362-0. </a:t>
            </a:r>
          </a:p>
          <a:p>
            <a:pPr eaLnBrk="1" hangingPunct="1"/>
            <a:endParaRPr lang="cs-CZ" alt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707904" y="4077072"/>
            <a:ext cx="54360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dirty="0" smtClean="0">
                <a:effectLst/>
              </a:rPr>
              <a:t>NASA. </a:t>
            </a:r>
            <a:r>
              <a:rPr lang="pl-PL" i="1" dirty="0" smtClean="0">
                <a:effectLst/>
              </a:rPr>
              <a:t>http://commons.wikimedia.org</a:t>
            </a:r>
            <a:r>
              <a:rPr lang="pl-PL" dirty="0" smtClean="0">
                <a:effectLst/>
              </a:rPr>
              <a:t> [online]. [cit. 25.11.2013]. Dostupný na WWW: http://commons.wikimedia.org/wiki/Template:NASA-image/cs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4293096"/>
            <a:ext cx="1468692" cy="97300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851920" y="5589240"/>
            <a:ext cx="52920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effectLst/>
              </a:rPr>
              <a:t>BEYER, Wolfgang. </a:t>
            </a:r>
            <a:r>
              <a:rPr lang="cs-CZ" i="1" dirty="0" smtClean="0">
                <a:effectLst/>
              </a:rPr>
              <a:t>http://cs.wikipedia.org</a:t>
            </a:r>
            <a:r>
              <a:rPr lang="cs-CZ" dirty="0" smtClean="0">
                <a:effectLst/>
              </a:rPr>
              <a:t> [online]. [cit. 25.11.2013]. Dostupný na WWW: http://cs.wikipedia.org/wiki/Soubor:Annapurna_Lamjung_Himal.jpg </a:t>
            </a:r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406" y="5644092"/>
            <a:ext cx="1872208" cy="111489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31840" y="404664"/>
            <a:ext cx="583264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dirty="0" smtClean="0">
                <a:effectLst/>
              </a:rPr>
              <a:t>KOZUCH. </a:t>
            </a:r>
            <a:r>
              <a:rPr lang="pl-PL" i="1" dirty="0" smtClean="0">
                <a:effectLst/>
              </a:rPr>
              <a:t>http://cs.wikipedia.org</a:t>
            </a:r>
            <a:r>
              <a:rPr lang="pl-PL" dirty="0" smtClean="0">
                <a:effectLst/>
              </a:rPr>
              <a:t> [online]. [cit. 25.11.2013]. Dostupný na WWW: http://cs.wikipedia.org/wiki/Soubor:Krkono%C5%A1e_seen_from_%C4%8Cernilov,_FastStone_sharpening10_qual98.jpg 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630486"/>
            <a:ext cx="2592288" cy="453579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203848" y="2132856"/>
            <a:ext cx="57606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VIEIRA, Miguel. </a:t>
            </a:r>
            <a:r>
              <a:rPr lang="cs-CZ" i="1" dirty="0"/>
              <a:t>Wikipedia.org</a:t>
            </a:r>
            <a:r>
              <a:rPr lang="cs-CZ" dirty="0"/>
              <a:t> [online]. [cit. 27.11.2013]. Dostupný na WWW: http://cs.wikipedia.org/wiki/Soubor:Cuernos_del_Paine_from_Lake_Peho%C3%A9.jpg </a:t>
            </a: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2276872"/>
            <a:ext cx="1728192" cy="108012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4221088"/>
            <a:ext cx="1718937" cy="916766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203848" y="4005064"/>
            <a:ext cx="57606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dirty="0"/>
              <a:t>AUTOR NEUVEDEN. </a:t>
            </a:r>
            <a:r>
              <a:rPr lang="pt-BR" i="1" dirty="0"/>
              <a:t>http://www.slevynacesty.cz</a:t>
            </a:r>
            <a:r>
              <a:rPr lang="pt-BR" dirty="0"/>
              <a:t> [online]. [cit. 27.11.2013]. Dostupný na WWW: http://www.slevynacesty.cz/cs/sleva/2421-omracujicich-1318-kc-za-sportovne-relaxacni-po 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915816" y="5733256"/>
            <a:ext cx="61926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AKTRON. </a:t>
            </a:r>
            <a:r>
              <a:rPr lang="cs-CZ" i="1" dirty="0"/>
              <a:t>Wikipedia.org, pochází z Wikimedia Commons.</a:t>
            </a:r>
            <a:r>
              <a:rPr lang="cs-CZ" dirty="0"/>
              <a:t> [online]. [cit. 27.11.2013]. Dostupný na WWW: http://cs.wikipedia.org/wiki/Soubor:Ctin%C4%9Bves,_%C5%98%C3%ADp_a_obec.jpg </a:t>
            </a: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5733256"/>
            <a:ext cx="1440160" cy="1080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6428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vrásové p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brightnessContrast bright="-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469"/>
          <a:stretch>
            <a:fillRect/>
          </a:stretch>
        </p:blipFill>
        <p:spPr bwMode="auto">
          <a:xfrm>
            <a:off x="395536" y="764704"/>
            <a:ext cx="2270286" cy="10801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6747" t="13496" r="35716" b="81301"/>
          <a:stretch/>
        </p:blipFill>
        <p:spPr>
          <a:xfrm>
            <a:off x="378551" y="2780928"/>
            <a:ext cx="2304256" cy="34618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3400" t="8962" r="29020" b="52520"/>
          <a:stretch/>
        </p:blipFill>
        <p:spPr>
          <a:xfrm rot="10800000">
            <a:off x="477542" y="3600400"/>
            <a:ext cx="1773979" cy="16288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43608" y="5805264"/>
            <a:ext cx="7200800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1" hangingPunct="1"/>
            <a:r>
              <a:rPr lang="cs-CZ" dirty="0"/>
              <a:t>BRYCHTOVÁ, Šárka; </a:t>
            </a:r>
            <a:r>
              <a:rPr lang="cs-CZ" dirty="0" err="1"/>
              <a:t>BRINKE</a:t>
            </a:r>
            <a:r>
              <a:rPr lang="cs-CZ" dirty="0"/>
              <a:t>, Josef. </a:t>
            </a:r>
            <a:r>
              <a:rPr lang="cs-CZ" i="1" dirty="0"/>
              <a:t>Planeta Země</a:t>
            </a:r>
            <a:r>
              <a:rPr lang="cs-CZ" dirty="0"/>
              <a:t>. Praha: Fortuna, 2001, ISBN 80-7168-475-9  </a:t>
            </a:r>
          </a:p>
          <a:p>
            <a:pPr eaLnBrk="1" hangingPunct="1"/>
            <a:r>
              <a:rPr lang="cs-CZ" sz="2000" dirty="0"/>
              <a:t> 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491880" y="2564904"/>
            <a:ext cx="5544616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1" hangingPunct="1"/>
            <a:r>
              <a:rPr lang="cs-CZ" dirty="0"/>
              <a:t>BRYCHTOVÁ, Šárka; </a:t>
            </a:r>
            <a:r>
              <a:rPr lang="cs-CZ" dirty="0" err="1"/>
              <a:t>BRINKE</a:t>
            </a:r>
            <a:r>
              <a:rPr lang="cs-CZ" dirty="0"/>
              <a:t>, Josef. </a:t>
            </a:r>
            <a:r>
              <a:rPr lang="cs-CZ" i="1" dirty="0"/>
              <a:t>Planeta Země</a:t>
            </a:r>
            <a:r>
              <a:rPr lang="cs-CZ" dirty="0"/>
              <a:t>. Praha: Fortuna, 2001, ISBN 80-7168-475-9  </a:t>
            </a:r>
          </a:p>
          <a:p>
            <a:pPr eaLnBrk="1" hangingPunct="1"/>
            <a:r>
              <a:rPr lang="cs-CZ" sz="2000" dirty="0"/>
              <a:t> </a:t>
            </a: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707904" y="764704"/>
            <a:ext cx="5436096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1" hangingPunct="1"/>
            <a:r>
              <a:rPr lang="cs-CZ" dirty="0"/>
              <a:t>BRYCHTOVÁ, Šárka; </a:t>
            </a:r>
            <a:r>
              <a:rPr lang="cs-CZ" dirty="0" err="1"/>
              <a:t>BRINKE</a:t>
            </a:r>
            <a:r>
              <a:rPr lang="cs-CZ" dirty="0"/>
              <a:t>, Josef. </a:t>
            </a:r>
            <a:r>
              <a:rPr lang="cs-CZ" i="1" dirty="0"/>
              <a:t>Planeta Země</a:t>
            </a:r>
            <a:r>
              <a:rPr lang="cs-CZ" dirty="0"/>
              <a:t>. Praha: Fortuna, 2001, ISBN 80-7168-475-9  </a:t>
            </a:r>
          </a:p>
          <a:p>
            <a:pPr eaLnBrk="1" hangingPunct="1"/>
            <a:r>
              <a:rPr lang="cs-CZ" sz="2000" dirty="0"/>
              <a:t> 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707904" y="4005064"/>
            <a:ext cx="511256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altLang="cs-CZ" dirty="0" err="1"/>
              <a:t>DEMEK</a:t>
            </a:r>
            <a:r>
              <a:rPr lang="cs-CZ" altLang="cs-CZ" dirty="0"/>
              <a:t>, Jaromír; HORNÍK, Stanislav; HOFMANN, Eduard a kol. </a:t>
            </a:r>
            <a:r>
              <a:rPr lang="cs-CZ" altLang="cs-CZ" i="1" dirty="0"/>
              <a:t>Planeta Země pro základní školy</a:t>
            </a:r>
            <a:r>
              <a:rPr lang="cs-CZ" altLang="cs-CZ" dirty="0"/>
              <a:t>. Praha: </a:t>
            </a:r>
            <a:r>
              <a:rPr lang="cs-CZ" altLang="cs-CZ" dirty="0" err="1"/>
              <a:t>SPN</a:t>
            </a:r>
            <a:r>
              <a:rPr lang="cs-CZ" altLang="cs-CZ" dirty="0"/>
              <a:t> - pedagogické nakladatelství, 2007, ISBN 978-7235-362-0.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2815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900</TotalTime>
  <Words>740</Words>
  <Application>Microsoft Office PowerPoint</Application>
  <PresentationFormat>Předvádění na obrazovce (4:3)</PresentationFormat>
  <Paragraphs>83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Výchozí návrh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*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*</dc:creator>
  <cp:lastModifiedBy>Uživatel</cp:lastModifiedBy>
  <cp:revision>88</cp:revision>
  <dcterms:created xsi:type="dcterms:W3CDTF">2006-12-03T16:53:42Z</dcterms:created>
  <dcterms:modified xsi:type="dcterms:W3CDTF">2013-11-29T05:45:24Z</dcterms:modified>
</cp:coreProperties>
</file>