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8"/>
  </p:notesMasterIdLst>
  <p:sldIdLst>
    <p:sldId id="256" r:id="rId2"/>
    <p:sldId id="262" r:id="rId3"/>
    <p:sldId id="291" r:id="rId4"/>
    <p:sldId id="290" r:id="rId5"/>
    <p:sldId id="279" r:id="rId6"/>
    <p:sldId id="301" r:id="rId7"/>
    <p:sldId id="303" r:id="rId8"/>
    <p:sldId id="307" r:id="rId9"/>
    <p:sldId id="306" r:id="rId10"/>
    <p:sldId id="293" r:id="rId11"/>
    <p:sldId id="311" r:id="rId12"/>
    <p:sldId id="300" r:id="rId13"/>
    <p:sldId id="283" r:id="rId14"/>
    <p:sldId id="310" r:id="rId15"/>
    <p:sldId id="292" r:id="rId16"/>
    <p:sldId id="284" r:id="rId17"/>
    <p:sldId id="285" r:id="rId18"/>
    <p:sldId id="315" r:id="rId19"/>
    <p:sldId id="312" r:id="rId20"/>
    <p:sldId id="314" r:id="rId21"/>
    <p:sldId id="313" r:id="rId22"/>
    <p:sldId id="280" r:id="rId23"/>
    <p:sldId id="281" r:id="rId24"/>
    <p:sldId id="266" r:id="rId25"/>
    <p:sldId id="308" r:id="rId26"/>
    <p:sldId id="309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9" d="100"/>
          <a:sy n="59" d="100"/>
        </p:scale>
        <p:origin x="-146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pro 2. ročník v mezipředmětových vztazích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VY_32_INOVACE_Opakujeme - ZVÍŘATA v lese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Dana Rejlová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544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425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Dana Rejlová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72208"/>
          <a:ext cx="5565987" cy="6120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pro 2. ročník v mezipředmětových vztazích</a:t>
          </a:r>
          <a:endParaRPr lang="cs-CZ" sz="2000" b="1" kern="1200" dirty="0"/>
        </a:p>
      </dsp:txBody>
      <dsp:txXfrm>
        <a:off x="585659" y="1872208"/>
        <a:ext cx="5565987" cy="612067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89951"/>
          <a:ext cx="5849872" cy="564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VY_32_INOVACE_Opakujeme - ZVÍŘATA v lese</a:t>
          </a:r>
          <a:endParaRPr lang="cs-CZ" sz="2000" kern="1200" dirty="0" smtClean="0"/>
        </a:p>
      </dsp:txBody>
      <dsp:txXfrm>
        <a:off x="301774" y="2489951"/>
        <a:ext cx="5849872" cy="564713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29.11.2013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29.11.2013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29.11.2013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zistromy.cz/cz/videogalerie/zivocichove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hyperlink" Target="http://cs.wikipedia.org/wiki/Soubor:Dendrocopos_medius_(Marek_Szczepanek)_cut.jpg" TargetMode="External"/><Relationship Id="rId7" Type="http://schemas.openxmlformats.org/officeDocument/2006/relationships/image" Target="../media/image12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6/67/Buteo_buteo_1_(Lukasz_Lukasik).jpg" TargetMode="External"/><Relationship Id="rId5" Type="http://schemas.openxmlformats.org/officeDocument/2006/relationships/image" Target="../media/image11.png"/><Relationship Id="rId10" Type="http://schemas.openxmlformats.org/officeDocument/2006/relationships/image" Target="../media/image14.jpeg"/><Relationship Id="rId4" Type="http://schemas.openxmlformats.org/officeDocument/2006/relationships/image" Target="../media/image10.jpeg"/><Relationship Id="rId9" Type="http://schemas.openxmlformats.org/officeDocument/2006/relationships/hyperlink" Target="//upload.wikimedia.org/wikipedia/commons/4/4f/Kuckuck_(Cuculus_canorus)_by_Tim_Peukert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hyperlink" Target="//upload.wikimedia.org/wikipedia/commons/4/4f/Kuckuck_(Cuculus_canorus)_by_Tim_Peukert.jpg" TargetMode="External"/><Relationship Id="rId7" Type="http://schemas.openxmlformats.org/officeDocument/2006/relationships/hyperlink" Target="http://cs.wikipedia.org/wiki/Soubor:Dendrocopos_medius_(Marek_Szczepanek)_cut.jpg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hyperlink" Target="//upload.wikimedia.org/wikipedia/commons/6/67/Buteo_buteo_1_(Lukasz_Lukasik).jpg" TargetMode="External"/><Relationship Id="rId10" Type="http://schemas.openxmlformats.org/officeDocument/2006/relationships/image" Target="../media/image19.png"/><Relationship Id="rId4" Type="http://schemas.openxmlformats.org/officeDocument/2006/relationships/image" Target="../media/image16.jpeg"/><Relationship Id="rId9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15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8.jpeg"/><Relationship Id="rId4" Type="http://schemas.openxmlformats.org/officeDocument/2006/relationships/image" Target="../media/image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jpeg"/><Relationship Id="rId5" Type="http://schemas.openxmlformats.org/officeDocument/2006/relationships/hyperlink" Target="//upload.wikimedia.org/wikipedia/commons/3/38/Natrix_natrix_(Karl_L).jpg" TargetMode="External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3.wm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7" Type="http://schemas.openxmlformats.org/officeDocument/2006/relationships/image" Target="../media/image39.wmf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wmf"/><Relationship Id="rId5" Type="http://schemas.openxmlformats.org/officeDocument/2006/relationships/image" Target="../media/image37.wmf"/><Relationship Id="rId4" Type="http://schemas.openxmlformats.org/officeDocument/2006/relationships/image" Target="../media/image3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hyperlink" Target="//upload.wikimedia.org/wikipedia/commons/4/4f/Kuckuck_(Cuculus_canorus)_by_Tim_Peukert.jpg" TargetMode="External"/><Relationship Id="rId7" Type="http://schemas.openxmlformats.org/officeDocument/2006/relationships/image" Target="../media/image20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youtube.com/watch?v=3_dYsLAL8Oc" TargetMode="External"/><Relationship Id="rId5" Type="http://schemas.openxmlformats.org/officeDocument/2006/relationships/image" Target="../media/image42.wmf"/><Relationship Id="rId10" Type="http://schemas.openxmlformats.org/officeDocument/2006/relationships/image" Target="../media/image10.jpeg"/><Relationship Id="rId4" Type="http://schemas.openxmlformats.org/officeDocument/2006/relationships/image" Target="../media/image41.jpeg"/><Relationship Id="rId9" Type="http://schemas.openxmlformats.org/officeDocument/2006/relationships/hyperlink" Target="http://cs.wikipedia.org/wiki/Soubor:Dendrocopos_medius_(Marek_Szczepanek)_cut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endrocopos_medius_(Marek_Szczepanek)_cut.jpg" TargetMode="External"/><Relationship Id="rId3" Type="http://schemas.openxmlformats.org/officeDocument/2006/relationships/hyperlink" Target="http://cs.wikipedia.org/wiki/Soubor:Wild_Boar_Habbitat_3.jpg" TargetMode="External"/><Relationship Id="rId7" Type="http://schemas.openxmlformats.org/officeDocument/2006/relationships/hyperlink" Target="http://cs.wikipedia.org/wiki/Soubor:Schwarzspecht.jpg" TargetMode="External"/><Relationship Id="rId12" Type="http://schemas.openxmlformats.org/officeDocument/2006/relationships/hyperlink" Target="http://cs.wikipedia.org/wiki/Soubor:Pica_pica.jpg" TargetMode="External"/><Relationship Id="rId2" Type="http://schemas.openxmlformats.org/officeDocument/2006/relationships/hyperlink" Target="http://cs.wikipedia.org/wiki/Soubor:Silz_cerf2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ulpes_vulpes_standing_in_snow.jpg" TargetMode="External"/><Relationship Id="rId11" Type="http://schemas.openxmlformats.org/officeDocument/2006/relationships/hyperlink" Target="http://cs.wikipedia.org/wiki/Soubor:Garrulus_glandarius_1_Luc_Viatour.jpg" TargetMode="External"/><Relationship Id="rId5" Type="http://schemas.openxmlformats.org/officeDocument/2006/relationships/hyperlink" Target="http://cs.wikipedia.org/wiki/Soubor:Sciurus_vulgaris_Suomi-e.jpg" TargetMode="External"/><Relationship Id="rId10" Type="http://schemas.openxmlformats.org/officeDocument/2006/relationships/hyperlink" Target="http://cs.wikipedia.org/wiki/Soubor:Buteo_buteo_1_(Lukasz_Lukasik).jpg" TargetMode="External"/><Relationship Id="rId4" Type="http://schemas.openxmlformats.org/officeDocument/2006/relationships/hyperlink" Target="http://cs.wikipedia.org/wiki/Soubor:Feldhase.jpg" TargetMode="External"/><Relationship Id="rId9" Type="http://schemas.openxmlformats.org/officeDocument/2006/relationships/hyperlink" Target="http://cs.wikipedia.org/wiki/Soubor:Kuckuck_(Cuculus_canorus)_by_Tim_Peukert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ufo_bufo_-_Erdkr%C3%B6te.jpg" TargetMode="External"/><Relationship Id="rId3" Type="http://schemas.openxmlformats.org/officeDocument/2006/relationships/hyperlink" Target="http://cs.wikipedia.org/wiki/Soubor:Viperaberus1.jpg" TargetMode="External"/><Relationship Id="rId7" Type="http://schemas.openxmlformats.org/officeDocument/2006/relationships/hyperlink" Target="http://cs.wikipedia.org/wiki/Soubor:European_Common_Frog_Rana_temporaria_(cropped).jpg" TargetMode="External"/><Relationship Id="rId2" Type="http://schemas.openxmlformats.org/officeDocument/2006/relationships/hyperlink" Target="http://cs.wikipedia.org/wiki/Soubor:Natrix_natrix_(Karl_L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lok.JPG" TargetMode="External"/><Relationship Id="rId5" Type="http://schemas.openxmlformats.org/officeDocument/2006/relationships/hyperlink" Target="http://cs.wikipedia.org/wiki/Soubor:Lacerta_agilis_1_(Marek_Szczepanek).jpg" TargetMode="External"/><Relationship Id="rId10" Type="http://schemas.openxmlformats.org/officeDocument/2006/relationships/hyperlink" Target="http://www.microsoft.office.com/" TargetMode="External"/><Relationship Id="rId4" Type="http://schemas.openxmlformats.org/officeDocument/2006/relationships/hyperlink" Target="http://cs.wikipedia.org/wiki/Soubor:Anguidae.jpg" TargetMode="External"/><Relationship Id="rId9" Type="http://schemas.openxmlformats.org/officeDocument/2006/relationships/hyperlink" Target="http://cs.wikipedia.org/wiki/Soubor:Hyla_arborea_(Marek_Szczepanek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470259661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2276872"/>
            <a:ext cx="864096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45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Materiál slouží k procvičení a k zopakování učiva ČJ – abeceda, slovo, věta, podstatná jména, slovesa </a:t>
            </a:r>
            <a:r>
              <a:rPr lang="cs-CZ" sz="1600" dirty="0" smtClean="0"/>
              <a:t>– opakujeme pomocí učiva o zvířatech.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/>
              <a:t>Snímek č</a:t>
            </a:r>
            <a:r>
              <a:rPr lang="cs-CZ" sz="1600" dirty="0" smtClean="0"/>
              <a:t>. 3, 11, 18 </a:t>
            </a:r>
            <a:r>
              <a:rPr lang="cs-CZ" sz="1600" dirty="0"/>
              <a:t>je výkladový - opakování</a:t>
            </a:r>
            <a:r>
              <a:rPr lang="cs-CZ" sz="1600" dirty="0" smtClean="0"/>
              <a:t>.</a:t>
            </a:r>
          </a:p>
          <a:p>
            <a:pPr marL="301943" lvl="1" indent="0">
              <a:buNone/>
            </a:pPr>
            <a:r>
              <a:rPr lang="cs-CZ" sz="1600" dirty="0" smtClean="0"/>
              <a:t>Snímek č. 4 – Kliknutím na název savce odkryjeme hypertextový odkaz – </a:t>
            </a:r>
            <a:r>
              <a:rPr lang="cs-CZ" sz="1600" dirty="0" err="1" smtClean="0"/>
              <a:t>videogalerie</a:t>
            </a:r>
            <a:r>
              <a:rPr lang="cs-CZ" sz="1600" dirty="0" smtClean="0"/>
              <a:t> zvířat – říkáme, co zvířata dělají.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/>
              <a:t>Snímek č.  </a:t>
            </a:r>
            <a:r>
              <a:rPr lang="cs-CZ" sz="1600" dirty="0" smtClean="0"/>
              <a:t>5, 13, 16, 17, 22, 23 </a:t>
            </a:r>
            <a:r>
              <a:rPr lang="cs-CZ" sz="1600" dirty="0"/>
              <a:t>– Kliknutím do volného prostoru postupně přiřazujeme </a:t>
            </a:r>
            <a:r>
              <a:rPr lang="cs-CZ" sz="1600" dirty="0" smtClean="0"/>
              <a:t>názvy zvířat.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/>
              <a:t>Snímek </a:t>
            </a:r>
            <a:r>
              <a:rPr lang="cs-CZ" sz="1600" dirty="0" smtClean="0"/>
              <a:t>6 </a:t>
            </a:r>
            <a:r>
              <a:rPr lang="cs-CZ" sz="1600" dirty="0"/>
              <a:t>až </a:t>
            </a:r>
            <a:r>
              <a:rPr lang="cs-CZ" sz="1600" dirty="0" smtClean="0"/>
              <a:t>9 </a:t>
            </a:r>
            <a:r>
              <a:rPr lang="cs-CZ" sz="1600" dirty="0"/>
              <a:t>je opakovací kvíz. Kliknutím do správné odpovědi se objeví </a:t>
            </a:r>
            <a:r>
              <a:rPr lang="cs-CZ" sz="1600" dirty="0" err="1"/>
              <a:t>smajlík</a:t>
            </a:r>
            <a:r>
              <a:rPr lang="cs-CZ" sz="1600" dirty="0" smtClean="0"/>
              <a:t>.</a:t>
            </a:r>
          </a:p>
          <a:p>
            <a:pPr marL="301943" lvl="1" indent="0">
              <a:buNone/>
            </a:pPr>
            <a:r>
              <a:rPr lang="cs-CZ" sz="1600" dirty="0" smtClean="0"/>
              <a:t>Snímek č. 10 – Kliknutím do názvu zvířete řadíme slova podle abecedy.</a:t>
            </a:r>
          </a:p>
          <a:p>
            <a:pPr marL="301943" lvl="1" indent="0">
              <a:buNone/>
            </a:pPr>
            <a:r>
              <a:rPr lang="cs-CZ" sz="1600" dirty="0" smtClean="0"/>
              <a:t>Snímek č. 12 – Kliknutím na slovo přiřazujeme k podstatným jménům nebo slovesům.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/>
              <a:t>Na snímku č. </a:t>
            </a:r>
            <a:r>
              <a:rPr lang="cs-CZ" sz="1600" dirty="0" smtClean="0"/>
              <a:t>14, 15 </a:t>
            </a:r>
            <a:r>
              <a:rPr lang="cs-CZ" sz="1600" dirty="0"/>
              <a:t>– Žáci odpovídají ANO-NE, po kliknutí do obdélníku kontrola – </a:t>
            </a:r>
            <a:r>
              <a:rPr lang="cs-CZ" sz="1600" dirty="0" err="1"/>
              <a:t>smajlík</a:t>
            </a:r>
            <a:r>
              <a:rPr lang="cs-CZ" sz="1600" dirty="0" smtClean="0"/>
              <a:t>.</a:t>
            </a:r>
          </a:p>
          <a:p>
            <a:pPr marL="301943" lvl="1" indent="0">
              <a:buNone/>
            </a:pPr>
            <a:r>
              <a:rPr lang="cs-CZ" sz="1600" dirty="0" smtClean="0"/>
              <a:t>Snímek č. 19, 20, 21 – Určujeme druhy vět – kontrola po kliknutím </a:t>
            </a:r>
            <a:r>
              <a:rPr lang="cs-CZ" sz="1600" dirty="0"/>
              <a:t>do volného </a:t>
            </a:r>
            <a:r>
              <a:rPr lang="cs-CZ" sz="1600" dirty="0" smtClean="0"/>
              <a:t>prostoru.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/>
              <a:t>Na snímku </a:t>
            </a:r>
            <a:r>
              <a:rPr lang="cs-CZ" sz="1600" dirty="0" smtClean="0"/>
              <a:t>č. 24 </a:t>
            </a:r>
            <a:r>
              <a:rPr lang="cs-CZ" sz="1600" dirty="0"/>
              <a:t>po kliknutí do jednotlivých rámečků odkryjeme obrázek. Je zde vložen hypertextový odkaz, jak se </a:t>
            </a:r>
            <a:r>
              <a:rPr lang="cs-CZ" sz="1600" dirty="0" smtClean="0"/>
              <a:t>vyrábí dalekohled.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/>
              <a:t>Materiál obsahuje </a:t>
            </a:r>
            <a:r>
              <a:rPr lang="cs-CZ" sz="1600" dirty="0" smtClean="0"/>
              <a:t> 26 stránek </a:t>
            </a:r>
            <a:r>
              <a:rPr lang="cs-CZ" sz="1600" dirty="0"/>
              <a:t>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Vyjadřujeme se ve větách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2348880"/>
            <a:ext cx="3822192" cy="63976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VĚTA – SLOVO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3284984"/>
            <a:ext cx="4176464" cy="2697163"/>
          </a:xfrm>
        </p:spPr>
        <p:txBody>
          <a:bodyPr>
            <a:normAutofit/>
          </a:bodyPr>
          <a:lstStyle/>
          <a:p>
            <a:pPr lvl="0"/>
            <a:r>
              <a:rPr lang="cs-CZ" sz="2400" dirty="0"/>
              <a:t>Věta je myšlenka vyjádřená slovy. </a:t>
            </a:r>
            <a:endParaRPr lang="cs-CZ" sz="2400" dirty="0" smtClean="0"/>
          </a:p>
          <a:p>
            <a:pPr lvl="0"/>
            <a:r>
              <a:rPr lang="cs-CZ" sz="2400" dirty="0" smtClean="0"/>
              <a:t>Věta </a:t>
            </a:r>
            <a:r>
              <a:rPr lang="cs-CZ" sz="2400" dirty="0"/>
              <a:t>se skládá ze slov. </a:t>
            </a:r>
            <a:endParaRPr lang="cs-CZ" sz="2400" dirty="0" smtClean="0"/>
          </a:p>
          <a:p>
            <a:pPr lvl="0"/>
            <a:r>
              <a:rPr lang="cs-CZ" sz="2400" dirty="0" smtClean="0"/>
              <a:t>Každé </a:t>
            </a:r>
            <a:r>
              <a:rPr lang="cs-CZ" sz="2400" dirty="0"/>
              <a:t>slovo píšeme </a:t>
            </a:r>
            <a:r>
              <a:rPr lang="cs-CZ" sz="2400" dirty="0" smtClean="0"/>
              <a:t>zvlášť.</a:t>
            </a:r>
          </a:p>
          <a:p>
            <a:pPr lvl="0"/>
            <a:r>
              <a:rPr lang="cs-CZ" sz="2400" dirty="0" smtClean="0"/>
              <a:t>Slovo </a:t>
            </a:r>
            <a:r>
              <a:rPr lang="cs-CZ" sz="2400" dirty="0"/>
              <a:t>má ve větě své místo.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2348880"/>
            <a:ext cx="3822192" cy="63976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PŘÍKLAD: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000" y="3284984"/>
            <a:ext cx="4355976" cy="2952328"/>
          </a:xfrm>
        </p:spPr>
        <p:txBody>
          <a:bodyPr>
            <a:noAutofit/>
          </a:bodyPr>
          <a:lstStyle/>
          <a:p>
            <a:pPr marL="342900" lvl="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Savci jsou obratlovci.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Savci rodí živá mláďata. 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Mláďata sají mateřské mléko.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Dýchají plícemi. 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Tělo savců je většinou pokryto srstí.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6743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35711" y="3462169"/>
            <a:ext cx="2086195" cy="914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Pozoruj savce. Klikni </a:t>
            </a:r>
            <a:r>
              <a:rPr lang="cs-CZ" sz="2400" dirty="0" smtClean="0">
                <a:solidFill>
                  <a:schemeClr val="tx1"/>
                </a:solidFill>
                <a:hlinkClick r:id="rId2"/>
              </a:rPr>
              <a:t>ZDE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Klikni na </a:t>
            </a:r>
            <a:r>
              <a:rPr lang="cs-CZ" dirty="0" smtClean="0">
                <a:solidFill>
                  <a:schemeClr val="bg1"/>
                </a:solidFill>
              </a:rPr>
              <a:t>slova - názvy </a:t>
            </a:r>
            <a:r>
              <a:rPr lang="cs-CZ" dirty="0">
                <a:solidFill>
                  <a:schemeClr val="bg1"/>
                </a:solidFill>
              </a:rPr>
              <a:t>savců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1339913" y="2121446"/>
            <a:ext cx="1818023" cy="1041719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zmije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3491880" y="3768345"/>
            <a:ext cx="1725064" cy="1071021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zajíc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6371693" y="5868499"/>
            <a:ext cx="1368152" cy="745231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buk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320754" y="5223913"/>
            <a:ext cx="2274769" cy="745232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poštolka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7055769" y="1978191"/>
            <a:ext cx="1497862" cy="1193175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káně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4880164" y="3835981"/>
            <a:ext cx="2376264" cy="1081176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srnec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985895" y="4480045"/>
            <a:ext cx="1508513" cy="748223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mech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6610117" y="4808645"/>
            <a:ext cx="2064882" cy="1009066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skokan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3211906" y="5723631"/>
            <a:ext cx="2213618" cy="890099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kukačka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174723" y="3455163"/>
            <a:ext cx="1921839" cy="957396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užovka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Mrak 15"/>
          <p:cNvSpPr/>
          <p:nvPr/>
        </p:nvSpPr>
        <p:spPr>
          <a:xfrm>
            <a:off x="1026248" y="5936081"/>
            <a:ext cx="2370680" cy="761579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kapradiny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3764460" y="2948450"/>
            <a:ext cx="1898259" cy="1125787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kuna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3286456" y="1844824"/>
            <a:ext cx="2376264" cy="997515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jezevec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5118922" y="2644825"/>
            <a:ext cx="2376264" cy="1317050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jelen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2274768" y="4677559"/>
            <a:ext cx="1663443" cy="1101419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datel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5425524" y="5194372"/>
            <a:ext cx="1285544" cy="1091662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Mrak 25"/>
          <p:cNvSpPr/>
          <p:nvPr/>
        </p:nvSpPr>
        <p:spPr>
          <a:xfrm>
            <a:off x="2096562" y="2734547"/>
            <a:ext cx="2019854" cy="997515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veverka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Mrak 26"/>
          <p:cNvSpPr/>
          <p:nvPr/>
        </p:nvSpPr>
        <p:spPr>
          <a:xfrm>
            <a:off x="1740153" y="3732062"/>
            <a:ext cx="1944890" cy="997515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rase divoké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Mrak 27"/>
          <p:cNvSpPr/>
          <p:nvPr/>
        </p:nvSpPr>
        <p:spPr>
          <a:xfrm>
            <a:off x="3953795" y="4729577"/>
            <a:ext cx="1740598" cy="1049401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solidFill>
                  <a:schemeClr val="tx1"/>
                </a:solidFill>
              </a:rPr>
              <a:t>rálík divoký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Mrak 28"/>
          <p:cNvSpPr/>
          <p:nvPr/>
        </p:nvSpPr>
        <p:spPr>
          <a:xfrm>
            <a:off x="6934401" y="3470915"/>
            <a:ext cx="1740598" cy="1206644"/>
          </a:xfrm>
          <a:prstGeom prst="clou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ježek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60729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1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6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1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 descr="C:\Users\rej\AppData\Local\Microsoft\Windows\Temporary Internet Files\Content.IE5\OWOWNQG9\MP9002625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371" y="3885296"/>
            <a:ext cx="2735409" cy="1924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972" y="1546166"/>
            <a:ext cx="2562761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Poznáš lesní savce?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6" y="3277927"/>
            <a:ext cx="246374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jelen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361482" y="3277927"/>
            <a:ext cx="2463742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rase divoké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413205" y="3262176"/>
            <a:ext cx="2463742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zajíc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49219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veverka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361480" y="5874346"/>
            <a:ext cx="2463743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liška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426449" y="5873048"/>
            <a:ext cx="2463743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daněk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31" name="Obrázek 30" descr="jelen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22267" y="1471493"/>
            <a:ext cx="2583779" cy="1721442"/>
          </a:xfrm>
          <a:prstGeom prst="rect">
            <a:avLst/>
          </a:prstGeom>
        </p:spPr>
      </p:pic>
      <p:pic>
        <p:nvPicPr>
          <p:cNvPr id="33" name="Obrázek 32" descr="ZAJIC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67239" y="1462490"/>
            <a:ext cx="2582161" cy="1721441"/>
          </a:xfrm>
          <a:prstGeom prst="rect">
            <a:avLst/>
          </a:prstGeom>
        </p:spPr>
      </p:pic>
      <p:pic>
        <p:nvPicPr>
          <p:cNvPr id="35" name="Obrázek 34" descr="LIS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223415" y="3863072"/>
            <a:ext cx="2824241" cy="1924014"/>
          </a:xfrm>
          <a:prstGeom prst="rect">
            <a:avLst/>
          </a:prstGeom>
        </p:spPr>
      </p:pic>
      <p:pic>
        <p:nvPicPr>
          <p:cNvPr id="36" name="Obrázek 35" descr="VEVERK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55576" y="3789040"/>
            <a:ext cx="1440160" cy="202027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979712" y="2852936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č.01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5364088" y="5229200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č.05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1619672" y="5445224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č.04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8028384" y="2780928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č.03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4860032" y="2852936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63852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r>
              <a:rPr lang="cs-CZ" dirty="0">
                <a:sym typeface="Wingdings" pitchFamily="2" charset="2"/>
              </a:rPr>
              <a:t>!</a:t>
            </a:r>
            <a:r>
              <a:rPr lang="cs-CZ" dirty="0" smtClean="0"/>
              <a:t> Kdo je to?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2204864"/>
            <a:ext cx="3822192" cy="63976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VĚTA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83568" y="3153504"/>
            <a:ext cx="3820055" cy="2697163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Samci říkáme kanec.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Samice se nazývá prasnice.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Jejich mládě je sele.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Živí </a:t>
            </a:r>
            <a:r>
              <a:rPr lang="cs-CZ" sz="2400" dirty="0" smtClean="0">
                <a:solidFill>
                  <a:schemeClr val="tx1"/>
                </a:solidFill>
              </a:rPr>
              <a:t>se např</a:t>
            </a:r>
            <a:r>
              <a:rPr lang="cs-CZ" sz="2400" dirty="0">
                <a:solidFill>
                  <a:schemeClr val="tx1"/>
                </a:solidFill>
              </a:rPr>
              <a:t>. kořínky, červy, žaludy, kaštany a slimáky.</a:t>
            </a:r>
            <a:endParaRPr lang="cs-CZ" sz="2400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355976" y="2204864"/>
            <a:ext cx="3822192" cy="63976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SLOVO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813096" y="3342462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jezevec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37628" y="4151851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veverka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46960" y="5013176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rase divoké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7633072" y="3342462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655272" y="4184408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7666936" y="5078290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8616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r>
              <a:rPr lang="cs-CZ" dirty="0">
                <a:sym typeface="Wingdings" pitchFamily="2" charset="2"/>
              </a:rPr>
              <a:t>!</a:t>
            </a:r>
            <a:r>
              <a:rPr lang="cs-CZ" dirty="0" smtClean="0"/>
              <a:t> Kdo je to?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2204864"/>
            <a:ext cx="3822192" cy="63976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VĚTA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3528" y="3012028"/>
            <a:ext cx="4492614" cy="2937252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600" dirty="0">
                <a:solidFill>
                  <a:schemeClr val="tx1"/>
                </a:solidFill>
              </a:rPr>
              <a:t>M</a:t>
            </a:r>
            <a:r>
              <a:rPr lang="cs-CZ" sz="2600" dirty="0" smtClean="0">
                <a:solidFill>
                  <a:schemeClr val="tx1"/>
                </a:solidFill>
              </a:rPr>
              <a:t>á </a:t>
            </a:r>
            <a:r>
              <a:rPr lang="cs-CZ" sz="2600" dirty="0">
                <a:solidFill>
                  <a:schemeClr val="tx1"/>
                </a:solidFill>
              </a:rPr>
              <a:t>světlé bříško.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Její srst je rezavá, hnědá </a:t>
            </a:r>
            <a:r>
              <a:rPr lang="cs-CZ" sz="2600" dirty="0">
                <a:solidFill>
                  <a:schemeClr val="tx1"/>
                </a:solidFill>
              </a:rPr>
              <a:t>nebo </a:t>
            </a:r>
            <a:r>
              <a:rPr lang="cs-CZ" sz="2600" dirty="0" smtClean="0">
                <a:solidFill>
                  <a:schemeClr val="tx1"/>
                </a:solidFill>
              </a:rPr>
              <a:t>černá.</a:t>
            </a:r>
            <a:endParaRPr lang="cs-CZ" sz="2600" dirty="0">
              <a:solidFill>
                <a:schemeClr val="tx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tx1"/>
                </a:solidFill>
              </a:rPr>
              <a:t>Huňatým ocasem </a:t>
            </a:r>
            <a:r>
              <a:rPr lang="cs-CZ" sz="2600" dirty="0">
                <a:solidFill>
                  <a:schemeClr val="tx1"/>
                </a:solidFill>
              </a:rPr>
              <a:t>udržuje rovnováhu při skákání z větve na větev.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600" dirty="0">
                <a:solidFill>
                  <a:schemeClr val="tx1"/>
                </a:solidFill>
              </a:rPr>
              <a:t>Živí se semeny šišek, oříšky a pupeny.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355976" y="2204864"/>
            <a:ext cx="3822192" cy="63976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SLOVO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816142" y="4010375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jezevec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40674" y="4819764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srnec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18174" y="316080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veverka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7636118" y="4010375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658318" y="4852321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7638150" y="3225923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9372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r>
              <a:rPr lang="cs-CZ" dirty="0">
                <a:sym typeface="Wingdings" pitchFamily="2" charset="2"/>
              </a:rPr>
              <a:t>!</a:t>
            </a:r>
            <a:r>
              <a:rPr lang="cs-CZ" dirty="0" smtClean="0"/>
              <a:t> Kdo je to?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2204864"/>
            <a:ext cx="3822192" cy="63976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VĚTA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3654" y="2965183"/>
            <a:ext cx="4392488" cy="2790853"/>
          </a:xfrm>
        </p:spPr>
        <p:txBody>
          <a:bodyPr>
            <a:normAutofit lnSpcReduction="10000"/>
          </a:bodyPr>
          <a:lstStyle/>
          <a:p>
            <a:pPr marL="342900" lvl="1" indent="-3429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Samice </a:t>
            </a:r>
            <a:r>
              <a:rPr lang="cs-CZ" sz="2400" dirty="0">
                <a:solidFill>
                  <a:schemeClr val="tx1"/>
                </a:solidFill>
              </a:rPr>
              <a:t>je srna. </a:t>
            </a:r>
          </a:p>
          <a:p>
            <a:pPr marL="342900" lvl="1" indent="-3429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Mládě se nazývá srnče. </a:t>
            </a:r>
          </a:p>
          <a:p>
            <a:pPr marL="342900" lvl="1" indent="-3429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Samec </a:t>
            </a:r>
            <a:r>
              <a:rPr lang="cs-CZ" sz="2400" dirty="0">
                <a:solidFill>
                  <a:schemeClr val="tx1"/>
                </a:solidFill>
              </a:rPr>
              <a:t>je nejčastější lesní zvěř.</a:t>
            </a:r>
          </a:p>
          <a:p>
            <a:pPr marL="342900" lvl="1" indent="-3429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Živí se trávou, pupeny stromů, lesními plody a žaludy.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355976" y="2204864"/>
            <a:ext cx="3822192" cy="63976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SLOVO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816142" y="4010375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jelen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40674" y="4819764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veverka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18174" y="316080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srnec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7636118" y="4010375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658318" y="4852321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7638150" y="3225923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5644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r>
              <a:rPr lang="cs-CZ" dirty="0">
                <a:sym typeface="Wingdings" pitchFamily="2" charset="2"/>
              </a:rPr>
              <a:t>!</a:t>
            </a:r>
            <a:r>
              <a:rPr lang="cs-CZ" dirty="0" smtClean="0"/>
              <a:t> Kdo je to?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2204864"/>
            <a:ext cx="3822192" cy="63976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VĚTA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51520" y="3036495"/>
            <a:ext cx="4392488" cy="2860789"/>
          </a:xfrm>
        </p:spPr>
        <p:txBody>
          <a:bodyPr>
            <a:normAutofit lnSpcReduction="10000"/>
          </a:bodyPr>
          <a:lstStyle/>
          <a:p>
            <a:pPr lvl="1" indent="-4572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Samice </a:t>
            </a:r>
            <a:r>
              <a:rPr lang="cs-CZ" sz="2400" dirty="0">
                <a:solidFill>
                  <a:schemeClr val="tx1"/>
                </a:solidFill>
              </a:rPr>
              <a:t>se nazývá </a:t>
            </a:r>
            <a:r>
              <a:rPr lang="cs-CZ" sz="2400" dirty="0" smtClean="0">
                <a:solidFill>
                  <a:schemeClr val="tx1"/>
                </a:solidFill>
              </a:rPr>
              <a:t>laň. </a:t>
            </a:r>
            <a:endParaRPr lang="cs-CZ" sz="2400" dirty="0">
              <a:solidFill>
                <a:schemeClr val="tx1"/>
              </a:solidFill>
            </a:endParaRPr>
          </a:p>
          <a:p>
            <a:pPr lvl="1" indent="-4572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>
                <a:solidFill>
                  <a:schemeClr val="tx1"/>
                </a:solidFill>
              </a:rPr>
              <a:t>Mláděti se říká kolouch. </a:t>
            </a:r>
          </a:p>
          <a:p>
            <a:pPr lvl="1" indent="-4572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Samec je </a:t>
            </a:r>
            <a:r>
              <a:rPr lang="cs-CZ" sz="2400" dirty="0">
                <a:solidFill>
                  <a:schemeClr val="tx1"/>
                </a:solidFill>
              </a:rPr>
              <a:t>největším obyvatelem našich lesů. </a:t>
            </a:r>
          </a:p>
          <a:p>
            <a:pPr lvl="1" indent="-457200">
              <a:spcBef>
                <a:spcPts val="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Živí se </a:t>
            </a:r>
            <a:r>
              <a:rPr lang="cs-CZ" sz="2400" dirty="0">
                <a:solidFill>
                  <a:schemeClr val="tx1"/>
                </a:solidFill>
              </a:rPr>
              <a:t>trávou, pupeny stromů, lesními plody a žaludy.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355976" y="2204864"/>
            <a:ext cx="3822192" cy="63976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SLOVO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783855" y="3148127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srnec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83855" y="5085184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kuna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783855" y="4116655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jelen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eselý obličej 16"/>
          <p:cNvSpPr/>
          <p:nvPr/>
        </p:nvSpPr>
        <p:spPr>
          <a:xfrm>
            <a:off x="7661855" y="3148127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7661855" y="5117741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7661855" y="4132934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7916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98833" y="2466161"/>
            <a:ext cx="8146336" cy="41467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      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        </a:t>
            </a:r>
          </a:p>
          <a:p>
            <a:pPr marL="0" indent="0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        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Seřaď </a:t>
            </a:r>
            <a:r>
              <a:rPr lang="cs-CZ" dirty="0"/>
              <a:t>názvy </a:t>
            </a:r>
            <a:r>
              <a:rPr lang="cs-CZ" dirty="0" smtClean="0"/>
              <a:t>savců </a:t>
            </a:r>
            <a:r>
              <a:rPr lang="cs-CZ" dirty="0"/>
              <a:t>podle abecedy:</a:t>
            </a:r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193392" y="2492895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5475299" y="2492895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7757206" y="2492895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911485" y="4464270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3193392" y="4464270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605803" y="6081846"/>
            <a:ext cx="1183739" cy="43668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prase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953981" y="5329817"/>
            <a:ext cx="1368396" cy="43668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lasička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934060" y="5329817"/>
            <a:ext cx="1157681" cy="43668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jelen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95536" y="6081847"/>
            <a:ext cx="1229689" cy="43668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ježek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415017" y="6081847"/>
            <a:ext cx="1157681" cy="43668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kuna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184617" y="5329817"/>
            <a:ext cx="1421186" cy="43668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liška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475299" y="4464270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7757206" y="4464270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911485" y="2492895"/>
            <a:ext cx="421430" cy="4366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366265" y="6105845"/>
            <a:ext cx="1421186" cy="43668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zajíc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468043" y="5329817"/>
            <a:ext cx="1421186" cy="43668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srnec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236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642 -0.01156 C -0.10503 -0.01248 -0.10503 -0.01272 -0.10364 -0.01364 C -0.10364 -0.01526 -0.10364 -0.01734 -0.10364 -0.02081 C -0.10226 -0.0289 -0.10087 -0.03676 -0.10087 -0.04462 C -0.09948 -0.0474 -0.09948 -0.05225 -0.09948 -0.05341 C -0.09792 -0.05618 -0.09792 -0.0548 -0.09635 -0.05641 C -0.09479 -0.06358 -0.09479 -0.07214 -0.0934 -0.08162 C -0.0934 -0.08948 -0.09201 -0.09688 -0.09201 -0.10381 C -0.09028 -0.11399 -0.09201 -0.10613 -0.09028 -0.11561 C -0.09028 -0.11769 -0.09028 -0.11977 -0.09028 -0.12139 C -0.08854 -0.12439 -0.08854 -0.1274 -0.08854 -0.13063 C -0.08854 -0.13179 -0.08854 -0.13202 -0.08854 -0.13341 C -0.08715 -0.1378 -0.08576 -0.14266 -0.08576 -0.14659 C -0.08576 -0.14798 -0.08576 -0.14821 -0.08437 -0.14959 C -0.08264 -0.15306 -0.08264 -0.16046 -0.08107 -0.16277 C -0.08107 -0.1674 -0.07969 -0.17063 -0.07969 -0.17641 C -0.07795 -0.18173 -0.07795 -0.17965 -0.07795 -0.18358 C -0.07795 -0.19699 -0.07795 -0.20763 -0.07517 -0.21919 C -0.07517 -0.23537 -0.07656 -0.22104 -0.07517 -0.23537 C -0.07344 -0.24948 -0.07517 -0.23214 -0.07344 -0.24855 C -0.07205 -0.25364 -0.07205 -0.25665 -0.07066 -0.26011 C -0.07066 -0.26474 -0.06927 -0.26844 -0.06753 -0.27075 C -0.06753 -0.27376 -0.06614 -0.27561 -0.06476 -0.27838 L -0.06476 -0.27815 C -0.0618 -0.28555 -0.06007 -0.29133 -0.05729 -0.29433 C -0.05729 -0.29248 -0.05555 -0.2904 -0.05555 -0.28878 C -0.05555 -0.28763 -0.05555 -0.28532 -0.05417 -0.28416 C -0.05417 -0.283 -0.05417 -0.28277 -0.05417 -0.28254 C -0.05243 -0.283 -0.05243 -0.28277 -0.05243 -0.28416 C -0.05104 -0.28971 -0.05243 -0.28925 -0.05104 -0.29295 C -0.05104 -0.29711 -0.04948 -0.29873 -0.04809 -0.30011 C -0.0467 -0.30289 -0.0467 -0.30381 -0.04496 -0.30636 C -0.04496 -0.30798 -0.04496 -0.31098 -0.04496 -0.31214 C -0.04357 -0.31352 -0.04357 -0.31306 -0.04184 -0.31352 C -0.04184 -0.31561 -0.0401 -0.31514 -0.0401 -0.31884 " pathEditMode="relative" rAng="0" ptsTypes="ffffffffffffffffffffffFfffffffffffA"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6" y="-153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5 0.00786 C -0.0665 -0.01688 -0.06979 -0.01943 -0.04844 -0.02567 C -0.03716 -0.037 -0.02466 -0.04625 -0.01198 -0.0548 C -0.00417 -0.07052 0.00086 -0.08417 0.0125 -0.09457 C 0.01961 -0.1096 0.02604 -0.12555 0.03437 -0.14035 C 0.03993 -0.1496 0.046 -0.15931 0.05121 -0.16971 C 0.06319 -0.19237 0.06996 -0.2222 0.08784 -0.23792 C 0.08784 -0.23838 0.08993 -0.26336 0.09253 -0.26729 C 0.09705 -0.27561 0.12083 -0.30659 0.12916 -0.31376 C 0.13802 -0.32139 0.15086 -0.32393 0.16059 -0.32694 C 0.1842 -0.34266 0.15468 -0.32694 0.18246 -0.32694 C 0.19201 -0.32694 0.19479 -0.33549 0.20208 -0.33989 C 0.22083 -0.35168 0.23854 -0.35376 0.25781 -0.36255 C 0.26354 -0.3859 0.26284 -0.39862 0.26024 -0.42451 C 0.25764 -0.44948 0.25781 -0.42706 0.25781 -0.43792 " pathEditMode="relative" rAng="0" ptsTypes="ffffffffffffffA">
                                      <p:cBhvr>
                                        <p:cTn id="1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-228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50867E-6 C 0.04861 -0.15954 0.09652 -0.31954 0.14566 -0.47885 C 0.14791 -0.48648 0.14201 -0.46336 0.14027 -0.4555 C 0.1375 -0.44347 0.12864 -0.44047 0.121 -0.43677 C 0.10052 -0.43885 0.08142 -0.44093 0.06128 -0.43446 C 0.05711 -0.43168 0.05347 -0.42752 0.04913 -0.42521 C 0.04514 -0.42289 0.04079 -0.42243 0.0368 -0.42058 C 0.04722 -0.41318 0.05434 -0.41295 0.06666 -0.4111 C 0.07743 -0.40394 0.08993 -0.40209 0.10173 -0.39954 C 0.11267 -0.39469 0.12222 -0.38798 0.13333 -0.38544 C 0.14791 -0.37249 0.1677 -0.38243 0.1842 -0.38544 C 0.20468 -0.39746 0.22239 -0.40578 0.24375 -0.41341 C 0.2526 -0.41642 0.26145 -0.41665 0.27014 -0.42058 C 0.27448 -0.41619 0.27812 -0.41087 0.28246 -0.40648 C 0.29618 -0.39284 0.31284 -0.38636 0.32795 -0.37619 C 0.33333 -0.37249 0.33819 -0.36763 0.34375 -0.3644 C 0.35295 -0.35908 0.36198 -0.35237 0.37187 -0.35052 C 0.38003 -0.34891 0.39652 -0.34567 0.39652 -0.34544 C 0.44114 -0.34729 0.48454 -0.3459 0.52795 -0.35746 C 0.5335 -0.36232 0.54062 -0.36532 0.54566 -0.37133 C 0.55451 -0.38197 0.55885 -0.39214 0.57014 -0.39723 C 0.58437 -0.41133 0.59427 -0.42706 0.60694 -0.44394 C 0.61718 -0.45758 0.62326 -0.47723 0.63159 -0.49295 C 0.63385 -0.5022 0.63541 -0.51145 0.6368 -0.52093 C 0.63576 -0.53896 0.63611 -0.56648 0.62621 -0.58174 C 0.62395 -0.58521 0.61649 -0.58891 0.61406 -0.59099 C 0.60191 -0.60116 0.61198 -0.59584 0.60173 -0.60047 C 0.59305 -0.60902 0.58229 -0.61688 0.57187 -0.62151 C 0.56024 -0.63307 0.56996 -0.62567 0.55434 -0.63076 C 0.54027 -0.63538 0.52639 -0.64024 0.51232 -0.64486 C 0.50156 -0.64394 0.48211 -0.64578 0.47014 -0.63769 C 0.45486 -0.62706 0.44913 -0.60532 0.4368 -0.59099 C 0.43177 -0.58521 0.42534 -0.5822 0.41927 -0.57943 C 0.41389 -0.56856 0.4052 -0.55954 0.39652 -0.55376 C 0.39132 -0.54336 0.38489 -0.53249 0.37708 -0.52555 C 0.37378 -0.51214 0.37795 -0.5244 0.37014 -0.51399 C 0.36875 -0.51214 0.36823 -0.50891 0.36666 -0.50706 C 0.36458 -0.50474 0.36163 -0.50451 0.35954 -0.5022 C 0.35052 -0.49249 0.34635 -0.48024 0.3368 -0.47191 C 0.33472 -0.46775 0.33177 -0.46428 0.32986 -0.46012 C 0.32882 -0.45804 0.32934 -0.4548 0.32795 -0.45318 C 0.32656 -0.45157 0.32448 -0.4511 0.32274 -0.45087 C 0.31232 -0.44948 0.30173 -0.44925 0.29114 -0.44856 C 0.28715 -0.43214 0.28767 -0.43931 0.28767 -0.42752 " pathEditMode="relative" rAng="0" ptsTypes="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840" y="-32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05556E-6 1.84971E-6 C 0.01423 -0.00624 0.02951 -0.00231 0.04392 0.00231 C 0.04097 0.00809 0.03281 0.02936 0.02638 0.03052 C 0.01597 0.0326 0.00538 0.03214 -0.00521 0.03283 C -0.02188 0.03838 -0.01823 0.03792 -0.0474 0.03283 C -0.05122 0.03214 -0.05417 0.02728 -0.05782 0.02566 C -0.06598 0.01549 -0.07448 0.00601 -0.08247 -0.00462 C -0.08438 -0.00717 -0.08438 -0.0111 -0.08594 -0.01387 C -0.08733 -0.01665 -0.08941 -0.01873 -0.09115 -0.02104 C -0.0948 -0.03399 -0.09254 -0.02543 -0.09653 -0.04671 C -0.09705 -0.04971 -0.09775 -0.05295 -0.09827 -0.05595 C -0.09879 -0.05919 -0.10001 -0.06543 -0.10001 -0.06543 C -0.10053 -0.0733 -0.10035 -0.08116 -0.10174 -0.08879 C -0.10226 -0.09156 -0.10417 -0.09341 -0.10521 -0.09572 C -0.11094 -0.10936 -0.11563 -0.11584 -0.12448 -0.12601 C -0.1349 -0.13804 -0.12553 -0.12809 -0.13334 -0.14012 C -0.13612 -0.14428 -0.14202 -0.15191 -0.14202 -0.15191 C -0.15053 -0.18405 -0.14358 -0.22012 -0.13681 -0.25225 C -0.13473 -0.27445 -0.13021 -0.29457 -0.12448 -0.31538 C -0.11997 -0.33179 -0.1106 -0.36439 -0.1106 -0.36439 C -0.12066 -0.37341 -0.13143 -0.38243 -0.14202 -0.39006 C -0.15973 -0.40278 -0.14914 -0.39075 -0.16494 -0.40647 C -0.1816 -0.42312 -0.18473 -0.43283 -0.19827 -0.45087 C -0.20018 -0.46127 -0.20191 -0.46312 -0.19653 -0.47422 C -0.19462 -0.47815 -0.18889 -0.47954 -0.18594 -0.48116 C -0.17205 -0.48832 -0.15521 -0.49364 -0.14028 -0.49526 C -0.12917 -0.49642 -0.11806 -0.49688 -0.10695 -0.49757 C -0.10122 -0.49942 -0.09497 -0.49965 -0.08941 -0.5022 C -0.08733 -0.50312 -0.08612 -0.50567 -0.08421 -0.50705 C -0.07969 -0.51006 -0.07448 -0.51075 -0.07014 -0.51399 C -0.04601 -0.53133 -0.06598 -0.52093 -0.04566 -0.53041 C -0.02501 -0.55052 0.00225 -0.55214 0.02638 -0.55838 C 0.03975 -0.55769 0.05347 -0.56 0.06666 -0.55607 C 0.09409 -0.54798 0.1177 -0.52254 0.13333 -0.49295 C 0.13454 -0.48509 0.13211 -0.47445 0.1368 -0.4696 C 0.1401 -0.46613 0.14392 -0.47561 0.14739 -0.47884 C 0.15781 -0.48856 0.16927 -0.49757 0.18072 -0.50474 C 0.2085 -0.52208 0.18177 -0.50173 0.20694 -0.51861 C 0.24166 -0.54197 0.27499 -0.5674 0.31406 -0.5748 C 0.32465 -0.57942 0.33454 -0.58243 0.34565 -0.58405 C 0.35798 -0.58567 0.38246 -0.58867 0.38246 -0.58867 C 0.39166 -0.59515 0.40243 -0.60093 0.41232 -0.60509 C 0.41579 -0.60439 0.41961 -0.60509 0.42274 -0.60278 C 0.4243 -0.60162 0.42465 -0.59838 0.42465 -0.59584 C 0.42465 -0.57988 0.42083 -0.56046 0.41232 -0.54913 C 0.40677 -0.53041 0.39826 -0.51168 0.3894 -0.49526 C 0.38645 -0.48994 0.3835 -0.48439 0.38072 -0.47884 C 0.37951 -0.47653 0.37725 -0.47191 0.37725 -0.47191 C 0.37395 -0.45457 0.36892 -0.4437 0.36493 -0.42752 C 0.36336 -0.41272 0.36163 -0.39746 0.35798 -0.38312 C 0.35451 -0.35283 0.35295 -0.32578 0.35607 -0.29434 C 0.35694 -0.28578 0.37291 -0.28185 0.37725 -0.28023 C 0.39236 -0.28116 0.40763 -0.28139 0.42274 -0.28278 C 0.42968 -0.28347 0.4342 -0.29179 0.44027 -0.29434 C 0.44374 -0.29572 0.44739 -0.29595 0.45086 -0.29665 C 0.45138 -0.29896 0.45138 -0.30197 0.4526 -0.30358 C 0.4559 -0.30798 0.46545 -0.30451 0.45086 -0.30844 C 0.45034 -0.30867 0.44965 -0.30844 0.44913 -0.30844 " pathEditMode="relative" ptsTypes="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98844E-6 C 0.0125 -0.0081 0.02535 -0.01549 0.03698 -0.02567 C 0.04618 -0.03376 0.05416 -0.04486 0.06319 -0.05364 C 0.07048 -0.06081 0.07448 -0.07353 0.08073 -0.08185 C 0.09166 -0.09642 0.10364 -0.10705 0.1158 -0.11908 C 0.14219 -0.14567 0.10295 -0.11006 0.12639 -0.13087 C 0.1276 -0.13318 0.12916 -0.13526 0.12986 -0.13781 C 0.1309 -0.14243 0.13003 -0.14775 0.1316 -0.15191 C 0.13437 -0.15908 0.14705 -0.17388 0.15278 -0.17757 C 0.15868 -0.18544 0.1658 -0.19515 0.17378 -0.19862 C 0.18298 -0.21688 0.16857 -0.2289 0.16146 -0.24301 C 0.15607 -0.27908 0.16163 -0.31029 0.17031 -0.34336 C 0.16666 -0.41179 0.15955 -0.47769 0.14739 -0.54428 C 0.14462 -0.55931 0.1408 -0.57966 0.13524 -0.59353 C 0.13281 -0.59931 0.12882 -0.60393 0.12639 -0.60971 C 0.11562 -0.63653 0.11788 -0.64717 0.09305 -0.65179 C 0.08975 -0.65133 0.07691 -0.64994 0.07205 -0.64717 C 0.06493 -0.64301 0.06198 -0.63422 0.05451 -0.63075 C 0.04531 -0.61873 0.03611 -0.61203 0.02465 -0.60509 C 0.021 -0.60301 0.01736 -0.60278 0.01406 -0.60047 C -0.01702 -0.57989 0.00625 -0.59075 -0.00868 -0.58405 C -0.01459 -0.58474 -0.02049 -0.58451 -0.02622 -0.58636 C -0.02813 -0.58705 -0.03264 -0.59723 -0.03334 -0.59815 C -0.03542 -0.60093 -0.0382 -0.60231 -0.04028 -0.60509 C -0.04167 -0.60694 -0.04254 -0.60994 -0.04375 -0.61203 C -0.04445 -0.61318 -0.06059 -0.63422 -0.06129 -0.63561 C -0.0658 -0.6444 -0.07205 -0.65364 -0.07882 -0.65896 C -0.0809 -0.66058 -0.08351 -0.66058 -0.08611 -0.66127 C -0.09288 -0.66729 -0.10087 -0.67168 -0.10868 -0.67515 C -0.125 -0.67445 -0.1415 -0.67422 -0.15781 -0.67284 C -0.16077 -0.6726 -0.16372 -0.67052 -0.16667 -0.67052 C -0.17761 -0.67052 -0.19063 -0.67954 -0.2 -0.68463 C -0.21389 -0.69203 -0.24097 -0.69619 -0.25608 -0.6985 C -0.2724 -0.69781 -0.28906 -0.6985 -0.30521 -0.69619 C -0.31597 -0.6948 -0.33125 -0.6844 -0.34028 -0.67746 C -0.35573 -0.66567 -0.36528 -0.65688 -0.37882 -0.64486 C -0.39809 -0.62775 -0.40452 -0.58844 -0.41042 -0.5607 C -0.41302 -0.53318 -0.41389 -0.50752 -0.42275 -0.48139 C -0.42379 -0.47815 -0.43715 -0.46844 -0.43854 -0.46729 C -0.45035 -0.44717 -0.45122 -0.44902 -0.45434 -0.42752 C -0.45313 -0.41665 -0.45261 -0.40555 -0.45087 -0.39492 C -0.44705 -0.37226 -0.40938 -0.36625 -0.39636 -0.3644 C -0.38525 -0.3607 -0.37431 -0.35908 -0.36302 -0.35746 C -0.34584 -0.35168 -0.32934 -0.34752 -0.31215 -0.34104 C -0.29566 -0.3348 -0.30035 -0.33018 -0.28611 -0.32 C -0.27813 -0.31445 -0.26927 -0.31145 -0.26129 -0.30613 C -0.24115 -0.27838 -0.26111 -0.30266 -0.19288 -0.29434 C -0.17361 -0.29203 -0.15538 -0.27284 -0.13854 -0.26174 C -0.13542 -0.25596 -0.13056 -0.25156 -0.12795 -0.24532 C -0.12622 -0.24093 -0.12379 -0.22775 -0.12275 -0.22197 C -0.12327 -0.2111 -0.12344 -0.2 -0.12448 -0.18914 C -0.12639 -0.1711 -0.13334 -0.13942 -0.1474 -0.13318 C -0.15573 -0.12255 -0.14445 -0.1348 -0.16129 -0.12625 C -0.16285 -0.12555 -0.16337 -0.12255 -0.16476 -0.12139 C -0.1757 -0.1126 -0.18906 -0.10752 -0.2 -0.09804 C -0.21823 -0.08208 -0.23438 -0.06104 -0.25434 -0.04902 C -0.26632 -0.04185 -0.27743 -0.03237 -0.28941 -0.02567 C -0.29809 -0.02081 -0.30712 -0.0185 -0.3158 -0.01411 C -0.32518 -0.0148 -0.33455 -0.01503 -0.34375 -0.01642 C -0.34566 -0.01665 -0.34775 -0.01688 -0.34913 -0.01873 C -0.3599 -0.03284 -0.34045 -0.02867 -0.36667 -0.0326 C -0.38646 -0.03561 -0.4066 -0.03908 -0.42622 -0.0444 C -0.44896 -0.0437 -0.47188 -0.04347 -0.49462 -0.04208 C -0.50799 -0.04116 -0.49306 -0.03977 -0.50347 -0.03492 C -0.5092 -0.03237 -0.51511 -0.0326 -0.52101 -0.0326 " pathEditMode="relative" ptsTypes="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1.50289E-6 C 0.00192 -0.05156 0.00192 -0.08879 0.00886 -0.13549 C 0.00956 -0.17226 -0.00086 -0.21896 0.01581 -0.25226 C 0.0191 -0.27492 0.03126 -0.29503 0.0422 -0.31307 C 0.04532 -0.32555 0.05417 -0.33018 0.0632 -0.33411 C 0.07431 -0.33318 0.08785 -0.33873 0.09654 -0.32948 C 0.10105 -0.32463 0.10886 -0.31307 0.10886 -0.31307 C 0.11147 -0.30613 0.11303 -0.29873 0.11581 -0.29202 C 0.11789 -0.28717 0.12292 -0.27792 0.12292 -0.27792 C 0.12414 -0.2733 0.12553 -0.26867 0.1264 -0.26405 C 0.12761 -0.25781 0.12987 -0.24532 0.12987 -0.24532 C 0.12935 -0.23515 0.1297 -0.22474 0.12813 -0.2148 C 0.12744 -0.21041 0.12431 -0.2074 0.12292 -0.20324 C 0.11945 -0.19283 0.12345 -0.19307 0.11581 -0.18451 C 0.11459 -0.18335 0.10383 -0.17989 0.10348 -0.17989 C 0.09445 -0.17734 0.08629 -0.17295 0.07726 -0.17041 C 0.06737 -0.17202 0.05713 -0.17226 0.0474 -0.17526 C 0.04081 -0.17734 0.03473 -0.18613 0.02813 -0.18913 C 0.01008 -0.21318 -0.00364 -0.23676 -0.00867 -0.27098 C -0.01058 -0.30567 -0.01475 -0.33942 -0.01753 -0.37387 C -0.01857 -0.41757 -0.01666 -0.47653 -0.03506 -0.5163 C -0.04131 -0.52994 -0.04774 -0.54359 -0.05954 -0.5489 C -0.06423 -0.55515 -0.07013 -0.55746 -0.07534 -0.56301 C -0.08454 -0.57272 -0.07291 -0.56185 -0.08246 -0.5748 C -0.08732 -0.5815 -0.0953 -0.58243 -0.10173 -0.58405 C -0.1309 -0.58266 -0.14617 -0.58497 -0.17013 -0.57711 C -0.18142 -0.55376 -0.16666 -0.5637 -0.2052 -0.5607 C -0.20763 -0.56 -0.20989 -0.55885 -0.21232 -0.55838 C -0.21926 -0.55723 -0.22638 -0.55769 -0.23333 -0.55607 C -0.23697 -0.55538 -0.24374 -0.55145 -0.24374 -0.55145 C -0.25069 -0.5452 -0.25051 -0.54127 -0.2526 -0.53041 C -0.25503 -0.47445 -0.25607 -0.47145 -0.2526 -0.39954 C -0.25173 -0.38243 -0.24721 -0.36278 -0.24565 -0.34567 C -0.246 -0.33642 -0.24461 -0.2659 -0.2526 -0.25226 C -0.26666 -0.22821 -0.29305 -0.21896 -0.31232 -0.20555 C -0.31787 -0.20162 -0.32256 -0.19538 -0.32812 -0.19145 C -0.37794 -0.15653 -0.31735 -0.20509 -0.35954 -0.17295 C -0.38836 -0.15098 -0.37308 -0.15838 -0.38767 -0.15191 C -0.39669 -0.13942 -0.40694 -0.14705 -0.41926 -0.14705 " pathEditMode="relative" ptsTypes="ffffffffffffffffffffffffffffffffffffffA"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8889E-6 -2.42775E-6 C 0.00226 -0.0178 0.0099 -0.03352 0.01928 -0.0467 C 0.02553 -0.08832 0.02674 -0.13063 0.03143 -0.17271 C 0.03438 -0.19861 0.0382 -0.22427 0.04202 -0.24994 C 0.0448 -0.30797 0.04011 -0.30589 0.05087 -0.34104 C 0.05296 -0.35815 0.05469 -0.37503 0.05608 -0.39237 C 0.05452 -0.4104 0.05313 -0.45595 0.04549 -0.47884 C 0.02744 -0.53341 0.00087 -0.59445 -0.03871 -0.62612 C -0.04999 -0.63514 -0.06215 -0.64161 -0.07378 -0.64948 C -0.09218 -0.66173 -0.11909 -0.66173 -0.13871 -0.66335 C -0.14808 -0.66173 -0.15746 -0.6615 -0.16666 -0.65872 C -0.17048 -0.65757 -0.17343 -0.65086 -0.17725 -0.65179 C -0.21058 -0.66081 -0.20451 -0.67237 -0.23159 -0.68439 C -0.26527 -0.69942 -0.3019 -0.70312 -0.33697 -0.70543 C -0.39357 -0.70104 -0.43489 -0.70427 -0.4842 -0.67283 C -0.50017 -0.66266 -0.51683 -0.65318 -0.53159 -0.64 C -0.54045 -0.63214 -0.54913 -0.6245 -0.55798 -0.61664 C -0.55972 -0.61503 -0.56319 -0.61202 -0.56319 -0.61202 C -0.62031 -0.6245 -0.55295 -0.6074 -0.59999 -0.62612 C -0.62152 -0.63468 -0.64635 -0.63352 -0.66857 -0.63768 C -0.69895 -0.63422 -0.72256 -0.63167 -0.75086 -0.61896 C -0.76319 -0.6074 -0.77552 -0.60231 -0.78246 -0.58404 C -0.78367 -0.57734 -0.78541 -0.55445 -0.78958 -0.55121 C -0.79374 -0.54797 -0.80364 -0.54659 -0.80364 -0.54659 C -0.82933 -0.52601 -0.84965 -0.50057 -0.87204 -0.47422 C -0.88072 -0.46404 -0.88854 -0.45664 -0.89479 -0.44393 C -0.90572 -0.4215 -0.90902 -0.40832 -0.91579 -0.38543 C -0.92083 -0.33711 -0.91354 -0.31977 -0.89305 -0.2874 C -0.88385 -0.27283 -0.87725 -0.25826 -0.86492 -0.24763 C -0.84739 -0.2326 -0.82847 -0.22844 -0.80885 -0.22196 C -0.79947 -0.22497 -0.78975 -0.22635 -0.78072 -0.23121 C -0.76562 -0.2393 -0.75069 -0.24786 -0.73524 -0.25456 C -0.71492 -0.26358 -0.69427 -0.27121 -0.67378 -0.28023 C -0.66753 -0.283 -0.6467 -0.28716 -0.64565 -0.2874 C -0.62395 -0.29248 -0.60277 -0.29803 -0.58072 -0.30127 C -0.55347 -0.31029 -0.53315 -0.30728 -0.50364 -0.30589 C -0.49236 -0.30104 -0.48611 -0.2978 -0.47899 -0.28485 C -0.47847 -0.28185 -0.47968 -0.27583 -0.47725 -0.2756 C -0.46041 -0.27422 -0.3809 -0.27884 -0.35277 -0.28023 C -0.32343 -0.27861 -0.29427 -0.27768 -0.26492 -0.2756 C -0.25225 -0.27468 -0.25242 -0.2652 -0.24392 -0.25687 C -0.24288 -0.25595 -0.22812 -0.25225 -0.22812 -0.25225 C -0.22117 -0.24601 -0.21649 -0.23861 -0.20885 -0.23352 C -0.20659 -0.22474 -0.20242 -0.21872 -0.19999 -0.21017 C -0.20069 -0.19144 -0.19687 -0.17063 -0.20364 -0.15422 C -0.20572 -0.14936 -0.2092 -0.14543 -0.21058 -0.14011 C -0.21284 -0.13109 -0.21111 -0.13503 -0.21579 -0.12832 C -0.21892 -0.11607 -0.22586 -0.1082 -0.23159 -0.09803 C -0.23333 -0.09133 -0.23454 -0.08254 -0.23871 -0.07699 C -0.24444 -0.06936 -0.2519 -0.06312 -0.25798 -0.05595 C -0.26163 -0.05156 -0.2651 -0.04647 -0.26857 -0.04185 C -0.27777 -0.02959 -0.27725 -0.04531 -0.27725 -0.03722 " pathEditMode="relative" ptsTypes="fffffffffffffffffffffffffffffffffffffffffffffffffffA">
                                      <p:cBhvr>
                                        <p:cTn id="3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7.91908E-6 C -0.00643 -0.00554 -0.01181 -0.00878 -0.01928 -0.01155 C -0.02587 -0.01733 -0.04219 -0.03167 -0.04914 -0.03259 C -0.05955 -0.03398 -0.07014 -0.03421 -0.08073 -0.03491 C -0.10278 -0.0393 -0.12379 -0.04716 -0.14567 -0.0534 C -0.15921 -0.06265 -0.17396 -0.06889 -0.18594 -0.08138 C -0.19046 -0.08624 -0.1941 -0.09248 -0.19827 -0.0978 C -0.20122 -0.10173 -0.20712 -0.10982 -0.20712 -0.10982 C -0.20955 -0.123 -0.21615 -0.12901 -0.22101 -0.14011 C -0.23021 -0.16046 -0.23421 -0.18219 -0.24219 -0.203 C -0.24879 -0.2208 -0.25764 -0.23699 -0.26494 -0.25433 C -0.26841 -0.27514 -0.27205 -0.2941 -0.27379 -0.31514 C -0.27327 -0.326 -0.27674 -0.33872 -0.27205 -0.34774 C -0.26771 -0.35606 -0.25799 -0.3556 -0.25087 -0.35953 C -0.23351 -0.36924 -0.21424 -0.37456 -0.19653 -0.38288 C -0.17952 -0.39074 -0.16251 -0.39768 -0.14567 -0.40624 C -0.13837 -0.40994 -0.13212 -0.41687 -0.12466 -0.42034 C -0.11667 -0.42404 -0.10799 -0.42404 -0.10001 -0.42728 C -0.09219 -0.43028 -0.08507 -0.43583 -0.07726 -0.43907 C -0.05556 -0.44809 -0.03455 -0.45294 -0.01233 -0.45757 C -0.01841 -0.46612 -0.01893 -0.47722 -0.02101 -0.48809 C -0.0198 -0.51398 -0.02014 -0.53965 -0.01754 -0.56508 C -0.0165 -0.57479 -0.01285 -0.58381 -0.0106 -0.59306 C -0.00608 -0.61109 0.00052 -0.64115 0.00868 -0.65618 C 0.01163 -0.6615 0.01579 -0.66543 0.01927 -0.67028 C 0.03697 -0.69595 0.0552 -0.71976 0.07899 -0.73572 C 0.09201 -0.7445 0.11024 -0.7445 0.12447 -0.74728 C 0.16683 -0.74358 0.18298 -0.75213 0.20694 -0.71236 C 0.20868 -0.70543 0.20989 -0.69803 0.21232 -0.69132 C 0.21458 -0.68531 0.21909 -0.68115 0.221 -0.67491 C 0.22326 -0.66751 0.22326 -0.65942 0.22447 -0.65155 C 0.22274 -0.62658 0.22274 -0.60138 0.21927 -0.57687 C 0.21718 -0.56254 0.20451 -0.53895 0.19826 -0.52785 C 0.19149 -0.51583 0.1842 -0.50473 0.17708 -0.49271 C 0.16354 -0.47028 0.13749 -0.46635 0.11753 -0.46242 C 0.11024 -0.45733 0.10243 -0.45202 0.09461 -0.44832 C 0.08697 -0.43306 0.07499 -0.42496 0.06493 -0.41317 C 0.06128 -0.40878 0.05433 -0.3993 0.05433 -0.3993 C 0.05104 -0.38566 0.03732 -0.37687 0.02986 -0.36647 C 0.02725 -0.35098 0.02361 -0.3415 0.02795 -0.32439 C 0.02881 -0.32115 0.03645 -0.31837 0.03854 -0.31745 C 0.04913 -0.31976 0.05989 -0.31999 0.07013 -0.32439 C 0.07326 -0.32577 0.0743 -0.33132 0.07708 -0.33387 C 0.07708 -0.33387 0.11874 -0.36785 0.12621 -0.37363 C 0.17552 -0.41225 0.21892 -0.4467 0.27708 -0.45525 C 0.31128 -0.45387 0.32083 -0.46173 0.34565 -0.43907 C 0.34913 -0.43583 0.35295 -0.43329 0.35607 -0.42959 C 0.36163 -0.42311 0.37187 -0.40855 0.37187 -0.40855 C 0.37326 -0.40323 0.37361 -0.39745 0.37534 -0.39213 C 0.37743 -0.38589 0.38038 -0.37988 0.38246 -0.37363 C 0.3835 -0.3704 0.38489 -0.36739 0.38593 -0.36415 C 0.38732 -0.35953 0.3894 -0.35028 0.3894 -0.35028 C 0.39097 -0.3371 0.39253 -0.32392 0.39826 -0.31283 C 0.39774 -0.29733 0.39808 -0.28161 0.39652 -0.26612 C 0.39618 -0.26335 0.39392 -0.2615 0.39288 -0.25918 C 0.38802 -0.24624 0.38385 -0.23329 0.37708 -0.22173 C 0.37413 -0.20947 0.36701 -0.20762 0.36128 -0.19861 C 0.35312 -0.18566 0.3427 -0.17433 0.33506 -0.16092 C 0.32812 -0.14866 0.32256 -0.14011 0.31041 -0.14011 " pathEditMode="relative" ptsTypes="ffffffffffffffffffffffffffffffffffffffffffffffffffffffffffA">
                                      <p:cBhvr>
                                        <p:cTn id="3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2" grpId="0" animBg="1"/>
      <p:bldP spid="3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475656" y="1268760"/>
            <a:ext cx="604867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sz="3600" b="1" u="sng" dirty="0" smtClean="0"/>
          </a:p>
          <a:p>
            <a:pPr lvl="0"/>
            <a:r>
              <a:rPr lang="cs-CZ" sz="3600" b="1" u="sng" dirty="0" smtClean="0"/>
              <a:t>Podstatná </a:t>
            </a:r>
            <a:r>
              <a:rPr lang="cs-CZ" sz="3600" b="1" u="sng" dirty="0"/>
              <a:t>jména</a:t>
            </a:r>
            <a:r>
              <a:rPr lang="cs-CZ" sz="3600" b="1" dirty="0"/>
              <a:t> </a:t>
            </a:r>
            <a:r>
              <a:rPr lang="cs-CZ" sz="3600" dirty="0"/>
              <a:t>jsou názvy osob, zvířat a věcí. </a:t>
            </a:r>
            <a:endParaRPr lang="cs-CZ" sz="3600" dirty="0" smtClean="0"/>
          </a:p>
          <a:p>
            <a:pPr lvl="0"/>
            <a:endParaRPr lang="cs-CZ" sz="3600" dirty="0"/>
          </a:p>
          <a:p>
            <a:r>
              <a:rPr lang="cs-CZ" sz="3600" b="1" u="sng" dirty="0" smtClean="0"/>
              <a:t>Slovesa </a:t>
            </a:r>
            <a:r>
              <a:rPr lang="cs-CZ" sz="3600" dirty="0"/>
              <a:t>nám říkají, co osoby, zvířata a věci dělají, co se s nimi děje.</a:t>
            </a:r>
          </a:p>
        </p:txBody>
      </p:sp>
    </p:spTree>
    <p:extLst>
      <p:ext uri="{BB962C8B-B14F-4D97-AF65-F5344CB8AC3E}">
        <p14:creationId xmlns:p14="http://schemas.microsoft.com/office/powerpoint/2010/main" val="19458875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997332" y="619790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7" name="Zkosené hrany 6"/>
          <p:cNvSpPr/>
          <p:nvPr/>
        </p:nvSpPr>
        <p:spPr>
          <a:xfrm>
            <a:off x="611560" y="875831"/>
            <a:ext cx="3024337" cy="5431769"/>
          </a:xfrm>
          <a:prstGeom prst="bevel">
            <a:avLst/>
          </a:prstGeom>
          <a:solidFill>
            <a:srgbClr val="FF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JMÉNA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(NÁZVY SAVCŮ)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Zkosené hrany 19"/>
          <p:cNvSpPr/>
          <p:nvPr/>
        </p:nvSpPr>
        <p:spPr>
          <a:xfrm>
            <a:off x="5237249" y="875831"/>
            <a:ext cx="3079167" cy="5431769"/>
          </a:xfrm>
          <a:prstGeom prst="bevel">
            <a:avLst/>
          </a:prstGeom>
          <a:solidFill>
            <a:srgbClr val="FFCC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SLOVESA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(CO DĚLÁ ?)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491154" y="4302813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yhřívá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491154" y="193317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srnec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491154" y="489522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jezevec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491154" y="5487629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leží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491154" y="2525586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běží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491154" y="3710404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skáče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491154" y="1340768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jelen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491154" y="3117995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veverka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700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85549E-6 C 0.0026 -0.01572 0.00434 -0.02567 0.00885 -0.03977 C 0.01163 -0.05804 0.01788 -0.07399 0.02291 -0.0911 C 0.025 -0.09804 0.02812 -0.11214 0.02812 -0.11214 C 0.02864 -0.11908 0.02847 -0.12647 0.02986 -0.13318 C 0.03038 -0.13549 0.03229 -0.13642 0.03333 -0.13804 C 0.03576 -0.14173 0.03819 -0.14567 0.04045 -0.1496 C 0.05121 -0.16879 0.04948 -0.17017 0.0684 -0.17526 C 0.08281 -0.16902 0.06302 -0.17989 0.07552 -0.15908 C 0.07673 -0.15723 0.07899 -0.16069 0.08073 -0.16139 C 0.08906 -0.16462 0.08993 -0.16416 0.1 -0.16601 C 0.11111 -0.16439 0.12239 -0.16416 0.13333 -0.16139 C 0.13489 -0.16093 0.13541 -0.15792 0.1368 -0.15653 C 0.14392 -0.1489 0.14844 -0.14335 0.15434 -0.13318 C 0.15538 -0.12786 0.15798 -0.12254 0.15798 -0.11699 C 0.15798 -0.09804 0.15416 -0.07931 0.15087 -0.06081 C 0.1526 -0.02173 0.16111 0.02636 0.14739 0.06289 C 0.14496 0.07653 0.14149 0.08162 0.13159 0.08647 C 0.10955 0.08324 0.09427 0.07306 0.07187 0.07006 C 0.06406 0.06751 0.05694 0.06312 0.04913 0.06058 C 0.04514 0.05665 0.04045 0.05364 0.0368 0.04902 C 0.03073 0.04116 0.02812 0.02936 0.02291 0.02104 C 0.01857 0.0141 0.00659 0.00532 3.33333E-6 0.00231 C -0.01233 -0.0148 -0.01216 -0.02775 -0.01927 -0.04671 C -0.02552 -0.06335 -0.03577 -0.07699 -0.04202 -0.09364 C -0.04497 -0.1015 -0.04688 -0.11006 -0.05087 -0.11699 C -0.07778 -0.16462 -0.11702 -0.2215 -0.1632 -0.23376 C -0.18021 -0.23815 -0.19688 -0.24046 -0.21406 -0.24301 C -0.25886 -0.24093 -0.29254 -0.24231 -0.32813 -0.20347 C -0.33889 -0.20832 -0.34445 -0.20763 -0.35608 -0.20578 C -0.37257 -0.19861 -0.38594 -0.17873 -0.39653 -0.16139 C -0.39896 -0.15168 -0.40191 -0.1459 -0.40347 -0.13549 C -0.40295 -0.12462 -0.40347 -0.11353 -0.40174 -0.10289 C -0.39983 -0.09017 -0.38941 -0.07584 -0.3842 -0.06543 C -0.37344 -0.04416 -0.36684 -0.0222 -0.35434 -0.00231 C -0.34983 0.01248 -0.34688 0.01526 -0.33507 0.0185 C -0.33455 0.02405 -0.33455 0.02959 -0.33334 0.03491 C -0.3316 0.04301 -0.31893 0.05803 -0.31406 0.06289 C -0.3099 0.08023 -0.29462 0.08809 -0.28247 0.09341 C -0.28073 0.09642 -0.27847 0.09919 -0.27709 0.10266 C -0.27518 0.10775 -0.27709 0.11584 -0.27361 0.11907 C -0.26962 0.12254 -0.26406 0.12162 -0.25955 0.1237 C -0.25781 0.12694 -0.25643 0.1304 -0.25434 0.13318 C -0.25295 0.13526 -0.25018 0.13549 -0.24913 0.1378 C -0.24497 0.14682 -0.24566 0.15191 -0.24566 0.16116 " pathEditMode="relative" ptsTypes="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-0.00093 C 0.00781 -0.01179 0.00313 -0.00648 0.01545 -0.01734 C 0.01719 -0.01896 0.02083 -0.02197 0.02083 -0.02197 C 0.02483 -0.02127 0.02899 -0.02127 0.03299 -0.01965 C 0.03976 -0.01688 0.04236 -0.00509 0.04705 0.00139 C 0.04931 0.01017 0.05295 0.01595 0.05764 0.02243 C 0.05955 0.03283 0.06181 0.04162 0.06632 0.0504 C 0.06927 0.07052 0.07431 0.08578 0.08386 0.10173 C 0.08924 0.12902 0.09306 0.15607 0.09792 0.18358 C 0.10226 0.20832 0.0974 0.19954 0.10677 0.21156 C 0.11597 0.23676 0.12899 0.25965 0.13646 0.28624 C 0.1533 0.34613 0.16701 0.40624 0.17691 0.46867 C 0.17986 0.51144 0.1816 0.52508 0.17517 0.58081 C 0.17483 0.58428 0.17031 0.58358 0.16806 0.58543 C 0.15365 0.59676 0.14097 0.6067 0.12431 0.6111 C 0.11129 0.62127 0.09705 0.62428 0.08212 0.62751 C 0.06788 0.64023 0.04149 0.63584 0.02778 0.63676 C 0.00017 0.64139 -0.02656 0.64254 -0.05469 0.64393 C -0.10087 0.64231 -0.14705 0.64208 -0.19323 0.63907 C -0.19826 0.63884 -0.20243 0.63352 -0.20729 0.63214 C -0.24583 0.58081 -0.2743 0.52069 -0.29149 0.45225 C -0.28733 0.44393 -0.28785 0.43537 -0.28455 0.42659 C -0.27535 0.40139 -0.26892 0.38613 -0.25121 0.3704 C -0.25069 0.36809 -0.25 0.36578 -0.24948 0.36347 C -0.24878 0.36046 -0.24774 0.35422 -0.24774 0.35422 " pathEditMode="relative" ptsTypes="ffffffffffffffffffffffff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-0.00092 C 0.00608 -9.82659E-7 0.01285 -0.00139 0.01892 0.00162 C 0.02292 0.0037 0.03021 0.01734 0.03299 0.02243 C 0.0375 0.05295 0.03142 0.01965 0.0382 0.04116 C 0.04167 0.0511 0.04167 0.0615 0.04514 0.07168 C 0.04705 0.08971 0.04913 0.10728 0.05052 0.12532 C 0.05 0.12763 0.05052 0.13156 0.04879 0.13226 C 0.04792 0.13272 0.03455 0.12809 0.03299 0.12763 C 0.01632 0.11653 -0.00191 0.12416 -0.01962 0.12763 C -0.05278 0.13434 -0.08628 0.14382 -0.11962 0.14867 C -0.13281 0.15376 -0.14635 0.15676 -0.15989 0.16046 C -0.16233 0.16208 -0.16632 0.16162 -0.16701 0.16509 C -0.16788 0.16994 -0.16024 0.17688 -0.16354 0.17919 C -0.16927 0.18335 -0.17639 0.17757 -0.18281 0.17665 C -0.1967 0.17295 -0.21076 0.16971 -0.22483 0.1674 C -0.23646 0.16809 -0.24826 0.16832 -0.25989 0.16971 C -0.26823 0.17064 -0.28455 0.17434 -0.28455 0.17434 C -0.31719 0.18705 -0.31753 0.1889 -0.3441 0.21873 C -0.34792 0.22312 -0.35278 0.22567 -0.35642 0.23052 C -0.36076 0.2363 -0.36944 0.25549 -0.37222 0.26312 C -0.37361 0.26682 -0.37274 0.2733 -0.37569 0.27491 C -0.38281 0.27861 -0.39097 0.27653 -0.39861 0.27723 C -0.42292 0.2911 -0.44219 0.31353 -0.45469 0.34497 C -0.45781 0.3526 -0.46059 0.36046 -0.46354 0.36832 C -0.46528 0.37295 -0.46875 0.38243 -0.46875 0.38243 C -0.47222 0.40948 -0.4783 0.42335 -0.47049 0.4548 C -0.46458 0.47838 -0.45156 0.49133 -0.43715 0.50613 C -0.42864 0.51515 -0.43524 0.51399 -0.42326 0.52254 C -0.40174 0.53757 -0.38021 0.54243 -0.35642 0.5459 C -0.31528 0.56139 -0.25885 0.55145 -0.22135 0.55052 C -0.18489 0.54266 -0.14757 0.53295 -0.11076 0.52717 C -0.04861 0.51723 -0.09236 0.52671 -0.06354 0.52023 C 0.00417 0.52393 -0.04305 0.52 -0.00555 0.52486 C 0.00729 0.52647 0.01997 0.52786 0.03299 0.52948 C 0.03941 0.53017 0.05226 0.53179 0.05226 0.53179 C 0.07587 0.53087 0.09722 0.53572 0.11892 0.52486 C 0.13177 0.51838 0.13594 0.50798 0.14514 0.49688 C 0.17222 0.46405 0.20017 0.43029 0.22951 0.40116 C 0.23125 0.39399 0.23472 0.38312 0.23472 0.37526 " pathEditMode="relative" ptsTypes="ffffffffffffffffffffffffffffffffffffffA">
                                      <p:cBhvr>
                                        <p:cTn id="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3.64162E-6 C 0.01181 -0.0037 0.01841 -0.01133 0.025 -0.02335 C 0.02986 -0.05526 0.04705 -0.08347 0.05486 -0.11445 C 0.06198 -0.14243 0.07136 -0.16879 0.07934 -0.1963 C 0.08559 -0.2178 0.09045 -0.24 0.09688 -0.2615 C 0.10122 -0.2763 0.10868 -0.28971 0.11441 -0.30358 C 0.12361 -0.32601 0.13091 -0.34543 0.1408 -0.36671 C 0.14358 -0.38613 0.14705 -0.42012 0.16354 -0.42751 C 0.18264 -0.45295 0.19132 -0.45618 0.21788 -0.46497 C 0.23889 -0.46335 0.26025 -0.46405 0.28108 -0.46012 C 0.31459 -0.45387 0.34254 -0.42289 0.3724 -0.40185 C 0.41407 -0.37272 0.4467 -0.32486 0.46528 -0.26867 C 0.4658 -0.26405 0.46771 -0.25919 0.46702 -0.25457 C 0.4665 -0.25017 0.46302 -0.24717 0.46181 -0.24301 C 0.46025 -0.23769 0.45955 -0.23214 0.45834 -0.22659 C 0.45538 -0.19399 0.4533 -0.16116 0.45122 -0.12832 C 0.45052 -0.05457 0.43993 0.08948 0.4566 0.16832 C 0.45295 0.20347 0.44341 0.23746 0.43542 0.27121 C 0.41754 0.34751 0.38872 0.4541 0.31979 0.46728 C 0.27118 0.46012 0.22865 0.48301 0.18108 0.48832 C 0.11875 0.49526 0.05591 0.49225 -0.00677 0.49318 C -0.06128 0.50335 -0.11337 0.52948 -0.16805 0.53988 C -0.19201 0.54451 -0.23993 0.55145 -0.23993 0.55145 C -0.26701 0.54705 -0.29253 0.54428 -0.31718 0.52809 C -0.31944 0.52509 -0.32257 0.52277 -0.32413 0.51884 C -0.3309 0.50266 -0.32014 0.5096 -0.33125 0.50474 C -0.34705 0.48902 -0.36441 0.47838 -0.38021 0.46266 C -0.38854 0.45434 -0.39705 0.44578 -0.40486 0.43699 C -0.41389 0.42705 -0.42205 0.41619 -0.43125 0.40671 C -0.45989 0.37711 -0.48472 0.35792 -0.50833 0.32254 C -0.52257 0.27792 -0.52899 0.2259 -0.5118 0.17988 C -0.50434 0.15977 -0.4908 0.14081 -0.48021 0.12393 C -0.49687 0.06335 -0.46718 -0.00601 -0.42066 -0.01618 C -0.41198 -0.02428 -0.41267 -0.03954 -0.40659 -0.05133 C -0.39392 -0.07584 -0.37587 -0.11676 -0.35573 -0.13087 C -0.35191 -0.15121 -0.34271 -0.16208 -0.33125 -0.17526 C -0.32135 -0.18659 -0.31215 -0.20162 -0.29965 -0.20786 C -0.28941 -0.21295 -0.27916 -0.21341 -0.26823 -0.2148 C -0.26198 -0.21341 -0.25434 -0.20879 -0.24878 -0.21249 " pathEditMode="relative" ptsTypes="ffffffffffffffffffffffffffffffffffffff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51 -0.00417 C 0.00382 0.00531 0.00191 0.01526 -0.00017 0.02612 C 0.00122 0.04578 0.00174 0.05595 0.00677 0.07306 C 0.00816 0.07768 0.00903 0.08231 0.01024 0.08693 C 0.01094 0.08925 0.01215 0.0941 0.01215 0.09433 C 0.0125 0.0978 0.01389 0.11445 0.01563 0.11977 C 0.0184 0.12832 0.03073 0.13988 0.0349 0.14543 C 0.05469 0.17179 0.07552 0.19445 0.09983 0.21318 C 0.10139 0.22173 0.10122 0.23167 0.10504 0.23884 C 0.11267 0.25341 0.12188 0.26659 0.12969 0.28092 C 0.15955 0.33526 0.18681 0.36485 0.23663 0.38127 C 0.26215 0.37919 0.26129 0.38173 0.28056 0.37433 C 0.29983 0.36693 0.31736 0.35329 0.33663 0.34635 C 0.34948 0.34173 0.35938 0.33641 0.3717 0.32994 C 0.40174 0.31445 0.42969 0.30612 0.4559 0.27861 C 0.47795 0.25549 0.49375 0.22081 0.50504 0.18751 C 0.51198 0.13618 0.51076 0.15537 0.50677 0.07052 C 0.50504 0.03491 0.49288 0.00092 0.48924 -0.03445 C 0.48906 -0.03584 0.48559 -0.09989 0.48056 -0.10706 C 0.44931 -0.15284 0.40972 -0.18151 0.3717 -0.21434 C 0.34549 -0.237 0.32101 -0.26359 0.29271 -0.28208 C 0.29097 -0.28139 0.28872 -0.28139 0.2875 -0.27977 C 0.28455 -0.27584 0.28056 -0.2659 0.28056 -0.26567 C 0.27587 -0.24625 0.28247 -0.2696 0.27517 -0.25411 C 0.27413 -0.25203 0.27431 -0.24925 0.27344 -0.24717 C 0.27257 -0.24463 0.27118 -0.24255 0.26997 -0.24023 C 0.26823 -0.23284 0.26806 -0.23099 0.26476 -0.22382 C 0.2625 -0.21896 0.25764 -0.20971 0.25764 -0.20948 C 0.25573 -0.20208 0.25434 -0.19399 0.25243 -0.18636 C 0.25122 -0.18867 0.24896 -0.1933 0.24896 -0.19307 " pathEditMode="relative" rAng="0" ptsTypes="fffffffffffffffffffffffffffffA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40" y="53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-5.43353E-6 C -0.01528 0.02104 -0.02483 0.04786 -0.03646 0.0726 C -0.03976 0.07976 -0.04375 0.08624 -0.04705 0.09341 C -0.05486 0.11075 -0.06215 0.12809 -0.06979 0.1452 C -0.07917 0.16647 -0.09427 0.18265 -0.1066 0.20115 C -0.13646 0.24601 -0.16944 0.28393 -0.21545 0.28994 C -0.22708 0.28924 -0.23906 0.29017 -0.25052 0.28762 C -0.27066 0.283 -0.29253 0.25942 -0.31007 0.24554 C -0.33351 0.22728 -0.33941 0.2289 -0.36806 0.2245 C -0.46528 0.12578 -0.53663 -0.00209 -0.57153 -0.15862 C -0.57639 -0.21735 -0.58281 -0.27816 -0.56458 -0.33388 C -0.54566 -0.39168 -0.49375 -0.42914 -0.45399 -0.4555 C -0.35851 -0.51908 -0.26337 -0.56833 -0.15746 -0.59122 C -0.12778 -0.58729 -0.10191 -0.60001 -0.08906 -0.56509 C -0.06163 -0.5785 -0.0184 -0.60972 0.00017 -0.62128 C 0.04705 -0.65018 0.09688 -0.66081 0.14774 -0.66359 C 0.18837 -0.66197 0.24705 -0.67261 0.27222 -0.61665 C 0.2717 -0.60879 0.26771 -0.60024 0.27049 -0.5933 C 0.27257 -0.58844 0.27882 -0.59238 0.28281 -0.59122 C 0.28715 -0.5896 0.30399 -0.57827 0.30556 -0.57688 C 0.32153 -0.56301 0.34705 -0.5281 0.3566 -0.51631 C 0.3724 -0.49619 0.3783 -0.4592 0.38455 -0.43446 C 0.38594 -0.42891 0.38681 -0.4222 0.38993 -0.41804 C 0.39201 -0.4155 0.39566 -0.41665 0.39861 -0.41573 C 0.4033 -0.41457 0.40799 -0.41295 0.41267 -0.4111 C 0.42951 -0.40486 0.4375 -0.40185 0.45295 -0.38752 C 0.4908 -0.35261 0.51059 -0.29896 0.525 -0.24301 C 0.52656 -0.2296 0.5283 -0.21896 0.53368 -0.20787 C 0.53299 -0.18081 0.53438 -0.09342 0.52674 -0.04671 C 0.52535 -0.03862 0.52448 -0.03006 0.52135 -0.02336 C 0.51997 -0.02012 0.51667 -0.02035 0.51441 -0.0185 C 0.50104 -0.0074 0.48802 -0.00209 0.47222 -5.43353E-6 C 0.46285 -0.00047 0.45347 -0.00047 0.44427 -0.00209 C 0.43212 -0.00417 0.41285 -0.01527 0.40035 -0.02081 C 0.36406 -0.01804 0.32813 -0.0155 0.29167 -0.01388 C 0.27257 -0.01018 0.26007 -0.0081 0.23889 -0.00671 C 0.23837 -0.00902 0.23542 -0.03261 0.23542 -0.0185 " pathEditMode="relative" ptsTypes="ffffffffffffffffffffffffffffffffffffA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-0.00023 C 0.01111 -0.00971 0.01667 -0.03144 0.02257 -0.0467 C 0.03108 -0.06959 0.04201 -0.08948 0.05052 -0.11214 C 0.0533 -0.11977 0.05208 -0.12462 0.05417 -0.13318 C 0.0592 -0.15468 0.06597 -0.17572 0.0717 -0.1963 C 0.07847 -0.22104 0.07101 -0.20508 0.08038 -0.22196 C 0.08646 -0.39838 0.10833 -0.5489 0.19097 -0.69156 C 0.21042 -0.72508 0.23906 -0.76994 0.26458 -0.79676 C 0.31285 -0.8474 0.3658 -0.91029 0.42951 -0.91584 C 0.43229 -0.91098 0.43594 -0.90705 0.43837 -0.90196 C 0.44045 -0.89734 0.44045 -0.88763 0.44184 -0.88323 C 0.44358 -0.87745 0.44653 -0.87237 0.44879 -0.86682 C 0.45955 -0.80115 0.46615 -0.73387 0.47691 -0.66821 C 0.47639 -0.64323 0.47656 -0.61826 0.47517 -0.59352 C 0.47309 -0.55491 0.45434 -0.50589 0.43646 -0.47422 C 0.44132 -0.37364 0.47344 -0.27838 0.48924 -0.17988 C 0.49167 -0.123 0.51285 -0.03283 0.48038 0.00925 C 0.46337 0.05549 0.43281 0.09665 0.40677 0.13318 C 0.37274 0.18081 0.34913 0.21156 0.30313 0.23838 C 0.2934 0.24416 0.28212 0.24301 0.2717 0.24509 C 0.25191 0.25804 0.23108 0.26544 0.21024 0.27561 C 0.12917 0.31561 0.05261 0.33665 -0.03368 0.34335 C -0.05 0.34266 -0.06649 0.34312 -0.08281 0.34104 C -0.09305 0.33966 -0.08403 0.32925 -0.08976 0.32231 C -0.09288 0.31885 -0.09792 0.32093 -0.10208 0.32 C -0.13142 0.29919 -0.1533 0.28023 -0.17917 0.24994 C -0.19496 0.23145 -0.21371 0.21387 -0.22483 0.18937 C -0.22882 0.16786 -0.22483 0.19445 -0.22483 0.16347 C -0.22483 0.1526 -0.22726 0.14729 -0.23021 0.13781 C -0.23316 0.11445 -0.23489 0.09133 -0.23715 0.06775 C -0.23819 0.05688 -0.23889 0.04809 -0.24583 0.04208 C -0.24792 0.03445 -0.24583 0.03515 -0.24948 0.03515 " pathEditMode="relative" ptsTypes="fffffffffffffffffffffffffffffffA">
                                      <p:cBhvr>
                                        <p:cTn id="3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5.72254E-6 C -0.0099 0.00138 -0.01545 -0.00024 -0.02274 0.00693 C -0.02847 0.01248 -0.03715 0.02149 -0.04219 0.02797 C -0.05417 0.04415 -0.06354 0.06242 -0.08056 0.07005 C -0.09549 0.08392 -0.10486 0.09178 -0.12274 0.09571 C -0.12604 0.0971 -0.1283 0.10173 -0.1316 0.10265 C -0.1474 0.10728 -0.16649 0.10774 -0.18247 0.10982 C -0.2684 0.10566 -0.33247 0.09178 -0.4 0.01618 C -0.4066 0.00878 -0.41389 0.00184 -0.41927 -0.00718 C -0.42986 -0.02521 -0.43646 -0.04348 -0.44375 -0.06313 C -0.44115 -0.09504 -0.44705 -0.10174 -0.4526 -0.13088 C -0.45764 -0.15723 -0.46493 -0.21041 -0.46493 -0.21041 C -0.46892 -0.3022 -0.4691 -0.28856 -0.46302 -0.43931 C -0.46094 -0.48949 -0.43229 -0.54521 -0.41059 -0.58197 C -0.3967 -0.60509 -0.38576 -0.63122 -0.37014 -0.65203 C -0.32448 -0.71307 -0.26024 -0.75793 -0.20712 -0.8014 C -0.15104 -0.84694 -0.07813 -0.8844 -0.01215 -0.89272 C 0.01632 -0.89642 0.07378 -0.89735 0.07378 -0.89735 C 0.09583 -0.89666 0.11823 -0.8992 0.14045 -0.89504 C 0.16146 -0.89111 0.18924 -0.85504 0.19983 -0.83192 C 0.20503 -0.80926 0.20295 -0.81758 0.21562 -0.80625 C 0.22483 -0.7829 0.21267 -0.81157 0.22639 -0.78752 C 0.23733 -0.7681 0.24774 -0.74567 0.25278 -0.72209 C 0.25503 -0.71122 0.25972 -0.68926 0.25972 -0.68926 C 0.2566 -0.66614 0.25469 -0.65943 0.2474 -0.64024 C 0.24653 -0.6377 0.24479 -0.63585 0.24392 -0.6333 C 0.24236 -0.62868 0.24045 -0.6192 0.24045 -0.6192 C 0.24219 -0.59816 0.24392 -0.58706 0.24392 -0.56556 " pathEditMode="relative" ptsTypes="fffffffffffffffffffffffffffA">
                                      <p:cBhvr>
                                        <p:cTn id="3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1" grpId="0"/>
      <p:bldP spid="3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Poznáš lesní ptáky?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5" y="3262176"/>
            <a:ext cx="263353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datel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39143" y="3262176"/>
            <a:ext cx="3004769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strakapoud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367239" y="3262176"/>
            <a:ext cx="2509707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straka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káně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175147" y="5874346"/>
            <a:ext cx="3004768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sojka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367239" y="5873048"/>
            <a:ext cx="2509709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kukačka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082" y="1208550"/>
            <a:ext cx="1291718" cy="1963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 descr="Strakapoud prostřední">
            <a:hlinkClick r:id="rId3" tooltip="Strakapoud prostřední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184" y="1137063"/>
            <a:ext cx="1396620" cy="203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7239" y="1359666"/>
            <a:ext cx="2448125" cy="16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 descr="Soubor:Buteo buteo 1 (Lukasz Lukasik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487" y="3933056"/>
            <a:ext cx="2434908" cy="1826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970161"/>
            <a:ext cx="2616564" cy="1789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 descr="Soubor:Kuckuck (Cuculus canorus) by Tim Peukert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742" y="4000243"/>
            <a:ext cx="2651117" cy="1766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ástupný symbol pro obsah 3"/>
          <p:cNvSpPr txBox="1">
            <a:spLocks/>
          </p:cNvSpPr>
          <p:nvPr/>
        </p:nvSpPr>
        <p:spPr>
          <a:xfrm>
            <a:off x="6300192" y="2708920"/>
            <a:ext cx="720080" cy="43204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</a:t>
            </a:r>
            <a:r>
              <a:rPr lang="cs-CZ" sz="2400" dirty="0" smtClean="0"/>
              <a:t>11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Zástupný symbol pro obsah 3"/>
          <p:cNvSpPr txBox="1">
            <a:spLocks/>
          </p:cNvSpPr>
          <p:nvPr/>
        </p:nvSpPr>
        <p:spPr>
          <a:xfrm>
            <a:off x="5364088" y="5373216"/>
            <a:ext cx="720080" cy="432048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</a:t>
            </a:r>
            <a:r>
              <a:rPr lang="cs-CZ" sz="2400" dirty="0" smtClean="0"/>
              <a:t>10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Zástupný symbol pro obsah 3"/>
          <p:cNvSpPr txBox="1">
            <a:spLocks/>
          </p:cNvSpPr>
          <p:nvPr/>
        </p:nvSpPr>
        <p:spPr>
          <a:xfrm>
            <a:off x="2195736" y="5373216"/>
            <a:ext cx="720080" cy="432048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09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2" name="Zástupný symbol pro obsah 3"/>
          <p:cNvSpPr txBox="1">
            <a:spLocks/>
          </p:cNvSpPr>
          <p:nvPr/>
        </p:nvSpPr>
        <p:spPr>
          <a:xfrm>
            <a:off x="6300192" y="5373216"/>
            <a:ext cx="720080" cy="432048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08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Zástupný symbol pro obsah 3"/>
          <p:cNvSpPr txBox="1">
            <a:spLocks/>
          </p:cNvSpPr>
          <p:nvPr/>
        </p:nvSpPr>
        <p:spPr>
          <a:xfrm>
            <a:off x="5220072" y="2780928"/>
            <a:ext cx="720080" cy="432048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07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4" name="Zástupný symbol pro obsah 3"/>
          <p:cNvSpPr txBox="1">
            <a:spLocks/>
          </p:cNvSpPr>
          <p:nvPr/>
        </p:nvSpPr>
        <p:spPr>
          <a:xfrm>
            <a:off x="2195736" y="2780928"/>
            <a:ext cx="720080" cy="432048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06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60946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pravda?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00200" y="525214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datel.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Klikni SEM.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3707904" y="535331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00200" y="3694161"/>
            <a:ext cx="2687858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bažant.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Klikni SEM.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60032" y="3767650"/>
            <a:ext cx="2504876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kukačka.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Klikni SEM.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3725180" y="3730317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8028384" y="3813918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860032" y="2130157"/>
            <a:ext cx="2934592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strakapoud.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Klikni SEM.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7950968" y="219022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00200" y="2130538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káně.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Klikni SEM.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Veselý obličej 19"/>
          <p:cNvSpPr/>
          <p:nvPr/>
        </p:nvSpPr>
        <p:spPr>
          <a:xfrm>
            <a:off x="3707904" y="2231704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 descr="DATE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5006103"/>
            <a:ext cx="1055532" cy="1608813"/>
          </a:xfrm>
          <a:prstGeom prst="rect">
            <a:avLst/>
          </a:prstGeom>
        </p:spPr>
      </p:pic>
      <p:pic>
        <p:nvPicPr>
          <p:cNvPr id="28" name="Picture 2" descr="Soubor:Kuckuck (Cuculus canorus) by Tim Peuker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5037" y="3813918"/>
            <a:ext cx="1004821" cy="829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Soubor:Buteo buteo 1 (Lukasz Lukasik)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0075" y="2121229"/>
            <a:ext cx="1377789" cy="1033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Strakapoud prostřední">
            <a:hlinkClick r:id="rId7" tooltip="Strakapoud prostřední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5975" y="2099286"/>
            <a:ext cx="734101" cy="1069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Obdélník 31"/>
          <p:cNvSpPr/>
          <p:nvPr/>
        </p:nvSpPr>
        <p:spPr>
          <a:xfrm>
            <a:off x="4892571" y="5333087"/>
            <a:ext cx="2504876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sojka.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Klikni SEM.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Veselý obličej 32"/>
          <p:cNvSpPr/>
          <p:nvPr/>
        </p:nvSpPr>
        <p:spPr>
          <a:xfrm>
            <a:off x="8060923" y="5379355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1522" y="5364336"/>
            <a:ext cx="1288336" cy="88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0152" y="3721423"/>
            <a:ext cx="1375338" cy="9335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9872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4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  <p:bldP spid="16" grpId="0" animBg="1"/>
      <p:bldP spid="18" grpId="0" animBg="1"/>
      <p:bldP spid="20" grpId="0" animBg="1"/>
      <p:bldP spid="3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pravda?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00200" y="525214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datel.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Klikni SEM.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3707904" y="535331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04048" y="2129837"/>
            <a:ext cx="237626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kukačka.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Klikni SEM.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988643" y="5300987"/>
            <a:ext cx="2408805" cy="9656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laň.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Klikni SEM.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88644" y="3767650"/>
            <a:ext cx="2376264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jelen.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Klikni SEM.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8017434" y="2165993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8017435" y="5395811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8028384" y="3813918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00200" y="3761307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bažant.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Klikni SEM.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3728864" y="382137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00200" y="2130538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liška.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Klikni SEM.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Veselý obličej 19"/>
          <p:cNvSpPr/>
          <p:nvPr/>
        </p:nvSpPr>
        <p:spPr>
          <a:xfrm>
            <a:off x="3707904" y="2231704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 descr="jele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3761306"/>
            <a:ext cx="1341452" cy="974465"/>
          </a:xfrm>
          <a:prstGeom prst="rect">
            <a:avLst/>
          </a:prstGeom>
        </p:spPr>
      </p:pic>
      <p:pic>
        <p:nvPicPr>
          <p:cNvPr id="22" name="Obrázek 21" descr="bazan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45347" y="3767650"/>
            <a:ext cx="1293953" cy="1001769"/>
          </a:xfrm>
          <a:prstGeom prst="rect">
            <a:avLst/>
          </a:prstGeom>
        </p:spPr>
      </p:pic>
      <p:pic>
        <p:nvPicPr>
          <p:cNvPr id="23" name="Obrázek 22" descr="ZAJI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79591" y="5300987"/>
            <a:ext cx="1450085" cy="966723"/>
          </a:xfrm>
          <a:prstGeom prst="rect">
            <a:avLst/>
          </a:prstGeom>
        </p:spPr>
      </p:pic>
      <p:pic>
        <p:nvPicPr>
          <p:cNvPr id="24" name="Obrázek 23" descr="VEVER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65580" y="2060798"/>
            <a:ext cx="864096" cy="1212162"/>
          </a:xfrm>
          <a:prstGeom prst="rect">
            <a:avLst/>
          </a:prstGeom>
        </p:spPr>
      </p:pic>
      <p:pic>
        <p:nvPicPr>
          <p:cNvPr id="25" name="Obrázek 24" descr="LIS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144316" y="2165993"/>
            <a:ext cx="1426725" cy="971956"/>
          </a:xfrm>
          <a:prstGeom prst="rect">
            <a:avLst/>
          </a:prstGeom>
        </p:spPr>
      </p:pic>
      <p:pic>
        <p:nvPicPr>
          <p:cNvPr id="26" name="Obrázek 25" descr="DATEL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483768" y="5006103"/>
            <a:ext cx="1055532" cy="1608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178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4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  <p:bldP spid="15" grpId="0" animBg="1"/>
      <p:bldP spid="16" grpId="0" animBg="1"/>
      <p:bldP spid="18" grpId="0" animBg="1"/>
      <p:bldP spid="2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Poznáš plazy v lese?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966491" y="3327830"/>
            <a:ext cx="263353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užovka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629321" y="3327830"/>
            <a:ext cx="2719765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zmije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976413" y="5908896"/>
            <a:ext cx="2633531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ještěrka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629321" y="5908896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slepýš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014" y="1382285"/>
            <a:ext cx="2463431" cy="1847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413" y="3964439"/>
            <a:ext cx="2686434" cy="178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490" y="3928931"/>
            <a:ext cx="2469955" cy="1845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 descr="Soubor:Natrix natrix (Karl L)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551" y="1382285"/>
            <a:ext cx="2536345" cy="190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7452320" y="2708920"/>
            <a:ext cx="1080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/>
            <a:r>
              <a:rPr lang="cs-CZ" sz="2400" dirty="0" smtClean="0"/>
              <a:t>č. 13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2915816" y="5229200"/>
            <a:ext cx="1080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/>
            <a:r>
              <a:rPr lang="cs-CZ" sz="2400" dirty="0" smtClean="0"/>
              <a:t>č. 15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7524328" y="5301208"/>
            <a:ext cx="1080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/>
            <a:r>
              <a:rPr lang="cs-CZ" sz="2400" dirty="0" smtClean="0"/>
              <a:t>č. 14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2843808" y="2852936"/>
            <a:ext cx="1080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/>
            <a:r>
              <a:rPr lang="cs-CZ" sz="2400" dirty="0" smtClean="0"/>
              <a:t>č. 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85232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Poznáš obojživelníky?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852392" y="3304089"/>
            <a:ext cx="2509707" cy="46492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lok skvrnitý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724128" y="3304089"/>
            <a:ext cx="2719765" cy="46492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opucha obecná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852392" y="5662283"/>
            <a:ext cx="2509707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osnička zelená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724128" y="5641566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kokan zelený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392" y="1333678"/>
            <a:ext cx="2509707" cy="1882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856" y="3944027"/>
            <a:ext cx="2590777" cy="1670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3121" y="1350496"/>
            <a:ext cx="2661775" cy="1865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619" y="3844409"/>
            <a:ext cx="2376781" cy="1716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Zástupný symbol pro obsah 4"/>
          <p:cNvSpPr txBox="1">
            <a:spLocks/>
          </p:cNvSpPr>
          <p:nvPr/>
        </p:nvSpPr>
        <p:spPr>
          <a:xfrm>
            <a:off x="2483768" y="5085184"/>
            <a:ext cx="936104" cy="5030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</a:t>
            </a:r>
            <a:r>
              <a:rPr lang="cs-CZ" sz="2800" dirty="0" smtClean="0"/>
              <a:t>19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obsah 4"/>
          <p:cNvSpPr txBox="1">
            <a:spLocks/>
          </p:cNvSpPr>
          <p:nvPr/>
        </p:nvSpPr>
        <p:spPr>
          <a:xfrm>
            <a:off x="7524328" y="2780928"/>
            <a:ext cx="936104" cy="5030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</a:t>
            </a:r>
            <a:r>
              <a:rPr lang="cs-CZ" sz="2800" dirty="0" smtClean="0"/>
              <a:t>18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Zástupný symbol pro obsah 4"/>
          <p:cNvSpPr txBox="1">
            <a:spLocks/>
          </p:cNvSpPr>
          <p:nvPr/>
        </p:nvSpPr>
        <p:spPr>
          <a:xfrm>
            <a:off x="7452320" y="5157192"/>
            <a:ext cx="936104" cy="5030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</a:t>
            </a:r>
            <a:r>
              <a:rPr lang="cs-CZ" sz="2800" dirty="0" smtClean="0"/>
              <a:t>17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Zástupný symbol pro obsah 4"/>
          <p:cNvSpPr txBox="1">
            <a:spLocks/>
          </p:cNvSpPr>
          <p:nvPr/>
        </p:nvSpPr>
        <p:spPr>
          <a:xfrm>
            <a:off x="2555776" y="2708920"/>
            <a:ext cx="936104" cy="5030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</a:t>
            </a:r>
            <a:r>
              <a:rPr lang="cs-CZ" sz="2800" dirty="0" smtClean="0"/>
              <a:t>16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80539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3140968"/>
            <a:ext cx="8424935" cy="2337709"/>
          </a:xfrm>
        </p:spPr>
        <p:txBody>
          <a:bodyPr/>
          <a:lstStyle/>
          <a:p>
            <a:pPr lvl="1"/>
            <a:r>
              <a:rPr lang="cs-CZ" sz="2800" b="1" dirty="0" smtClean="0">
                <a:solidFill>
                  <a:schemeClr val="tx1"/>
                </a:solidFill>
              </a:rPr>
              <a:t>Oznamovací</a:t>
            </a:r>
            <a:r>
              <a:rPr lang="cs-CZ" sz="2800" dirty="0" smtClean="0"/>
              <a:t> </a:t>
            </a:r>
            <a:r>
              <a:rPr lang="cs-CZ" sz="2800" dirty="0"/>
              <a:t>– </a:t>
            </a:r>
            <a:r>
              <a:rPr lang="cs-CZ" sz="2800" dirty="0">
                <a:solidFill>
                  <a:srgbClr val="C00000"/>
                </a:solidFill>
              </a:rPr>
              <a:t>oznamujeme</a:t>
            </a:r>
            <a:r>
              <a:rPr lang="cs-CZ" sz="2800" dirty="0"/>
              <a:t> –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tečka</a:t>
            </a:r>
            <a:r>
              <a:rPr lang="cs-CZ" sz="2800" dirty="0" smtClean="0"/>
              <a:t> (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r>
              <a:rPr lang="cs-CZ" sz="2800" dirty="0" smtClean="0"/>
              <a:t>)</a:t>
            </a:r>
            <a:endParaRPr lang="cs-CZ" sz="2800" dirty="0"/>
          </a:p>
          <a:p>
            <a:pPr lvl="1"/>
            <a:r>
              <a:rPr lang="cs-CZ" sz="2800" b="1" dirty="0">
                <a:solidFill>
                  <a:schemeClr val="tx1"/>
                </a:solidFill>
              </a:rPr>
              <a:t>Tázací</a:t>
            </a:r>
            <a:r>
              <a:rPr lang="cs-CZ" sz="2800" dirty="0"/>
              <a:t> – </a:t>
            </a:r>
            <a:r>
              <a:rPr lang="cs-CZ" sz="2800" dirty="0">
                <a:solidFill>
                  <a:srgbClr val="C00000"/>
                </a:solidFill>
              </a:rPr>
              <a:t>tážeme se (ptáme) </a:t>
            </a:r>
            <a:r>
              <a:rPr lang="cs-CZ" sz="2800" dirty="0"/>
              <a:t>–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otazník</a:t>
            </a:r>
            <a:r>
              <a:rPr lang="cs-CZ" sz="2800" dirty="0" smtClean="0"/>
              <a:t> (</a:t>
            </a:r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r>
              <a:rPr lang="cs-CZ" sz="2800" dirty="0" smtClean="0"/>
              <a:t>)</a:t>
            </a:r>
            <a:endParaRPr lang="cs-CZ" sz="2800" dirty="0"/>
          </a:p>
          <a:p>
            <a:pPr lvl="1"/>
            <a:r>
              <a:rPr lang="cs-CZ" sz="2800" b="1" dirty="0">
                <a:solidFill>
                  <a:schemeClr val="tx1"/>
                </a:solidFill>
              </a:rPr>
              <a:t>Přací</a:t>
            </a:r>
            <a:r>
              <a:rPr lang="cs-CZ" sz="2800" dirty="0"/>
              <a:t> – </a:t>
            </a:r>
            <a:r>
              <a:rPr lang="cs-CZ" sz="2800" dirty="0">
                <a:solidFill>
                  <a:srgbClr val="C00000"/>
                </a:solidFill>
              </a:rPr>
              <a:t>přejeme si </a:t>
            </a:r>
            <a:r>
              <a:rPr lang="cs-CZ" sz="2800" dirty="0"/>
              <a:t>– </a:t>
            </a: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tečka,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vykřičník</a:t>
            </a:r>
            <a:r>
              <a:rPr lang="cs-CZ" sz="2800" dirty="0" smtClean="0"/>
              <a:t> (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!</a:t>
            </a:r>
            <a:r>
              <a:rPr lang="cs-CZ" sz="2800" dirty="0" smtClean="0"/>
              <a:t>)</a:t>
            </a:r>
            <a:endParaRPr lang="cs-CZ" sz="2800" dirty="0"/>
          </a:p>
          <a:p>
            <a:pPr lvl="1"/>
            <a:r>
              <a:rPr lang="cs-CZ" sz="2800" b="1" dirty="0">
                <a:solidFill>
                  <a:schemeClr val="tx1"/>
                </a:solidFill>
              </a:rPr>
              <a:t>Rozkazovací</a:t>
            </a:r>
            <a:r>
              <a:rPr lang="cs-CZ" sz="2800" dirty="0"/>
              <a:t> </a:t>
            </a:r>
            <a:r>
              <a:rPr lang="cs-CZ" sz="2800" dirty="0">
                <a:solidFill>
                  <a:srgbClr val="C00000"/>
                </a:solidFill>
              </a:rPr>
              <a:t>– rozkazujeme </a:t>
            </a:r>
            <a:r>
              <a:rPr lang="cs-CZ" sz="2800" dirty="0"/>
              <a:t>– </a:t>
            </a: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tečka,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vykřičník</a:t>
            </a:r>
            <a:r>
              <a:rPr lang="cs-CZ" sz="2800" dirty="0" smtClean="0"/>
              <a:t> (</a:t>
            </a:r>
            <a:r>
              <a:rPr lang="cs-CZ" sz="2800" b="1" dirty="0" smtClean="0">
                <a:solidFill>
                  <a:schemeClr val="tx1"/>
                </a:solidFill>
              </a:rPr>
              <a:t>. !</a:t>
            </a:r>
            <a:r>
              <a:rPr lang="cs-CZ" sz="2800" b="1" dirty="0" smtClean="0">
                <a:solidFill>
                  <a:srgbClr val="7030A0"/>
                </a:solidFill>
              </a:rPr>
              <a:t>)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vět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58889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273769"/>
            <a:ext cx="6111727" cy="4752528"/>
          </a:xfrm>
        </p:spPr>
        <p:txBody>
          <a:bodyPr/>
          <a:lstStyle/>
          <a:p>
            <a:pPr lvl="1"/>
            <a:r>
              <a:rPr lang="cs-CZ" sz="2400" dirty="0" smtClean="0">
                <a:solidFill>
                  <a:schemeClr val="tx1"/>
                </a:solidFill>
              </a:rPr>
              <a:t>Slepýš není had.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Který had je jedovatý?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Ať už nepotkáme žádného hada!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Nechytej ještěrku za ocásek!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Plazi kladou vejce.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Kdyby už proběhla ještěrka!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Viděli jste slepýše?</a:t>
            </a:r>
            <a:endParaRPr lang="cs-CZ" sz="2400" dirty="0">
              <a:solidFill>
                <a:schemeClr val="tx1"/>
              </a:solidFill>
            </a:endParaRP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Kéž byste viděli i užovku.</a:t>
            </a:r>
            <a:endParaRPr lang="cs-CZ" sz="2400" dirty="0">
              <a:solidFill>
                <a:srgbClr val="C00000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Urči druhy vět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314511" y="2718641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tázací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2273769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34737" y="3163513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přací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35452" y="3608385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rozkazovací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053257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34737" y="4498129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14511" y="4943001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tázací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34737" y="5387872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přací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4414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273769"/>
            <a:ext cx="6111727" cy="4752528"/>
          </a:xfrm>
        </p:spPr>
        <p:txBody>
          <a:bodyPr/>
          <a:lstStyle/>
          <a:p>
            <a:pPr lvl="1"/>
            <a:r>
              <a:rPr lang="cs-CZ" sz="2400" dirty="0" smtClean="0">
                <a:solidFill>
                  <a:schemeClr val="tx1"/>
                </a:solidFill>
              </a:rPr>
              <a:t>Vyjmenuj tři obojživelníky.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Vyprávěj o zvířatech v lese.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Prohlédni si obrázky zvířat.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Dejte pozor na žáby!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Mezi obojživelníky patří mlok.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Kdybychom uviděli obojživelníka.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Kolik nohou mají dospělí obojživelníci?</a:t>
            </a:r>
            <a:endParaRPr lang="cs-CZ" sz="2400" dirty="0">
              <a:solidFill>
                <a:schemeClr val="tx1"/>
              </a:solidFill>
            </a:endParaRP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Čím se živí skokan hnědý?</a:t>
            </a:r>
            <a:endParaRPr lang="cs-CZ" sz="2400" dirty="0">
              <a:solidFill>
                <a:srgbClr val="C00000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Urči druhy vět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535452" y="2701848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rozkazovací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35452" y="2273769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rozkazovací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35452" y="3146720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rozkazovací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35452" y="3608385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rozkazovací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053257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34737" y="4498129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14511" y="4943001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tázací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14511" y="5404665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tázací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6798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273769"/>
            <a:ext cx="6111727" cy="3976394"/>
          </a:xfrm>
        </p:spPr>
        <p:txBody>
          <a:bodyPr>
            <a:normAutofit/>
          </a:bodyPr>
          <a:lstStyle/>
          <a:p>
            <a:r>
              <a:rPr lang="cs-CZ" sz="2600" dirty="0" smtClean="0">
                <a:solidFill>
                  <a:schemeClr val="tx1"/>
                </a:solidFill>
              </a:rPr>
              <a:t>Užovka je u nás nejrozšířenější had.</a:t>
            </a:r>
          </a:p>
          <a:p>
            <a:r>
              <a:rPr lang="cs-CZ" dirty="0">
                <a:solidFill>
                  <a:srgbClr val="C00000"/>
                </a:solidFill>
              </a:rPr>
              <a:t>Kladou plazi vejce?</a:t>
            </a:r>
          </a:p>
          <a:p>
            <a:r>
              <a:rPr lang="cs-CZ" sz="2600" dirty="0">
                <a:solidFill>
                  <a:schemeClr val="tx1"/>
                </a:solidFill>
              </a:rPr>
              <a:t>Ať už nepotkáme žádného hada!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Najdi </a:t>
            </a:r>
            <a:r>
              <a:rPr lang="cs-CZ" dirty="0">
                <a:solidFill>
                  <a:srgbClr val="C00000"/>
                </a:solidFill>
              </a:rPr>
              <a:t>na </a:t>
            </a:r>
            <a:r>
              <a:rPr lang="cs-CZ" dirty="0" smtClean="0">
                <a:solidFill>
                  <a:srgbClr val="C00000"/>
                </a:solidFill>
              </a:rPr>
              <a:t>obrázku </a:t>
            </a:r>
            <a:r>
              <a:rPr lang="cs-CZ" dirty="0">
                <a:solidFill>
                  <a:srgbClr val="C00000"/>
                </a:solidFill>
              </a:rPr>
              <a:t>ještěrku.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Plazi </a:t>
            </a:r>
            <a:r>
              <a:rPr lang="cs-CZ" dirty="0">
                <a:solidFill>
                  <a:schemeClr val="tx1"/>
                </a:solidFill>
              </a:rPr>
              <a:t>jsou obratlovci.</a:t>
            </a:r>
          </a:p>
          <a:p>
            <a:r>
              <a:rPr lang="cs-CZ" dirty="0">
                <a:solidFill>
                  <a:srgbClr val="C00000"/>
                </a:solidFill>
              </a:rPr>
              <a:t>Kdybych tak zahlédl ještěrku.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Je </a:t>
            </a:r>
            <a:r>
              <a:rPr lang="cs-CZ" dirty="0">
                <a:solidFill>
                  <a:schemeClr val="tx1"/>
                </a:solidFill>
              </a:rPr>
              <a:t>užovka savec?</a:t>
            </a:r>
          </a:p>
          <a:p>
            <a:r>
              <a:rPr lang="cs-CZ" dirty="0">
                <a:solidFill>
                  <a:srgbClr val="C00000"/>
                </a:solidFill>
              </a:rPr>
              <a:t>Kéž bych viděl hodně zvířat.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Urči druhy vět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314511" y="2718641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tázací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2273769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34737" y="3163513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přací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35452" y="3608385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rozkazovací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053257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34737" y="4498129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14511" y="4943001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tázací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34737" y="5387872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přací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3390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Poznej zvířata podle obrázku: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6" y="3277927"/>
            <a:ext cx="246374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liška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361482" y="3277927"/>
            <a:ext cx="2463742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jezevec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413205" y="3262176"/>
            <a:ext cx="2463742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daněk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49219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orel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361480" y="5874346"/>
            <a:ext cx="2463743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králík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426449" y="5873048"/>
            <a:ext cx="2463743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datel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1619672" y="5445224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č.04</a:t>
            </a:r>
            <a:endParaRPr lang="cs-CZ" dirty="0"/>
          </a:p>
        </p:txBody>
      </p:sp>
      <p:pic>
        <p:nvPicPr>
          <p:cNvPr id="2052" name="Picture 4" descr="C:\Users\rej\AppData\Local\Microsoft\Windows\Temporary Internet Files\Content.IE5\3PFY2U2D\MP9002555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249" y="3806676"/>
            <a:ext cx="1333813" cy="201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rej\AppData\Local\Microsoft\Windows\Temporary Internet Files\Content.IE5\MKSMUWJT\MP9004067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980" y="3775054"/>
            <a:ext cx="1352192" cy="2027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ej\AppData\Local\Microsoft\Windows\Temporary Internet Files\Content.IE5\3PFY2U2D\MP90026256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6294" y="1465927"/>
            <a:ext cx="2584052" cy="172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ej\AppData\Local\Microsoft\Windows\Temporary Internet Files\Content.IE5\MKSMUWJT\MP90026252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899" y="1465928"/>
            <a:ext cx="2590511" cy="172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rej\AppData\Local\Microsoft\Windows\Temporary Internet Files\Content.IE5\BIBJQ3KT\MP9004066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184" y="3806676"/>
            <a:ext cx="1339240" cy="2007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rej\AppData\Local\Microsoft\Windows\Temporary Internet Files\Content.IE5\BIBJQ3KT\MC9003469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0302" y="1616663"/>
            <a:ext cx="2366097" cy="1562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04188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A ještě tato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6" y="3277927"/>
            <a:ext cx="246374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výr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340129" y="3277927"/>
            <a:ext cx="2463742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mravenec</a:t>
            </a:r>
          </a:p>
          <a:p>
            <a:pPr algn="ctr"/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413205" y="3262176"/>
            <a:ext cx="2463742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jestřáb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49219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bažant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361480" y="5874346"/>
            <a:ext cx="2463743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užovka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426449" y="5873048"/>
            <a:ext cx="2463743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datel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3074" name="Picture 2" descr="C:\Users\rej\AppData\Local\Microsoft\Windows\Temporary Internet Files\Content.IE5\MKSMUWJT\MP9004483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743" y="1256865"/>
            <a:ext cx="1856826" cy="196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ej\AppData\Local\Microsoft\Windows\Temporary Internet Files\Content.IE5\3PFY2U2D\MP9004069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1215" y="3947677"/>
            <a:ext cx="2744272" cy="1828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rej\AppData\Local\Microsoft\Windows\Temporary Internet Files\Content.IE5\BIBJQ3KT\MC90043802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160" y="1256865"/>
            <a:ext cx="2297680" cy="229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rej\AppData\Local\Microsoft\Windows\Temporary Internet Files\Content.IE5\BIBJQ3KT\MC9003469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28" y="3947678"/>
            <a:ext cx="265875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rej\AppData\Local\Microsoft\Windows\Temporary Internet Files\Content.IE5\3PFY2U2D\MC9003469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1318" y="1320571"/>
            <a:ext cx="1662855" cy="1903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rej\AppData\Local\Microsoft\Windows\Temporary Internet Files\Content.IE5\MKSMUWJT\MC9003323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9795" y="3947678"/>
            <a:ext cx="14859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59266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5629" y="2179472"/>
            <a:ext cx="1358934" cy="929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2" descr="Soubor:Kuckuck (Cuculus canorus) by Tim Peuker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512" y="5064614"/>
            <a:ext cx="1408465" cy="93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ej\AppData\Local\Microsoft\Windows\Temporary Internet Files\Content.IE5\RRJ1QXWS\MC9003564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893" y="3335042"/>
            <a:ext cx="1359707" cy="125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73083" y="4373474"/>
            <a:ext cx="1475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Klikni </a:t>
            </a:r>
            <a:r>
              <a:rPr lang="cs-CZ" sz="2400" dirty="0" smtClean="0">
                <a:hlinkClick r:id="rId6"/>
              </a:rPr>
              <a:t>ZDE</a:t>
            </a:r>
            <a:endParaRPr lang="cs-CZ" sz="2400" dirty="0"/>
          </a:p>
        </p:txBody>
      </p:sp>
      <p:pic>
        <p:nvPicPr>
          <p:cNvPr id="25" name="Obrázek 24" descr="bazant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45797" y="3402843"/>
            <a:ext cx="1293953" cy="1001769"/>
          </a:xfrm>
          <a:prstGeom prst="rect">
            <a:avLst/>
          </a:prstGeom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4494" y="3365504"/>
            <a:ext cx="987554" cy="1501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2" descr="Strakapoud prostřední">
            <a:hlinkClick r:id="rId9" tooltip="Strakapoud prostřední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9212" y="4734139"/>
            <a:ext cx="877926" cy="1279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>
              <a:defRPr/>
            </a:pPr>
            <a:r>
              <a:rPr lang="cs-CZ" dirty="0" smtClean="0"/>
              <a:t>Zvířata můžeme pozorovat dalekohledem. Klikni na ptáky.</a:t>
            </a:r>
            <a:endParaRPr lang="cs-CZ" b="1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24</a:t>
            </a:fld>
            <a:endParaRPr lang="cs-CZ" dirty="0"/>
          </a:p>
        </p:txBody>
      </p:sp>
      <p:sp>
        <p:nvSpPr>
          <p:cNvPr id="5" name="Mrak 4"/>
          <p:cNvSpPr/>
          <p:nvPr/>
        </p:nvSpPr>
        <p:spPr>
          <a:xfrm rot="1308720">
            <a:off x="3264625" y="1611483"/>
            <a:ext cx="2646895" cy="2130007"/>
          </a:xfrm>
          <a:prstGeom prst="cloud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643930">
            <a:off x="2180311" y="2866215"/>
            <a:ext cx="2650170" cy="2115537"/>
          </a:xfrm>
          <a:prstGeom prst="cloud">
            <a:avLst/>
          </a:prstGeom>
          <a:solidFill>
            <a:srgbClr val="FFFFCC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505548" y="4282510"/>
            <a:ext cx="2760051" cy="2011206"/>
          </a:xfrm>
          <a:prstGeom prst="cloud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594429">
            <a:off x="4239138" y="2860057"/>
            <a:ext cx="2596291" cy="2189204"/>
          </a:xfrm>
          <a:prstGeom prst="cloud">
            <a:avLst/>
          </a:prstGeom>
          <a:solidFill>
            <a:srgbClr val="FFFFCC"/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4502030" y="4166158"/>
            <a:ext cx="2302218" cy="2118483"/>
          </a:xfrm>
          <a:prstGeom prst="cloud">
            <a:avLst/>
          </a:prstGeom>
          <a:solidFill>
            <a:srgbClr val="FFFFCC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7037103" y="3773135"/>
            <a:ext cx="1705860" cy="68619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kukačka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8512" y="2896027"/>
            <a:ext cx="1753635" cy="733999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strakapoud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28512" y="4841213"/>
            <a:ext cx="1736285" cy="68213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srna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037102" y="2860299"/>
            <a:ext cx="1705861" cy="68043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prase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28512" y="3881995"/>
            <a:ext cx="1753634" cy="707249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netopýr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28512" y="5775317"/>
            <a:ext cx="1736285" cy="663623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datel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075108" y="1929664"/>
            <a:ext cx="1667855" cy="698231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bažant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037103" y="4691733"/>
            <a:ext cx="1705860" cy="68213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sojka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28512" y="1929664"/>
            <a:ext cx="1753636" cy="71439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kuna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6691535" y="5954720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5927218" y="5954720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8172422" y="5954720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7405006" y="5954720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1231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628800"/>
            <a:ext cx="7408333" cy="4824536"/>
          </a:xfrm>
        </p:spPr>
        <p:txBody>
          <a:bodyPr>
            <a:normAutofit fontScale="550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dirty="0">
                <a:solidFill>
                  <a:srgbClr val="073E87"/>
                </a:solidFill>
              </a:rPr>
              <a:t> </a:t>
            </a:r>
            <a:r>
              <a:rPr lang="cs-CZ" dirty="0"/>
              <a:t>HANA BURIANOVÁ, LUDMILA JÍZDNÁ, MÁRIA TARÁBKOVÁ. </a:t>
            </a:r>
            <a:r>
              <a:rPr lang="cs-CZ" i="1" dirty="0"/>
              <a:t>Český jazyk pro 2.ročník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2003, ISBN 80 - 86285 - 78 - 2.</a:t>
            </a:r>
          </a:p>
          <a:p>
            <a:r>
              <a:rPr lang="cs-CZ" dirty="0"/>
              <a:t>ADÁMKOVÁ, Petra a kol. </a:t>
            </a:r>
            <a:r>
              <a:rPr lang="cs-CZ" i="1" dirty="0"/>
              <a:t>Člověk a jeho svět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978-80-7358-059-9.</a:t>
            </a:r>
          </a:p>
          <a:p>
            <a:r>
              <a:rPr lang="cs-CZ" dirty="0"/>
              <a:t>MGR.ŠTIKOVÁ, Věra. </a:t>
            </a:r>
            <a:r>
              <a:rPr lang="cs-CZ" i="1" dirty="0"/>
              <a:t>Já a můj svět - prvouka pro 2. ročník - učebnice</a:t>
            </a:r>
            <a:r>
              <a:rPr lang="cs-CZ" dirty="0"/>
              <a:t>. Brno: Nová škola, s.r.o., ISBN 978 - 80 - 7289 - 442 - 0.</a:t>
            </a:r>
            <a:endParaRPr lang="cs-CZ" i="1" dirty="0"/>
          </a:p>
          <a:p>
            <a:pPr marL="0" indent="0">
              <a:buNone/>
            </a:pPr>
            <a:endParaRPr lang="cs-CZ" dirty="0"/>
          </a:p>
          <a:p>
            <a:r>
              <a:rPr lang="cs-CZ" i="1" u="sng" dirty="0" smtClean="0"/>
              <a:t>Internetové odkazy:</a:t>
            </a:r>
          </a:p>
          <a:p>
            <a:pPr lvl="0">
              <a:buClr>
                <a:srgbClr val="31B6FD"/>
              </a:buClr>
              <a:buNone/>
            </a:pPr>
            <a:r>
              <a:rPr lang="cs-CZ" sz="1800" dirty="0">
                <a:solidFill>
                  <a:srgbClr val="073E87"/>
                </a:solidFill>
              </a:rPr>
              <a:t>01: </a:t>
            </a:r>
            <a:r>
              <a:rPr lang="cs-CZ" sz="1800" dirty="0"/>
              <a:t>TRAROTH. </a:t>
            </a:r>
            <a:r>
              <a:rPr lang="cs-CZ" sz="1800" i="1" dirty="0"/>
              <a:t>Wikipedia.cz</a:t>
            </a:r>
            <a:r>
              <a:rPr lang="cs-CZ" sz="1800" dirty="0"/>
              <a:t> [online]. [cit. 20.10.2013]. Dostupný na WWW: </a:t>
            </a:r>
            <a:r>
              <a:rPr lang="cs-CZ" sz="1800" dirty="0">
                <a:hlinkClick r:id="rId2"/>
              </a:rPr>
              <a:t>http://cs.wikipedia.org/wiki/Soubor:Silz_cerf22.jpg</a:t>
            </a:r>
            <a:endParaRPr lang="cs-CZ" sz="1800" dirty="0"/>
          </a:p>
          <a:p>
            <a:pPr marL="0" indent="0">
              <a:buNone/>
            </a:pPr>
            <a:r>
              <a:rPr lang="cs-CZ" sz="1800" i="1" dirty="0" smtClean="0">
                <a:solidFill>
                  <a:srgbClr val="073E87"/>
                </a:solidFill>
              </a:rPr>
              <a:t>02: </a:t>
            </a:r>
            <a:r>
              <a:rPr lang="cs-CZ" sz="1600" dirty="0"/>
              <a:t>RICHARD BARTZ, MUNICH MAKRO FREAK. </a:t>
            </a:r>
            <a:r>
              <a:rPr lang="cs-CZ" sz="1600" i="1" dirty="0"/>
              <a:t>Wikipedia.cz</a:t>
            </a:r>
            <a:r>
              <a:rPr lang="cs-CZ" sz="1600" dirty="0"/>
              <a:t> [online]. [cit. 31.10.2013</a:t>
            </a:r>
            <a:r>
              <a:rPr lang="cs-CZ" sz="1600" dirty="0" smtClean="0"/>
              <a:t>]. Dostupný </a:t>
            </a:r>
            <a:r>
              <a:rPr lang="cs-CZ" sz="1600" dirty="0"/>
              <a:t>na </a:t>
            </a:r>
            <a:r>
              <a:rPr lang="cs-CZ" sz="1600" dirty="0" smtClean="0"/>
              <a:t>WWW: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://cs.wikipedia.org/wiki/Soubor:Wild_Boar_Habbitat_3.jpg</a:t>
            </a:r>
            <a:endParaRPr lang="cs-CZ" sz="1600" dirty="0"/>
          </a:p>
          <a:p>
            <a:pPr lvl="0">
              <a:buClr>
                <a:srgbClr val="31B6FD"/>
              </a:buClr>
              <a:buNone/>
            </a:pPr>
            <a:r>
              <a:rPr lang="cs-CZ" sz="1800" dirty="0" smtClean="0">
                <a:solidFill>
                  <a:srgbClr val="073E87"/>
                </a:solidFill>
              </a:rPr>
              <a:t>03</a:t>
            </a:r>
            <a:r>
              <a:rPr lang="cs-CZ" sz="1800" dirty="0">
                <a:solidFill>
                  <a:srgbClr val="073E87"/>
                </a:solidFill>
              </a:rPr>
              <a:t>:</a:t>
            </a:r>
            <a:r>
              <a:rPr lang="cs-CZ" sz="1800" i="1" u="sng" dirty="0">
                <a:solidFill>
                  <a:srgbClr val="073E87"/>
                </a:solidFill>
              </a:rPr>
              <a:t> </a:t>
            </a:r>
            <a:r>
              <a:rPr lang="cs-CZ" sz="1800" dirty="0"/>
              <a:t>FMICKAN. </a:t>
            </a:r>
            <a:r>
              <a:rPr lang="cs-CZ" sz="1800" i="1" dirty="0"/>
              <a:t>Wikipedia.cz</a:t>
            </a:r>
            <a:r>
              <a:rPr lang="cs-CZ" sz="1800" dirty="0"/>
              <a:t> [online]. [cit. 20.10.2013]. Dostupný na WWW: </a:t>
            </a:r>
            <a:r>
              <a:rPr lang="cs-CZ" sz="1800" dirty="0">
                <a:hlinkClick r:id="rId4"/>
              </a:rPr>
              <a:t>http://cs.wikipedia.org/wiki/Soubor:Feldhase.jpg</a:t>
            </a:r>
            <a:endParaRPr lang="cs-CZ" sz="1800" dirty="0"/>
          </a:p>
          <a:p>
            <a:pPr lvl="0">
              <a:buClr>
                <a:srgbClr val="31B6FD"/>
              </a:buClr>
              <a:buNone/>
            </a:pPr>
            <a:r>
              <a:rPr lang="cs-CZ" sz="1800" dirty="0">
                <a:solidFill>
                  <a:srgbClr val="073E87"/>
                </a:solidFill>
              </a:rPr>
              <a:t>04: </a:t>
            </a:r>
            <a:r>
              <a:rPr lang="cs-CZ" sz="1800" dirty="0"/>
              <a:t>MIRACETI. </a:t>
            </a:r>
            <a:r>
              <a:rPr lang="cs-CZ" sz="1800" i="1" dirty="0"/>
              <a:t>Wikipedia.cz</a:t>
            </a:r>
            <a:r>
              <a:rPr lang="cs-CZ" sz="1800" dirty="0"/>
              <a:t> [online]. [cit. 20.10.2013]. Dostupný na WWW: </a:t>
            </a:r>
            <a:r>
              <a:rPr lang="cs-CZ" sz="1800" dirty="0">
                <a:hlinkClick r:id="rId5"/>
              </a:rPr>
              <a:t>http://cs.wikipedia.org/wiki/Soubor:Sciurus_vulgaris_Suomi-e.jpg</a:t>
            </a:r>
            <a:endParaRPr lang="cs-CZ" sz="1800" dirty="0"/>
          </a:p>
          <a:p>
            <a:pPr lvl="0">
              <a:buClr>
                <a:srgbClr val="31B6FD"/>
              </a:buClr>
              <a:buNone/>
            </a:pPr>
            <a:r>
              <a:rPr lang="cs-CZ" sz="1800" dirty="0">
                <a:solidFill>
                  <a:srgbClr val="073E87"/>
                </a:solidFill>
              </a:rPr>
              <a:t>05: </a:t>
            </a:r>
            <a:r>
              <a:rPr lang="cs-CZ" sz="1800" dirty="0"/>
              <a:t>V. BERN. </a:t>
            </a:r>
            <a:r>
              <a:rPr lang="cs-CZ" sz="1800" i="1" dirty="0"/>
              <a:t>Wikipedia.cz</a:t>
            </a:r>
            <a:r>
              <a:rPr lang="cs-CZ" sz="1800" dirty="0"/>
              <a:t> [online]. [cit. 20.10.2013]. Dostupný na WWW: </a:t>
            </a:r>
            <a:r>
              <a:rPr lang="cs-CZ" sz="1800" dirty="0">
                <a:hlinkClick r:id="rId6"/>
              </a:rPr>
              <a:t>http://cs.wikipedia.org/wiki/Soubor:Vulpes_vulpes_standing_in_snow.jpg</a:t>
            </a:r>
            <a:endParaRPr lang="cs-CZ" sz="1800" dirty="0"/>
          </a:p>
          <a:p>
            <a:pPr marL="0" indent="0">
              <a:buNone/>
            </a:pPr>
            <a:r>
              <a:rPr lang="cs-CZ" dirty="0" smtClean="0"/>
              <a:t>06: </a:t>
            </a:r>
            <a:r>
              <a:rPr lang="cs-CZ" dirty="0"/>
              <a:t>STEFFEN HANNERT. </a:t>
            </a:r>
            <a:r>
              <a:rPr lang="cs-CZ" i="1" dirty="0"/>
              <a:t>Wikipedia.cz</a:t>
            </a:r>
            <a:r>
              <a:rPr lang="cs-CZ" dirty="0"/>
              <a:t> [online]. [cit. 31.10.2013]. Dostupný na WWW: </a:t>
            </a:r>
            <a:r>
              <a:rPr lang="cs-CZ" dirty="0">
                <a:hlinkClick r:id="rId7"/>
              </a:rPr>
              <a:t>http://cs.wikipedia.org/wiki/Soubor:Schwarzspecht.jpg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07: </a:t>
            </a:r>
            <a:r>
              <a:rPr lang="pl-PL" dirty="0"/>
              <a:t>MAREK SZCZEPANEK. </a:t>
            </a:r>
            <a:r>
              <a:rPr lang="pl-PL" i="1" dirty="0"/>
              <a:t>Wikipedia.cz</a:t>
            </a:r>
            <a:r>
              <a:rPr lang="pl-PL" dirty="0"/>
              <a:t> [online]. [cit. 31.10.2013]. Dostupný na WWW: </a:t>
            </a:r>
            <a:r>
              <a:rPr lang="pl-PL" dirty="0">
                <a:hlinkClick r:id="rId8"/>
              </a:rPr>
              <a:t>http://cs.wikipedia.org/wiki/Soubor:Dendrocopos_medius_(Marek_Szczepanek)_cut.jpg</a:t>
            </a:r>
            <a:endParaRPr lang="pl-PL" dirty="0"/>
          </a:p>
          <a:p>
            <a:pPr marL="0" indent="0">
              <a:buNone/>
            </a:pPr>
            <a:r>
              <a:rPr lang="pl-PL" dirty="0" smtClean="0"/>
              <a:t>08: </a:t>
            </a:r>
            <a:r>
              <a:rPr lang="cs-CZ" dirty="0"/>
              <a:t>TIM PEUKERT. </a:t>
            </a:r>
            <a:r>
              <a:rPr lang="cs-CZ" i="1" dirty="0"/>
              <a:t>Wikipedia.cz</a:t>
            </a:r>
            <a:r>
              <a:rPr lang="cs-CZ" dirty="0"/>
              <a:t> [online]. [cit. 31.10.2013]. Dostupný na WWW: </a:t>
            </a:r>
            <a:r>
              <a:rPr lang="cs-CZ" dirty="0">
                <a:hlinkClick r:id="rId9"/>
              </a:rPr>
              <a:t>http://cs.wikipedia.org/wiki/Soubor:Kuckuck_(Cuculus_canorus)_by_Tim_Peukert.jpg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09: </a:t>
            </a:r>
            <a:r>
              <a:rPr lang="cs-CZ" dirty="0"/>
              <a:t>LUKASZ LUKASIK. </a:t>
            </a:r>
            <a:r>
              <a:rPr lang="cs-CZ" i="1" dirty="0"/>
              <a:t>Wikipedia.cz</a:t>
            </a:r>
            <a:r>
              <a:rPr lang="cs-CZ" dirty="0"/>
              <a:t> [online]. [cit. 31.10.2013]. Dostupný na WWW: </a:t>
            </a:r>
            <a:r>
              <a:rPr lang="cs-CZ" dirty="0">
                <a:hlinkClick r:id="rId10"/>
              </a:rPr>
              <a:t>http://cs.wikipedia.org/wiki/Soubor:Buteo_buteo_1_(Lukasz_Lukasik).jpg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10:LUC </a:t>
            </a:r>
            <a:r>
              <a:rPr lang="cs-CZ" dirty="0"/>
              <a:t>VIATOUR. </a:t>
            </a:r>
            <a:r>
              <a:rPr lang="cs-CZ" i="1" dirty="0"/>
              <a:t>Wikipedia.cz</a:t>
            </a:r>
            <a:r>
              <a:rPr lang="cs-CZ" dirty="0"/>
              <a:t> [online]. [cit. 31.10.2013]. Dostupný na WWW: </a:t>
            </a:r>
            <a:r>
              <a:rPr lang="cs-CZ" dirty="0">
                <a:hlinkClick r:id="rId11"/>
              </a:rPr>
              <a:t>http://cs.wikipedia.org/wiki/Soubor:Garrulus_glandarius_1_Luc_Viatour.jpg</a:t>
            </a:r>
            <a:endParaRPr lang="cs-CZ" dirty="0"/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11:</a:t>
            </a:r>
            <a:r>
              <a:rPr lang="cs-CZ" dirty="0" smtClean="0"/>
              <a:t>NEUVEDEN</a:t>
            </a:r>
            <a:r>
              <a:rPr lang="cs-CZ" dirty="0"/>
              <a:t>. </a:t>
            </a:r>
            <a:r>
              <a:rPr lang="cs-CZ" i="1" dirty="0"/>
              <a:t>Wikipedia.cz</a:t>
            </a:r>
            <a:r>
              <a:rPr lang="cs-CZ" dirty="0"/>
              <a:t> [online]. [cit. 31.10.2013]. Dostupný na WWW: </a:t>
            </a:r>
            <a:r>
              <a:rPr lang="cs-CZ" dirty="0">
                <a:hlinkClick r:id="rId12"/>
              </a:rPr>
              <a:t>http://cs.wikipedia.org/wiki/Soubor:Pica_pica.jpg</a:t>
            </a:r>
            <a:endParaRPr lang="cs-CZ" dirty="0"/>
          </a:p>
          <a:p>
            <a:pPr lvl="0">
              <a:buClr>
                <a:srgbClr val="31B6FD"/>
              </a:buClr>
              <a:buNone/>
            </a:pP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17554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88840"/>
            <a:ext cx="8712968" cy="486916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i="1" u="sng" dirty="0" smtClean="0"/>
              <a:t>Použité odkazy:</a:t>
            </a:r>
          </a:p>
          <a:p>
            <a:pPr marL="0" indent="0">
              <a:buNone/>
            </a:pPr>
            <a:r>
              <a:rPr lang="cs-CZ" dirty="0" smtClean="0"/>
              <a:t>12: KARL LARSAEUS.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2"/>
              </a:rPr>
              <a:t>http://cs.wikipedia.org/wiki/Soubor:Natrix_natrix_(Karl_L).jpg</a:t>
            </a:r>
            <a:endParaRPr lang="cs-CZ" dirty="0" smtClean="0"/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13: </a:t>
            </a:r>
            <a:r>
              <a:rPr lang="cs-CZ" dirty="0" smtClean="0"/>
              <a:t>ZDENĚK FRIC.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3"/>
              </a:rPr>
              <a:t>http://cs.wikipedia.org/wiki/Soubor:Viperaberus1.jpg</a:t>
            </a:r>
            <a:endParaRPr lang="cs-CZ" i="1" u="sng" dirty="0" smtClean="0">
              <a:solidFill>
                <a:srgbClr val="073E87"/>
              </a:solidFill>
            </a:endParaRPr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14: </a:t>
            </a:r>
            <a:r>
              <a:rPr lang="cs-CZ" dirty="0" smtClean="0"/>
              <a:t>MAREK_BYDG.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4"/>
              </a:rPr>
              <a:t>http://cs.wikipedia.org/wiki/Soubor:Anguidae.jpg</a:t>
            </a:r>
            <a:endParaRPr lang="cs-CZ" dirty="0" smtClean="0"/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15: </a:t>
            </a:r>
            <a:r>
              <a:rPr lang="pl-PL" dirty="0" smtClean="0"/>
              <a:t>MAREK SZCZEPANEK. </a:t>
            </a:r>
            <a:r>
              <a:rPr lang="pl-PL" i="1" dirty="0" smtClean="0"/>
              <a:t>Wikipedia.cz</a:t>
            </a:r>
            <a:r>
              <a:rPr lang="pl-PL" dirty="0" smtClean="0"/>
              <a:t> [online]. [cit. 31.10.2013]. Dostupný na WWW: </a:t>
            </a:r>
            <a:r>
              <a:rPr lang="pl-PL" dirty="0" smtClean="0">
                <a:hlinkClick r:id="rId5"/>
              </a:rPr>
              <a:t>http://cs.wikipedia.org/wiki/Soubor:Lacerta_agilis_1_(Marek_Szczepanek).jpg</a:t>
            </a:r>
            <a:endParaRPr lang="pl-PL" dirty="0" smtClean="0"/>
          </a:p>
          <a:p>
            <a:pPr marL="0" indent="0">
              <a:buNone/>
            </a:pPr>
            <a:r>
              <a:rPr lang="cs-CZ" dirty="0" smtClean="0"/>
              <a:t>16:MARTIN </a:t>
            </a:r>
            <a:r>
              <a:rPr lang="cs-CZ" dirty="0"/>
              <a:t>FILIP + TEREZA PROCHÁZKOVÁ. </a:t>
            </a:r>
            <a:r>
              <a:rPr lang="cs-CZ" i="1" dirty="0"/>
              <a:t>Wikipedia.cz</a:t>
            </a:r>
            <a:r>
              <a:rPr lang="cs-CZ" dirty="0"/>
              <a:t> [online]. [cit. 31.10.2013]. Dostupný na WWW: </a:t>
            </a:r>
            <a:r>
              <a:rPr lang="cs-CZ" dirty="0">
                <a:hlinkClick r:id="rId6"/>
              </a:rPr>
              <a:t>http://cs.wikipedia.org/wiki/Soubor:Mlok.JPG</a:t>
            </a:r>
            <a:endParaRPr lang="cs-CZ" dirty="0"/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17: </a:t>
            </a:r>
            <a:r>
              <a:rPr lang="cs-CZ" dirty="0"/>
              <a:t>RICHARD BARTZ,. </a:t>
            </a:r>
            <a:r>
              <a:rPr lang="cs-CZ" i="1" dirty="0"/>
              <a:t>Wikipedia.cz</a:t>
            </a:r>
            <a:r>
              <a:rPr lang="cs-CZ" dirty="0"/>
              <a:t> [online]. [cit. 31.10.2013]. Dostupný na WWW: </a:t>
            </a:r>
            <a:r>
              <a:rPr lang="cs-CZ" dirty="0">
                <a:hlinkClick r:id="rId7"/>
              </a:rPr>
              <a:t>http://cs.wikipedia.org/wiki/Soubor:European_Common_Frog_Rana_temporaria_(cropped).jpg</a:t>
            </a:r>
            <a:endParaRPr lang="cs-CZ" dirty="0"/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18: </a:t>
            </a:r>
            <a:r>
              <a:rPr lang="cs-CZ" dirty="0"/>
              <a:t>MIKE KRÜGER. </a:t>
            </a:r>
            <a:r>
              <a:rPr lang="cs-CZ" i="1" dirty="0"/>
              <a:t>Wikipedia.cz</a:t>
            </a:r>
            <a:r>
              <a:rPr lang="cs-CZ" dirty="0"/>
              <a:t> [online]. [cit. 31.10.2013]. Dostupný na WWW: </a:t>
            </a:r>
            <a:r>
              <a:rPr lang="cs-CZ" dirty="0">
                <a:hlinkClick r:id="rId8"/>
              </a:rPr>
              <a:t>http://cs.wikipedia.org/wiki/Soubor:Bufo_bufo_-_Erdkr%C3%B6te.jpg</a:t>
            </a:r>
            <a:endParaRPr lang="cs-CZ" dirty="0"/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19:</a:t>
            </a:r>
            <a:r>
              <a:rPr lang="pl-PL" dirty="0"/>
              <a:t>MAREK SZCZEPANEK. </a:t>
            </a:r>
            <a:r>
              <a:rPr lang="pl-PL" i="1" dirty="0"/>
              <a:t>Wikipedia.cz</a:t>
            </a:r>
            <a:r>
              <a:rPr lang="pl-PL" dirty="0"/>
              <a:t> [online]. [cit. 31.10.2013]. Dostupný na WWW: </a:t>
            </a:r>
            <a:r>
              <a:rPr lang="pl-PL" dirty="0">
                <a:hlinkClick r:id="rId9"/>
              </a:rPr>
              <a:t>http://cs.wikipedia.org/wiki/Soubor:Hyla_arborea_(Marek_Szczepanek).jpg</a:t>
            </a:r>
            <a:endParaRPr lang="pl-PL" dirty="0"/>
          </a:p>
          <a:p>
            <a:pPr marL="0" indent="0">
              <a:buNone/>
            </a:pP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lvl="0">
              <a:buClr>
                <a:srgbClr val="31B6FD"/>
              </a:buClr>
              <a:buNone/>
            </a:pPr>
            <a:r>
              <a:rPr lang="cs-CZ" i="1" dirty="0">
                <a:solidFill>
                  <a:srgbClr val="073E87"/>
                </a:solidFill>
              </a:rPr>
              <a:t> Galerie </a:t>
            </a:r>
            <a:r>
              <a:rPr lang="cs-CZ" i="1" dirty="0">
                <a:solidFill>
                  <a:srgbClr val="073E87"/>
                </a:solidFill>
                <a:hlinkClick r:id="rId10"/>
              </a:rPr>
              <a:t>www.microsoft.office.com</a:t>
            </a: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i="1" u="sng" dirty="0" smtClean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67784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922</TotalTime>
  <Words>1034</Words>
  <Application>Microsoft Office PowerPoint</Application>
  <PresentationFormat>Předvádění na obrazovce (4:3)</PresentationFormat>
  <Paragraphs>344</Paragraphs>
  <Slides>26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Vlnění</vt:lpstr>
      <vt:lpstr>Základní škola a Mateřská škola Bílá Třemešná, okres Trutnov</vt:lpstr>
      <vt:lpstr>Anotace</vt:lpstr>
      <vt:lpstr>Vyjadřujeme se ve větách</vt:lpstr>
      <vt:lpstr>Klikni na slova - názvy savců</vt:lpstr>
      <vt:lpstr>Poznáš lesní savce?</vt:lpstr>
      <vt:lpstr>Hádej ! Kdo je to?</vt:lpstr>
      <vt:lpstr>Hádej ! Kdo je to?</vt:lpstr>
      <vt:lpstr>Hádej ! Kdo je to?</vt:lpstr>
      <vt:lpstr>Hádej ! Kdo je to?</vt:lpstr>
      <vt:lpstr>Seřaď názvy savců podle abecedy:</vt:lpstr>
      <vt:lpstr>Prezentace aplikace PowerPoint</vt:lpstr>
      <vt:lpstr>Prezentace aplikace PowerPoint</vt:lpstr>
      <vt:lpstr>Poznáš lesní ptáky?</vt:lpstr>
      <vt:lpstr>Je to pravda?</vt:lpstr>
      <vt:lpstr>Je to pravda?</vt:lpstr>
      <vt:lpstr>Poznáš plazy v lese?</vt:lpstr>
      <vt:lpstr>Poznáš obojživelníky?</vt:lpstr>
      <vt:lpstr>Druhy vět</vt:lpstr>
      <vt:lpstr>Urči druhy vět</vt:lpstr>
      <vt:lpstr>Urči druhy vět</vt:lpstr>
      <vt:lpstr>Urči druhy vět</vt:lpstr>
      <vt:lpstr>Poznej zvířata podle obrázku:</vt:lpstr>
      <vt:lpstr>A ještě tato </vt:lpstr>
      <vt:lpstr>Zvířata můžeme pozorovat dalekohledem. Klikni na ptáky.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Dana Rejlová</cp:lastModifiedBy>
  <cp:revision>90</cp:revision>
  <dcterms:created xsi:type="dcterms:W3CDTF">2013-05-10T12:01:16Z</dcterms:created>
  <dcterms:modified xsi:type="dcterms:W3CDTF">2013-11-29T10:33:06Z</dcterms:modified>
</cp:coreProperties>
</file>