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3" r:id="rId6"/>
    <p:sldId id="266" r:id="rId7"/>
    <p:sldId id="265" r:id="rId8"/>
    <p:sldId id="267" r:id="rId9"/>
    <p:sldId id="268" r:id="rId10"/>
    <p:sldId id="269" r:id="rId11"/>
    <p:sldId id="270" r:id="rId12"/>
    <p:sldId id="271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F947B70-5D27-4E67-8B74-2DB44684774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8B69FD5-DF10-4B12-ADAE-1E56EA8864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RoTcRf2wJM" TargetMode="External"/><Relationship Id="rId2" Type="http://schemas.openxmlformats.org/officeDocument/2006/relationships/hyperlink" Target="http://www.youtube.com/watch?v=Lx-ecRkfq3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ANTONÍN SOVA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VY_32_INOVACE_2B_04_Antonín Sova - dílo</a:t>
                      </a:r>
                      <a:endParaRPr lang="cs-CZ" sz="18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: 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říjen 2013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Materiál je určen k výuce tvorby spisovatele Antonína Sovy, studenti pracují s ukázkami, odlišují typické znaky impresionismu a symbolismu a interpretují tvorbu A. Sovy</a:t>
            </a:r>
          </a:p>
          <a:p>
            <a:pPr eaLnBrk="1" hangingPunct="1"/>
            <a:r>
              <a:rPr lang="cs-CZ" dirty="0" smtClean="0"/>
              <a:t>V prezentaci je užito animací pro odkrytí správných odpovědí.</a:t>
            </a:r>
          </a:p>
          <a:p>
            <a:pPr eaLnBrk="1" hangingPunct="1"/>
            <a:r>
              <a:rPr lang="cs-CZ" dirty="0" smtClean="0"/>
              <a:t>Dále se pracuje s audio ukázkami – recitace x zhudebnění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Květy intimních nálad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Impresionismus</a:t>
            </a:r>
          </a:p>
          <a:p>
            <a:r>
              <a:rPr lang="cs-CZ" dirty="0" smtClean="0"/>
              <a:t>Zachycení okamžiku nálady</a:t>
            </a:r>
          </a:p>
          <a:p>
            <a:r>
              <a:rPr lang="cs-CZ" dirty="0" smtClean="0"/>
              <a:t>Do obrazu krajiny promítány básníkovy </a:t>
            </a:r>
          </a:p>
          <a:p>
            <a:pPr>
              <a:buNone/>
            </a:pPr>
            <a:r>
              <a:rPr lang="cs-CZ" dirty="0" smtClean="0"/>
              <a:t>   duševní stavy – melancholie, smutek</a:t>
            </a:r>
          </a:p>
          <a:p>
            <a:r>
              <a:rPr lang="cs-CZ" dirty="0" smtClean="0"/>
              <a:t>Přírodní, meditativní a intimní lyrika</a:t>
            </a:r>
          </a:p>
          <a:p>
            <a:r>
              <a:rPr lang="cs-CZ" dirty="0" smtClean="0"/>
              <a:t>Vzpomínky na šťastné dětství</a:t>
            </a:r>
          </a:p>
          <a:p>
            <a:r>
              <a:rPr lang="cs-CZ" dirty="0" smtClean="0"/>
              <a:t>Okouzlení přírodou – jihočeská příroda</a:t>
            </a:r>
            <a:endParaRPr lang="cs-CZ" dirty="0"/>
          </a:p>
        </p:txBody>
      </p:sp>
      <p:pic>
        <p:nvPicPr>
          <p:cNvPr id="4" name="Obrázek 3" descr="Kvety-intimnich-nalad-Antonin-Sova---w-220-h-nul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04664"/>
            <a:ext cx="2095500" cy="295275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236296" y="33569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řek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330824" cy="48737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200" dirty="0" smtClean="0"/>
              <a:t>U řek mám večer vlažný rád, </a:t>
            </a:r>
          </a:p>
          <a:p>
            <a:pPr>
              <a:buNone/>
            </a:pPr>
            <a:r>
              <a:rPr lang="cs-CZ" sz="2200" dirty="0" smtClean="0"/>
              <a:t>u řek, kde plno mušlí leží, </a:t>
            </a:r>
          </a:p>
          <a:p>
            <a:pPr>
              <a:buNone/>
            </a:pPr>
            <a:r>
              <a:rPr lang="cs-CZ" sz="2200" dirty="0" smtClean="0"/>
              <a:t>kde zvolna z řeky vstává chlad,</a:t>
            </a:r>
          </a:p>
          <a:p>
            <a:pPr>
              <a:buNone/>
            </a:pPr>
            <a:r>
              <a:rPr lang="cs-CZ" sz="2200" dirty="0" smtClean="0"/>
              <a:t>a bílá pěna z dálky sněží. 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U řek mám břízy nejraděj </a:t>
            </a:r>
          </a:p>
          <a:p>
            <a:pPr>
              <a:buNone/>
            </a:pPr>
            <a:r>
              <a:rPr lang="cs-CZ" sz="2200" dirty="0" smtClean="0"/>
              <a:t>a olše, do nichž stín se dere, </a:t>
            </a:r>
          </a:p>
          <a:p>
            <a:pPr>
              <a:buNone/>
            </a:pPr>
            <a:r>
              <a:rPr lang="cs-CZ" sz="2200" dirty="0" smtClean="0"/>
              <a:t>a cvrčků šum a vážek rej </a:t>
            </a:r>
          </a:p>
          <a:p>
            <a:pPr>
              <a:buNone/>
            </a:pPr>
            <a:r>
              <a:rPr lang="cs-CZ" sz="2200" dirty="0" smtClean="0"/>
              <a:t>a v dálce města rysy šeré. 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Rád u řek rybáře já zřím </a:t>
            </a:r>
          </a:p>
          <a:p>
            <a:pPr>
              <a:buNone/>
            </a:pPr>
            <a:r>
              <a:rPr lang="cs-CZ" sz="2200" dirty="0" smtClean="0"/>
              <a:t>za clonou par s lodičkou línou </a:t>
            </a:r>
          </a:p>
          <a:p>
            <a:pPr>
              <a:buNone/>
            </a:pPr>
            <a:r>
              <a:rPr lang="cs-CZ" sz="2200" dirty="0" smtClean="0"/>
              <a:t>se ploužit šerem večerním, </a:t>
            </a:r>
          </a:p>
          <a:p>
            <a:pPr>
              <a:buNone/>
            </a:pPr>
            <a:r>
              <a:rPr lang="cs-CZ" sz="2200" dirty="0" smtClean="0"/>
              <a:t>kdy červánky v mze modré hynou.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628800"/>
            <a:ext cx="44644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večer když se nachýlí </a:t>
            </a:r>
            <a:br>
              <a:rPr lang="cs-CZ" sz="2000" dirty="0" smtClean="0"/>
            </a:br>
            <a:r>
              <a:rPr lang="cs-CZ" sz="2000" dirty="0" smtClean="0"/>
              <a:t>a měsíc v řece kdy se houpá, </a:t>
            </a:r>
            <a:br>
              <a:rPr lang="cs-CZ" sz="2000" dirty="0" smtClean="0"/>
            </a:br>
            <a:r>
              <a:rPr lang="cs-CZ" sz="2000" dirty="0" smtClean="0"/>
              <a:t>ten noční chodec, </a:t>
            </a:r>
            <a:r>
              <a:rPr lang="cs-CZ" sz="2000" dirty="0" err="1" smtClean="0"/>
              <a:t>napilý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dirty="0" smtClean="0"/>
              <a:t>modravou parou, z vod jež stoupá:</a:t>
            </a:r>
          </a:p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rád spřádám rytmus hudby pln </a:t>
            </a:r>
            <a:br>
              <a:rPr lang="cs-CZ" sz="2000" dirty="0" smtClean="0"/>
            </a:br>
            <a:r>
              <a:rPr lang="cs-CZ" sz="2000" dirty="0" smtClean="0"/>
              <a:t>při vzpomínkách a sladké tuše, </a:t>
            </a:r>
            <a:br>
              <a:rPr lang="cs-CZ" sz="2000" dirty="0" smtClean="0"/>
            </a:br>
            <a:r>
              <a:rPr lang="cs-CZ" sz="2000" dirty="0" smtClean="0"/>
              <a:t>při šplouchání ztišených vln </a:t>
            </a:r>
            <a:br>
              <a:rPr lang="cs-CZ" sz="2000" dirty="0" smtClean="0"/>
            </a:br>
            <a:r>
              <a:rPr lang="cs-CZ" sz="2000" dirty="0" smtClean="0"/>
              <a:t>a při vzrušení celé duše.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44408" y="5486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ukázce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None/>
            </a:pPr>
            <a:r>
              <a:rPr lang="cs-CZ" dirty="0" smtClean="0"/>
              <a:t>Impresionismus chce působit na smysly.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Vyhledejte v ukázce vše, co označuje nějakou barvu a působí tak na náš zrak.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Vyhledejte v ukázce vše, co působí na sluch.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A zbývající smysly?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Je text náladový? Jaká nálada je v něm zachycena? Zkuste i zdůvodnit, proč na vás působí právě takto.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Vyhledejte a pojmenujte básnické prostředky.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rým je v básni použit?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 řek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330824" cy="48737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200" dirty="0" smtClean="0">
                <a:solidFill>
                  <a:srgbClr val="7030A0"/>
                </a:solidFill>
              </a:rPr>
              <a:t>U řek </a:t>
            </a:r>
            <a:r>
              <a:rPr lang="cs-CZ" sz="2200" dirty="0" smtClean="0"/>
              <a:t>mám večer </a:t>
            </a:r>
            <a:r>
              <a:rPr lang="cs-CZ" sz="2200" dirty="0" smtClean="0">
                <a:solidFill>
                  <a:srgbClr val="92D050"/>
                </a:solidFill>
              </a:rPr>
              <a:t>vlažný</a:t>
            </a:r>
            <a:r>
              <a:rPr lang="cs-CZ" sz="2200" dirty="0" smtClean="0"/>
              <a:t> rád, </a:t>
            </a:r>
          </a:p>
          <a:p>
            <a:pPr>
              <a:buNone/>
            </a:pPr>
            <a:r>
              <a:rPr lang="cs-CZ" sz="2200" dirty="0" smtClean="0">
                <a:solidFill>
                  <a:srgbClr val="7030A0"/>
                </a:solidFill>
              </a:rPr>
              <a:t>u řek</a:t>
            </a:r>
            <a:r>
              <a:rPr lang="cs-CZ" sz="2200" dirty="0" smtClean="0"/>
              <a:t>, kde plno mušlí leží, </a:t>
            </a:r>
          </a:p>
          <a:p>
            <a:pPr>
              <a:buNone/>
            </a:pPr>
            <a:r>
              <a:rPr lang="cs-CZ" sz="2200" dirty="0" smtClean="0"/>
              <a:t>kde zvolna z řeky </a:t>
            </a:r>
            <a:r>
              <a:rPr lang="cs-CZ" sz="2200" dirty="0" smtClean="0">
                <a:solidFill>
                  <a:srgbClr val="7030A0"/>
                </a:solidFill>
              </a:rPr>
              <a:t>vstává</a:t>
            </a:r>
            <a:r>
              <a:rPr lang="cs-CZ" sz="2200" dirty="0" smtClean="0"/>
              <a:t> </a:t>
            </a:r>
            <a:r>
              <a:rPr lang="cs-CZ" sz="2200" dirty="0" smtClean="0">
                <a:solidFill>
                  <a:srgbClr val="92D050"/>
                </a:solidFill>
              </a:rPr>
              <a:t>chlad</a:t>
            </a:r>
            <a:r>
              <a:rPr lang="cs-CZ" sz="2200" dirty="0" smtClean="0"/>
              <a:t>,</a:t>
            </a:r>
          </a:p>
          <a:p>
            <a:pPr>
              <a:buNone/>
            </a:pPr>
            <a:r>
              <a:rPr lang="cs-CZ" sz="2200" dirty="0" smtClean="0"/>
              <a:t>a </a:t>
            </a: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bílá</a:t>
            </a:r>
            <a:r>
              <a:rPr lang="cs-CZ" sz="2200" dirty="0" smtClean="0"/>
              <a:t> pěna z dálky sněží. 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U řek mám břízy nejraděj </a:t>
            </a:r>
          </a:p>
          <a:p>
            <a:pPr>
              <a:buNone/>
            </a:pPr>
            <a:r>
              <a:rPr lang="cs-CZ" sz="2200" dirty="0" smtClean="0">
                <a:solidFill>
                  <a:srgbClr val="7030A0"/>
                </a:solidFill>
              </a:rPr>
              <a:t>a</a:t>
            </a:r>
            <a:r>
              <a:rPr lang="cs-CZ" sz="2200" dirty="0" smtClean="0"/>
              <a:t> olše, do nichž </a:t>
            </a: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stín</a:t>
            </a:r>
            <a:r>
              <a:rPr lang="cs-CZ" sz="2200" dirty="0" smtClean="0"/>
              <a:t> se dere, </a:t>
            </a:r>
          </a:p>
          <a:p>
            <a:pPr>
              <a:buNone/>
            </a:pPr>
            <a:r>
              <a:rPr lang="cs-CZ" sz="2200" dirty="0" smtClean="0">
                <a:solidFill>
                  <a:srgbClr val="7030A0"/>
                </a:solidFill>
              </a:rPr>
              <a:t>a</a:t>
            </a:r>
            <a:r>
              <a:rPr lang="cs-CZ" sz="2200" dirty="0" smtClean="0"/>
              <a:t> </a:t>
            </a:r>
            <a:r>
              <a:rPr lang="cs-CZ" sz="2200" dirty="0" smtClean="0">
                <a:solidFill>
                  <a:schemeClr val="accent2"/>
                </a:solidFill>
              </a:rPr>
              <a:t>cvrčků šum</a:t>
            </a:r>
            <a:r>
              <a:rPr lang="cs-CZ" sz="2200" dirty="0" smtClean="0"/>
              <a:t> a vážek rej </a:t>
            </a:r>
          </a:p>
          <a:p>
            <a:pPr>
              <a:buNone/>
            </a:pPr>
            <a:r>
              <a:rPr lang="cs-CZ" sz="2200" dirty="0" smtClean="0">
                <a:solidFill>
                  <a:srgbClr val="7030A0"/>
                </a:solidFill>
              </a:rPr>
              <a:t>a</a:t>
            </a:r>
            <a:r>
              <a:rPr lang="cs-CZ" sz="2200" dirty="0" smtClean="0"/>
              <a:t> v dálce </a:t>
            </a:r>
            <a:r>
              <a:rPr lang="cs-CZ" sz="2200" dirty="0" smtClean="0">
                <a:solidFill>
                  <a:srgbClr val="7030A0"/>
                </a:solidFill>
              </a:rPr>
              <a:t>města rysy </a:t>
            </a: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šeré</a:t>
            </a:r>
            <a:r>
              <a:rPr lang="cs-CZ" sz="2200" dirty="0" smtClean="0"/>
              <a:t>. 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Rád u řek rybáře já zřím </a:t>
            </a:r>
          </a:p>
          <a:p>
            <a:pPr>
              <a:buNone/>
            </a:pPr>
            <a:r>
              <a:rPr lang="cs-CZ" sz="2200" dirty="0" smtClean="0"/>
              <a:t>za clonou </a:t>
            </a: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par</a:t>
            </a:r>
            <a:r>
              <a:rPr lang="cs-CZ" sz="2200" dirty="0" smtClean="0"/>
              <a:t> s </a:t>
            </a:r>
            <a:r>
              <a:rPr lang="cs-CZ" sz="2200" dirty="0" smtClean="0">
                <a:solidFill>
                  <a:srgbClr val="7030A0"/>
                </a:solidFill>
              </a:rPr>
              <a:t>lodičkou línou </a:t>
            </a:r>
          </a:p>
          <a:p>
            <a:pPr>
              <a:buNone/>
            </a:pPr>
            <a:r>
              <a:rPr lang="cs-CZ" sz="2200" dirty="0" smtClean="0"/>
              <a:t>se ploužit </a:t>
            </a: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šerem</a:t>
            </a:r>
            <a:r>
              <a:rPr lang="cs-CZ" sz="2200" dirty="0" smtClean="0"/>
              <a:t> večerním, </a:t>
            </a:r>
          </a:p>
          <a:p>
            <a:pPr>
              <a:buNone/>
            </a:pPr>
            <a:r>
              <a:rPr lang="cs-CZ" sz="2200" dirty="0" smtClean="0"/>
              <a:t>kdy </a:t>
            </a: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červánky</a:t>
            </a:r>
            <a:r>
              <a:rPr lang="cs-CZ" sz="2200" dirty="0" smtClean="0"/>
              <a:t> v mze </a:t>
            </a: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modré</a:t>
            </a:r>
            <a:r>
              <a:rPr lang="cs-CZ" sz="2200" dirty="0" smtClean="0"/>
              <a:t> </a:t>
            </a:r>
            <a:r>
              <a:rPr lang="cs-CZ" sz="2200" dirty="0" smtClean="0">
                <a:solidFill>
                  <a:srgbClr val="7030A0"/>
                </a:solidFill>
              </a:rPr>
              <a:t>hynou</a:t>
            </a:r>
            <a:r>
              <a:rPr lang="cs-CZ" sz="2200" dirty="0" smtClean="0"/>
              <a:t>.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628800"/>
            <a:ext cx="44644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večer když se nachýlí </a:t>
            </a:r>
            <a:br>
              <a:rPr lang="cs-CZ" sz="2000" dirty="0" smtClean="0"/>
            </a:br>
            <a:r>
              <a:rPr lang="cs-CZ" sz="2000" dirty="0" smtClean="0"/>
              <a:t>a </a:t>
            </a:r>
            <a:r>
              <a:rPr lang="cs-CZ" sz="2000" dirty="0" smtClean="0">
                <a:solidFill>
                  <a:srgbClr val="7030A0"/>
                </a:solidFill>
              </a:rPr>
              <a:t>měsíc v řece </a:t>
            </a:r>
            <a:r>
              <a:rPr lang="cs-CZ" sz="2000" dirty="0" smtClean="0"/>
              <a:t>kdy se houpá, </a:t>
            </a:r>
            <a:br>
              <a:rPr lang="cs-CZ" sz="2000" dirty="0" smtClean="0"/>
            </a:br>
            <a:r>
              <a:rPr lang="cs-CZ" sz="2000" dirty="0" smtClean="0"/>
              <a:t>ten </a:t>
            </a:r>
            <a:r>
              <a:rPr lang="cs-CZ" sz="2000" dirty="0" smtClean="0">
                <a:solidFill>
                  <a:srgbClr val="7030A0"/>
                </a:solidFill>
              </a:rPr>
              <a:t>noční chodec</a:t>
            </a:r>
            <a:r>
              <a:rPr lang="cs-CZ" sz="2000" dirty="0" smtClean="0"/>
              <a:t>, </a:t>
            </a:r>
            <a:r>
              <a:rPr lang="cs-CZ" sz="2000" dirty="0" err="1" smtClean="0"/>
              <a:t>napilý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modravou</a:t>
            </a:r>
            <a:r>
              <a:rPr lang="cs-CZ" sz="2000" dirty="0" smtClean="0"/>
              <a:t> parou, z vod jež stoupá:</a:t>
            </a:r>
          </a:p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rád spřádám </a:t>
            </a:r>
            <a:r>
              <a:rPr lang="cs-CZ" sz="2000" dirty="0" smtClean="0">
                <a:solidFill>
                  <a:schemeClr val="accent2"/>
                </a:solidFill>
              </a:rPr>
              <a:t>rytmus hudby </a:t>
            </a:r>
            <a:r>
              <a:rPr lang="cs-CZ" sz="2000" dirty="0" smtClean="0"/>
              <a:t>pln </a:t>
            </a:r>
            <a:br>
              <a:rPr lang="cs-CZ" sz="2000" dirty="0" smtClean="0"/>
            </a:br>
            <a:r>
              <a:rPr lang="cs-CZ" sz="2000" dirty="0" smtClean="0">
                <a:solidFill>
                  <a:srgbClr val="7030A0"/>
                </a:solidFill>
              </a:rPr>
              <a:t>při </a:t>
            </a:r>
            <a:r>
              <a:rPr lang="cs-CZ" sz="2000" dirty="0" smtClean="0"/>
              <a:t>vzpomínkách a </a:t>
            </a:r>
            <a:r>
              <a:rPr lang="cs-CZ" sz="2000" dirty="0" smtClean="0">
                <a:solidFill>
                  <a:srgbClr val="92D050"/>
                </a:solidFill>
              </a:rPr>
              <a:t>sladké</a:t>
            </a:r>
            <a:r>
              <a:rPr lang="cs-CZ" sz="2000" dirty="0" smtClean="0"/>
              <a:t> tuše, </a:t>
            </a:r>
            <a:br>
              <a:rPr lang="cs-CZ" sz="2000" dirty="0" smtClean="0"/>
            </a:br>
            <a:r>
              <a:rPr lang="cs-CZ" sz="2000" dirty="0" smtClean="0">
                <a:solidFill>
                  <a:srgbClr val="7030A0"/>
                </a:solidFill>
              </a:rPr>
              <a:t>při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accent2"/>
                </a:solidFill>
              </a:rPr>
              <a:t>šplouchání ztišených vln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 při vzrušení celé duše.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44408" y="5486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683568" y="1196752"/>
            <a:ext cx="1008112" cy="36004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anafora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323528" y="3140968"/>
            <a:ext cx="1008112" cy="36004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anafora</a:t>
            </a:r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2627784" y="1772816"/>
            <a:ext cx="1728192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personifikace</a:t>
            </a:r>
            <a:endParaRPr lang="cs-CZ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2195736" y="3717032"/>
            <a:ext cx="1728192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personifikace</a:t>
            </a:r>
            <a:endParaRPr lang="cs-CZ" dirty="0"/>
          </a:p>
        </p:txBody>
      </p:sp>
      <p:sp>
        <p:nvSpPr>
          <p:cNvPr id="13" name="Obdélníkový popisek 12"/>
          <p:cNvSpPr/>
          <p:nvPr/>
        </p:nvSpPr>
        <p:spPr>
          <a:xfrm>
            <a:off x="2699792" y="4653136"/>
            <a:ext cx="1728192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personifikace</a:t>
            </a:r>
            <a:endParaRPr lang="cs-CZ" dirty="0"/>
          </a:p>
        </p:txBody>
      </p:sp>
      <p:sp>
        <p:nvSpPr>
          <p:cNvPr id="14" name="Obdélníkový popisek 13"/>
          <p:cNvSpPr/>
          <p:nvPr/>
        </p:nvSpPr>
        <p:spPr>
          <a:xfrm>
            <a:off x="3779912" y="5373216"/>
            <a:ext cx="1728192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personifikace</a:t>
            </a:r>
            <a:endParaRPr lang="cs-CZ" dirty="0"/>
          </a:p>
        </p:txBody>
      </p:sp>
      <p:sp>
        <p:nvSpPr>
          <p:cNvPr id="15" name="Obdélníkový popisek 14"/>
          <p:cNvSpPr/>
          <p:nvPr/>
        </p:nvSpPr>
        <p:spPr>
          <a:xfrm>
            <a:off x="5076056" y="1556792"/>
            <a:ext cx="1296144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metafora</a:t>
            </a:r>
            <a:endParaRPr lang="cs-CZ" dirty="0"/>
          </a:p>
        </p:txBody>
      </p:sp>
      <p:sp>
        <p:nvSpPr>
          <p:cNvPr id="16" name="Obdélníkový popisek 15"/>
          <p:cNvSpPr/>
          <p:nvPr/>
        </p:nvSpPr>
        <p:spPr>
          <a:xfrm>
            <a:off x="5436096" y="1844824"/>
            <a:ext cx="1440160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metonymie</a:t>
            </a:r>
            <a:endParaRPr lang="cs-CZ" dirty="0"/>
          </a:p>
        </p:txBody>
      </p:sp>
      <p:sp>
        <p:nvSpPr>
          <p:cNvPr id="18" name="Obdélníkový popisek 17"/>
          <p:cNvSpPr/>
          <p:nvPr/>
        </p:nvSpPr>
        <p:spPr>
          <a:xfrm>
            <a:off x="4644008" y="3140968"/>
            <a:ext cx="1008112" cy="36004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anafora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8" grpId="0" animBg="1"/>
      <p:bldP spid="18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Soucit i vzdor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6491064" cy="4873752"/>
          </a:xfrm>
        </p:spPr>
        <p:txBody>
          <a:bodyPr/>
          <a:lstStyle/>
          <a:p>
            <a:r>
              <a:rPr lang="cs-CZ" dirty="0" smtClean="0"/>
              <a:t>Stále ještě se objevuje lyrická náladovost spojená s obrazy krajiny</a:t>
            </a:r>
          </a:p>
          <a:p>
            <a:r>
              <a:rPr lang="cs-CZ" dirty="0" smtClean="0"/>
              <a:t>Tato sbírka ale už stojí na rozhraní mezi impresionismem a symbolismem</a:t>
            </a:r>
          </a:p>
          <a:p>
            <a:r>
              <a:rPr lang="cs-CZ" dirty="0" smtClean="0"/>
              <a:t>Navíc se melancholie mění ve vzdor (motivy revolty, odporu, vzpoury), ale stále ještě i z předchozího období patrné motivy bolesti, smutku, vnitřních rozporů</a:t>
            </a:r>
          </a:p>
          <a:p>
            <a:r>
              <a:rPr lang="cs-CZ" dirty="0" smtClean="0"/>
              <a:t>Název vystihuje přelom v tvorbě</a:t>
            </a:r>
            <a:endParaRPr lang="cs-CZ" dirty="0"/>
          </a:p>
        </p:txBody>
      </p:sp>
      <p:pic>
        <p:nvPicPr>
          <p:cNvPr id="4" name="Obrázek 3" descr="68ce8877c8dc0639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48264" y="188640"/>
            <a:ext cx="1728192" cy="252495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76256" y="285293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 jednou se vrátíme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Symbolismus – symboly vyjadřují duševní stav lyrického hrdiny – smutek, hořkost, nemožnost uskutečnit životní ideály</a:t>
            </a:r>
          </a:p>
          <a:p>
            <a:r>
              <a:rPr lang="cs-CZ" dirty="0" smtClean="0"/>
              <a:t>2 okruhy motivů</a:t>
            </a:r>
          </a:p>
          <a:p>
            <a:pPr lvl="1"/>
            <a:r>
              <a:rPr lang="cs-CZ" dirty="0" smtClean="0"/>
              <a:t>Jaro</a:t>
            </a:r>
          </a:p>
          <a:p>
            <a:pPr lvl="1"/>
            <a:r>
              <a:rPr lang="cs-CZ" dirty="0" smtClean="0"/>
              <a:t>Podzim</a:t>
            </a:r>
          </a:p>
          <a:p>
            <a:r>
              <a:rPr lang="cs-CZ" dirty="0" smtClean="0"/>
              <a:t>Čerpá ze snů – snové obrazy</a:t>
            </a:r>
          </a:p>
          <a:p>
            <a:r>
              <a:rPr lang="cs-CZ" dirty="0" smtClean="0"/>
              <a:t>Intimní lyrika</a:t>
            </a:r>
          </a:p>
          <a:p>
            <a:r>
              <a:rPr lang="cs-CZ" dirty="0" smtClean="0"/>
              <a:t>Volný verš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Ukázka – Kdo vám tak zcuchal tmavé vlasy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836712"/>
            <a:ext cx="8064896" cy="6021288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Když ona přišla na můj sad, vše právě odkvétalo.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Tak nevrle a tulácky v obzoru slunce spalo.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Ó, proč tak pozdě? řek jsem k ní. Poslední slunce na sítí,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zvony mi v mlhách umlkly, jsou ptáci v travách ukrytí,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mé louky teskní vůní mdlou a vody </a:t>
            </a:r>
            <a:r>
              <a:rPr lang="cs-CZ" sz="3300" dirty="0" err="1" smtClean="0"/>
              <a:t>sešeřeny</a:t>
            </a:r>
            <a:r>
              <a:rPr lang="cs-CZ" sz="3300" dirty="0" smtClean="0"/>
              <a:t> jsou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a přes přívozy stíny jdou a všecko planou je už hrou.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Že do daleka odplout chci kams na zelené ostrovy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a zdvihám vlajky na stožár a bílé plachty, lanoví.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Vás tenkrát z jara čekal jsem...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V obzoru modrý zvučel jas.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Já napjal struny z paprsků,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by echem chyt se v nich váš hlas.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3300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Nuž </a:t>
            </a:r>
            <a:r>
              <a:rPr lang="cs-CZ" sz="3300" dirty="0" err="1" smtClean="0"/>
              <a:t>rcete</a:t>
            </a:r>
            <a:r>
              <a:rPr lang="cs-CZ" sz="3300" dirty="0" smtClean="0"/>
              <a:t>, kde jste tenkrát byla?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A pod jakými zeměpásy?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Nuž, </a:t>
            </a:r>
            <a:r>
              <a:rPr lang="cs-CZ" sz="3300" dirty="0" err="1" smtClean="0"/>
              <a:t>rcete</a:t>
            </a:r>
            <a:r>
              <a:rPr lang="cs-CZ" sz="3300" dirty="0" smtClean="0"/>
              <a:t>, čí jste jaro žila?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300" dirty="0" smtClean="0"/>
              <a:t>Kdo vám tak zcuchal tmavé vlasy?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600" dirty="0" smtClean="0">
              <a:hlinkClick r:id="rId2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hlinkClick r:id="rId2"/>
              </a:rPr>
              <a:t>AUDIO Hm - Kdo vám tak zcuchal tmavé vlasy</a:t>
            </a:r>
            <a:r>
              <a:rPr lang="cs-CZ" sz="2600" dirty="0" smtClean="0"/>
              <a:t>     </a:t>
            </a:r>
            <a:r>
              <a:rPr lang="cs-CZ" sz="2600" dirty="0" smtClean="0">
                <a:hlinkClick r:id="rId3"/>
              </a:rPr>
              <a:t>AUDIO - recitace Zdeňka Štěpánka</a:t>
            </a:r>
            <a:endParaRPr lang="cs-CZ" sz="2600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Interpretace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 čím jsou spojovány motivy jara a podzimu?</a:t>
            </a:r>
          </a:p>
          <a:p>
            <a:pPr marL="822960" lvl="1" indent="-457200"/>
            <a:r>
              <a:rPr lang="cs-CZ" dirty="0" smtClean="0"/>
              <a:t>Jaro = mládí </a:t>
            </a:r>
          </a:p>
          <a:p>
            <a:pPr marL="822960" lvl="1" indent="-457200"/>
            <a:r>
              <a:rPr lang="cs-CZ" dirty="0" smtClean="0"/>
              <a:t>Podzim = stáří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je hlavní téma textu?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Recitujeme text a porovnáváme s oběma poslechovými ukázkami.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284984"/>
            <a:ext cx="867645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22960" lvl="1" indent="-457200"/>
            <a:r>
              <a:rPr lang="cs-CZ" sz="2100" dirty="0" smtClean="0"/>
              <a:t>Ztracená láska, životní ideál, žena, která přichází příliš pozdě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zajímavost</a:t>
            </a:r>
            <a:endParaRPr lang="cs-CZ" dirty="0"/>
          </a:p>
        </p:txBody>
      </p:sp>
      <p:pic>
        <p:nvPicPr>
          <p:cNvPr id="4" name="Zástupný symbol pro obsah 3" descr="sov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340768"/>
            <a:ext cx="3358989" cy="4873625"/>
          </a:xfrm>
        </p:spPr>
      </p:pic>
      <p:sp>
        <p:nvSpPr>
          <p:cNvPr id="5" name="TextovéPole 4"/>
          <p:cNvSpPr txBox="1"/>
          <p:nvPr/>
        </p:nvSpPr>
        <p:spPr>
          <a:xfrm>
            <a:off x="1763688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6" name="Obrázek 5" descr="Antonin_So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1412776"/>
            <a:ext cx="2740018" cy="425007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860032" y="580526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1: SOVA, Antonín. </a:t>
            </a:r>
            <a:r>
              <a:rPr lang="cs-CZ" sz="1600" i="1" dirty="0" err="1" smtClean="0"/>
              <a:t>bookfan</a:t>
            </a:r>
            <a:r>
              <a:rPr lang="cs-CZ" sz="1600" dirty="0" smtClean="0"/>
              <a:t> [online]. [cit. 30.10.2013]. Dostupný na WWW: http://www.</a:t>
            </a:r>
            <a:r>
              <a:rPr lang="cs-CZ" sz="1600" dirty="0" err="1" smtClean="0"/>
              <a:t>bookfan.eu</a:t>
            </a:r>
            <a:r>
              <a:rPr lang="cs-CZ" sz="1600" dirty="0" smtClean="0"/>
              <a:t>/kniha/86558/</a:t>
            </a:r>
            <a:r>
              <a:rPr lang="cs-CZ" sz="1600" dirty="0" err="1" smtClean="0"/>
              <a:t>Kvety</a:t>
            </a:r>
            <a:r>
              <a:rPr lang="cs-CZ" sz="1600" dirty="0" smtClean="0"/>
              <a:t>-</a:t>
            </a:r>
            <a:r>
              <a:rPr lang="cs-CZ" sz="1600" dirty="0" err="1" smtClean="0"/>
              <a:t>intimnich</a:t>
            </a:r>
            <a:r>
              <a:rPr lang="cs-CZ" sz="1600" dirty="0" smtClean="0"/>
              <a:t>-</a:t>
            </a:r>
            <a:r>
              <a:rPr lang="cs-CZ" sz="1600" dirty="0" err="1" smtClean="0"/>
              <a:t>nalad</a:t>
            </a:r>
            <a:r>
              <a:rPr lang="cs-CZ" sz="1600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2: SOVA, Antonín. </a:t>
            </a:r>
            <a:r>
              <a:rPr lang="cs-CZ" sz="1600" i="1" dirty="0" err="1" smtClean="0"/>
              <a:t>baila</a:t>
            </a:r>
            <a:r>
              <a:rPr lang="cs-CZ" sz="1600" dirty="0" smtClean="0"/>
              <a:t> [online]. [cit. 30.10.2013]. Dostupný na WWW: http://baila.net/kniha/94640518/soucit-i-vzdor-antonin-sova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3: ŠVABINSKÝ, Max. </a:t>
            </a:r>
            <a:r>
              <a:rPr lang="cs-CZ" sz="1600" i="1" dirty="0" smtClean="0"/>
              <a:t>volny</a:t>
            </a:r>
            <a:r>
              <a:rPr lang="cs-CZ" sz="1600" dirty="0" smtClean="0"/>
              <a:t> [online]. [cit. 30.10.2013]. Dostupný na WWW: http://www.volny.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astrolot</a:t>
            </a:r>
            <a:r>
              <a:rPr lang="cs-CZ" sz="1600" dirty="0" smtClean="0"/>
              <a:t>/sova_jedno_slovo.</a:t>
            </a:r>
            <a:r>
              <a:rPr lang="cs-CZ" sz="1600" dirty="0" err="1" smtClean="0"/>
              <a:t>html</a:t>
            </a:r>
            <a:r>
              <a:rPr lang="cs-CZ" sz="1600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4: NEZNÁMÝ AUTOR. </a:t>
            </a:r>
            <a:r>
              <a:rPr lang="cs-CZ" sz="1600" i="1" dirty="0" err="1" smtClean="0"/>
              <a:t>wikimedia</a:t>
            </a:r>
            <a:r>
              <a:rPr lang="cs-CZ" sz="1600" dirty="0" smtClean="0"/>
              <a:t> [online]. [cit. 30.10.2013]. Dostupný na WWW: http://commons.wikimedia.org/wiki/File:Antonin_Sova.jpg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Ukázka 1: SOVA, Antonín. </a:t>
            </a:r>
            <a:r>
              <a:rPr lang="cs-CZ" sz="1600" i="1" dirty="0" err="1" smtClean="0"/>
              <a:t>svjet.sweb.cz</a:t>
            </a:r>
            <a:r>
              <a:rPr lang="cs-CZ" sz="1600" dirty="0" smtClean="0"/>
              <a:t> [online]. [cit. 30.10.2013]. Dostupný na WWW: http://svjet.sweb.cz/basne9.html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Ukázka 2: </a:t>
            </a:r>
            <a:r>
              <a:rPr lang="it-IT" sz="1600" dirty="0" smtClean="0"/>
              <a:t>SOVA, Antonín. </a:t>
            </a:r>
            <a:r>
              <a:rPr lang="it-IT" sz="1600" i="1" dirty="0" smtClean="0"/>
              <a:t>cesky-jazyk</a:t>
            </a:r>
            <a:r>
              <a:rPr lang="it-IT" sz="1600" dirty="0" smtClean="0"/>
              <a:t> [online]. [cit. 30.10.2013]. Dostupný na WWW: http://www.cesky-jazyk.cz/citanka/antonin-sova/kdo-vam-tak-zcuchal-tmave-vlasy-jeste-jednou-se-vratime.html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</TotalTime>
  <Words>849</Words>
  <Application>Microsoft Office PowerPoint</Application>
  <PresentationFormat>Předvádění na obrazovce (4:3)</PresentationFormat>
  <Paragraphs>129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Century Schoolbook</vt:lpstr>
      <vt:lpstr>Wingdings</vt:lpstr>
      <vt:lpstr>Wingdings 2</vt:lpstr>
      <vt:lpstr>Arkýř</vt:lpstr>
      <vt:lpstr>ANTONÍN SOVA - DÍLO</vt:lpstr>
      <vt:lpstr>Prezentace aplikace PowerPoint</vt:lpstr>
      <vt:lpstr>ANOTACE</vt:lpstr>
      <vt:lpstr>Květy intimních nálad</vt:lpstr>
      <vt:lpstr>U řek</vt:lpstr>
      <vt:lpstr>Úkoly k ukázce</vt:lpstr>
      <vt:lpstr>U řek</vt:lpstr>
      <vt:lpstr>Soucit i vzdor</vt:lpstr>
      <vt:lpstr>Ještě jednou se vrátíme</vt:lpstr>
      <vt:lpstr>Ukázka – Kdo vám tak zcuchal tmavé vlasy</vt:lpstr>
      <vt:lpstr>Interpretace ukázky</vt:lpstr>
      <vt:lpstr>Pro zajímavost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ANTONÍN SOVA - DÍLO</dc:title>
  <dc:creator>Kate</dc:creator>
  <cp:lastModifiedBy>Benešová Kateřina</cp:lastModifiedBy>
  <cp:revision>19</cp:revision>
  <dcterms:created xsi:type="dcterms:W3CDTF">2013-10-30T08:40:51Z</dcterms:created>
  <dcterms:modified xsi:type="dcterms:W3CDTF">2013-11-19T12:27:25Z</dcterms:modified>
</cp:coreProperties>
</file>