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801A066-4C8A-4CBC-B552-99E2BA46780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B2C0477-6EB8-44D6-8DF5-A3D1990487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11hK9T4zXY" TargetMode="External"/><Relationship Id="rId2" Type="http://schemas.openxmlformats.org/officeDocument/2006/relationships/hyperlink" Target="http://www.youtube.com/watch?v=4kf_T3XqL1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arel_Hlavacek_des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Karel Hlaváček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VY_32_INOVACE_2B_05_Karel Hlaváček</a:t>
                      </a:r>
                      <a:endParaRPr lang="cs-CZ" sz="18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: 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listopad 2013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určen k výkladu o životě a díle Karla Hlaváčka. Větší důraz je kladen na dílo, ukázky jeho textů a následný rozbor.</a:t>
            </a:r>
          </a:p>
          <a:p>
            <a:r>
              <a:rPr lang="cs-CZ" dirty="0" smtClean="0"/>
              <a:t>K tomu je využito animací, tak aby se správné odpovědi zobrazily až po kliknutí.</a:t>
            </a:r>
          </a:p>
          <a:p>
            <a:r>
              <a:rPr lang="cs-CZ" dirty="0" smtClean="0"/>
              <a:t>Zároveň jsou do materiálu zařazeny audio ukázky, prostřednictvím hypertextových odkazů je možné přejít na youtube.cz a přehrát zhudebněné varianty Hlaváčkovy básně.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hlaváček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1874 – 1898</a:t>
            </a:r>
          </a:p>
          <a:p>
            <a:r>
              <a:rPr lang="cs-CZ" dirty="0" smtClean="0"/>
              <a:t>Pocházel z rodiny dělníka</a:t>
            </a:r>
          </a:p>
          <a:p>
            <a:r>
              <a:rPr lang="cs-CZ" dirty="0" smtClean="0"/>
              <a:t>Nadaný literárně i výtvarně i sportovně </a:t>
            </a:r>
          </a:p>
          <a:p>
            <a:pPr>
              <a:buNone/>
            </a:pPr>
            <a:r>
              <a:rPr lang="cs-CZ" dirty="0" smtClean="0"/>
              <a:t>    cvičenec tělocvičné jednoty Sokol, později organizace všesokolského sletu v Praze)</a:t>
            </a:r>
          </a:p>
          <a:p>
            <a:r>
              <a:rPr lang="cs-CZ" dirty="0" smtClean="0"/>
              <a:t>Studoval filosofickou fakultu – moderní jazyky</a:t>
            </a:r>
          </a:p>
          <a:p>
            <a:r>
              <a:rPr lang="cs-CZ" dirty="0" smtClean="0"/>
              <a:t>Spolupráce s časopisem Moderní revue (dekadentní časopis) – lyrika, výtvarné kritiky, kresby</a:t>
            </a:r>
          </a:p>
          <a:p>
            <a:r>
              <a:rPr lang="cs-CZ" dirty="0" smtClean="0"/>
              <a:t>Ilustrace básnických sbírek A. Sovy, nebo O. Březiny</a:t>
            </a:r>
          </a:p>
          <a:p>
            <a:r>
              <a:rPr lang="cs-CZ" dirty="0" err="1" smtClean="0"/>
              <a:t>tuberkolóza</a:t>
            </a:r>
            <a:endParaRPr lang="cs-CZ" dirty="0"/>
          </a:p>
        </p:txBody>
      </p:sp>
      <p:pic>
        <p:nvPicPr>
          <p:cNvPr id="4" name="Obrázek 3" descr="369px-Karel_Hlavacek_18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188640"/>
            <a:ext cx="1843125" cy="29969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24328" y="3212976"/>
            <a:ext cx="1619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hlaváček -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Představitel symbolismu a dekadence</a:t>
            </a:r>
          </a:p>
          <a:p>
            <a:r>
              <a:rPr lang="cs-CZ" dirty="0" smtClean="0"/>
              <a:t>Ovlivněn prokletými básníky (vyšly překlady J. Vrchlického (Moderní básníci francouzští)</a:t>
            </a:r>
          </a:p>
          <a:p>
            <a:r>
              <a:rPr lang="cs-CZ" dirty="0" smtClean="0"/>
              <a:t>V básních hudební motivy, snová atmosféra</a:t>
            </a:r>
          </a:p>
          <a:p>
            <a:r>
              <a:rPr lang="cs-CZ" dirty="0" smtClean="0"/>
              <a:t>Verše jsou teskné, náladové, melancholické</a:t>
            </a:r>
            <a:endParaRPr lang="cs-CZ" dirty="0"/>
          </a:p>
        </p:txBody>
      </p:sp>
      <p:pic>
        <p:nvPicPr>
          <p:cNvPr id="4" name="Obrázek 3" descr="Hlavac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3717032"/>
            <a:ext cx="2701600" cy="29969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80" y="37890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6" name="Obrázek 5" descr="800px-Karel_Hlavacek_des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3789040"/>
            <a:ext cx="3528392" cy="264629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956376" y="38610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„Pozdě k ránu“ (Pozdě k ránu)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692696"/>
            <a:ext cx="8424936" cy="616530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600" dirty="0" smtClean="0"/>
              <a:t>Bylo pozdě k ránu... Šel jsem příliš unaven polibky, jež snesly se na mne poprvé v životě jako prudká silice jarního deště. Měsíc ohlašoval bledou září zašlého zlata za řekou svůj brzký východ, a celá krajina, neurčitá, bez kontur, plující v sinavém a bázlivém světle, zdála se po celou noc již od časného večera </a:t>
            </a:r>
            <a:r>
              <a:rPr lang="cs-CZ" sz="1600" dirty="0" err="1" smtClean="0"/>
              <a:t>očekávati</a:t>
            </a:r>
            <a:r>
              <a:rPr lang="cs-CZ" sz="1600" dirty="0" smtClean="0"/>
              <a:t> prvých paprsků jeho. Bylo takové zvláštní, napnuté ticho, rušené jenom táhlými a hlubokými zvuky trompet daleké vesnické nedělní hudby, která již asi dohrávala... Měsíc vyšel omrzele, zarudlý; bledl a počal se </a:t>
            </a:r>
            <a:r>
              <a:rPr lang="cs-CZ" sz="1600" dirty="0" err="1" smtClean="0"/>
              <a:t>chvěti</a:t>
            </a:r>
            <a:r>
              <a:rPr lang="cs-CZ" sz="1600" dirty="0" smtClean="0"/>
              <a:t> na řece; vše zdálo se </a:t>
            </a:r>
            <a:r>
              <a:rPr lang="cs-CZ" sz="1600" dirty="0" err="1" smtClean="0"/>
              <a:t>klekati</a:t>
            </a:r>
            <a:r>
              <a:rPr lang="cs-CZ" sz="1600" dirty="0" smtClean="0"/>
              <a:t> k společné modlitbě... A všecka ta nedospalost, touha, jemná mdloba a závrať rozlila mi v duši takovou zvláštní, delikátní a vzácnou náladu. Bylo to tak něco pro nejhlubší tóny lesního rohu, pro nejhlubší </a:t>
            </a:r>
            <a:r>
              <a:rPr lang="cs-CZ" sz="1600" dirty="0" err="1" smtClean="0"/>
              <a:t>tremolla</a:t>
            </a:r>
            <a:r>
              <a:rPr lang="cs-CZ" sz="1600" dirty="0" smtClean="0"/>
              <a:t> skleněných fléten, pro zádumčivé </a:t>
            </a:r>
            <a:r>
              <a:rPr lang="cs-CZ" sz="1600" dirty="0" err="1" smtClean="0"/>
              <a:t>solo</a:t>
            </a:r>
            <a:r>
              <a:rPr lang="cs-CZ" sz="1600" dirty="0" smtClean="0"/>
              <a:t> zděděné violy (a ještě ztlumené kostěnou příduskou)... Vlažný melisový odvar, nahořklá vůně </a:t>
            </a:r>
            <a:r>
              <a:rPr lang="cs-CZ" sz="1600" dirty="0" err="1" smtClean="0"/>
              <a:t>feniklového</a:t>
            </a:r>
            <a:r>
              <a:rPr lang="cs-CZ" sz="1600" dirty="0" smtClean="0"/>
              <a:t> oleje, tlačeného do staré antiky, řezané ze zeleného egyptského dioritu žensky jemnou a neznámou aristokratickou dlaní - </a:t>
            </a:r>
            <a:r>
              <a:rPr lang="cs-CZ" sz="1600" dirty="0" err="1" smtClean="0"/>
              <a:t>dlaní</a:t>
            </a:r>
            <a:r>
              <a:rPr lang="cs-CZ" sz="1600" dirty="0" smtClean="0"/>
              <a:t>, postříkanou dříve silným aroma karmínového laku... Třel jsem nejdelikátnější nuance barev, vodil svou ruku k nejsubtilnějším tahům, zkoušel harmonie nejhlubších mollových </a:t>
            </a:r>
            <a:r>
              <a:rPr lang="cs-CZ" sz="1600" dirty="0" err="1" smtClean="0"/>
              <a:t>akkordů</a:t>
            </a:r>
            <a:r>
              <a:rPr lang="cs-CZ" sz="1600" dirty="0" smtClean="0"/>
              <a:t> a komponoval v nejnebezpečnějších klíčích a předznamenáních, než jsem přikročil k </a:t>
            </a:r>
            <a:r>
              <a:rPr lang="cs-CZ" sz="1600" dirty="0" err="1" smtClean="0"/>
              <a:t>realisaci</a:t>
            </a:r>
            <a:r>
              <a:rPr lang="cs-CZ" sz="1600" dirty="0" smtClean="0"/>
              <a:t> </a:t>
            </a:r>
            <a:r>
              <a:rPr lang="cs-CZ" sz="1600" dirty="0" err="1" smtClean="0"/>
              <a:t>svojich</a:t>
            </a:r>
            <a:r>
              <a:rPr lang="cs-CZ" sz="1600" dirty="0" smtClean="0"/>
              <a:t> vizí. </a:t>
            </a:r>
            <a:r>
              <a:rPr lang="cs-CZ" sz="1600" dirty="0" err="1" smtClean="0"/>
              <a:t>Chytiti</a:t>
            </a:r>
            <a:r>
              <a:rPr lang="cs-CZ" sz="1600" dirty="0" smtClean="0"/>
              <a:t> vše </a:t>
            </a:r>
            <a:r>
              <a:rPr lang="cs-CZ" sz="1600" dirty="0" err="1" smtClean="0"/>
              <a:t>sublimné</a:t>
            </a:r>
            <a:r>
              <a:rPr lang="cs-CZ" sz="1600" dirty="0" smtClean="0"/>
              <a:t>, tajemné, </a:t>
            </a:r>
            <a:r>
              <a:rPr lang="cs-CZ" sz="1600" dirty="0" err="1" smtClean="0"/>
              <a:t>anaemické</a:t>
            </a:r>
            <a:r>
              <a:rPr lang="cs-CZ" sz="1600" dirty="0" smtClean="0"/>
              <a:t> a bázlivé v delikátní mystifikaci, v ironii a v hřejivou intimitu - rozšlehnout v několika příbuzných duších krátkou modlitbou </a:t>
            </a:r>
            <a:r>
              <a:rPr lang="cs-CZ" sz="1600" dirty="0" err="1" smtClean="0"/>
              <a:t>maga</a:t>
            </a:r>
            <a:r>
              <a:rPr lang="cs-CZ" sz="1600" dirty="0" smtClean="0"/>
              <a:t> tu vzácnou a tajemnou náladu, zakletou ve dvě slova: </a:t>
            </a:r>
            <a:r>
              <a:rPr lang="cs-CZ" sz="1600" i="1" dirty="0" smtClean="0"/>
              <a:t>pozdě k ránu</a:t>
            </a:r>
            <a:r>
              <a:rPr lang="cs-CZ" sz="1600" dirty="0" smtClean="0"/>
              <a:t> - tj. má </a:t>
            </a:r>
            <a:r>
              <a:rPr lang="cs-CZ" sz="1600" dirty="0" err="1" smtClean="0"/>
              <a:t>domaina</a:t>
            </a:r>
            <a:r>
              <a:rPr lang="cs-CZ" sz="1600" dirty="0" smtClean="0"/>
              <a:t>, má </a:t>
            </a:r>
            <a:r>
              <a:rPr lang="cs-CZ" sz="1600" dirty="0" err="1" smtClean="0"/>
              <a:t>raison</a:t>
            </a:r>
            <a:r>
              <a:rPr lang="cs-CZ" sz="1600" dirty="0" smtClean="0"/>
              <a:t> </a:t>
            </a:r>
            <a:r>
              <a:rPr lang="cs-CZ" sz="1600" dirty="0" err="1" smtClean="0"/>
              <a:t>ďêtre</a:t>
            </a:r>
            <a:r>
              <a:rPr lang="cs-CZ" sz="1600" dirty="0" smtClean="0"/>
              <a:t>.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„Pozdě k ránu“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Jakou situaci popisuje autor v textu?</a:t>
            </a:r>
          </a:p>
          <a:p>
            <a:pPr marL="822960" lvl="1" indent="-457200"/>
            <a:r>
              <a:rPr lang="cs-CZ" dirty="0" smtClean="0"/>
              <a:t>Ranní návrat od milenky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pocity jsou v textu zobrazeny?</a:t>
            </a:r>
          </a:p>
          <a:p>
            <a:pPr marL="822960" lvl="1" indent="-457200"/>
            <a:r>
              <a:rPr lang="cs-CZ" dirty="0" smtClean="0"/>
              <a:t>Přechod mezi nocí a dnem, sladká a zároveň nostalgicky smutná vzpomínka na probdělou noc, která se nebude opakovat, změna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Jakými prostředky se snaží autor vystihnout náladu?</a:t>
            </a:r>
          </a:p>
          <a:p>
            <a:pPr marL="822960" lvl="1" indent="-457200"/>
            <a:r>
              <a:rPr lang="cs-CZ" dirty="0" smtClean="0"/>
              <a:t>Přirovnání, hudební motivy, vůně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 jaký lit. útvar se jedná a proč?</a:t>
            </a:r>
          </a:p>
          <a:p>
            <a:pPr marL="822960" lvl="1" indent="-457200"/>
            <a:r>
              <a:rPr lang="cs-CZ" dirty="0" smtClean="0"/>
              <a:t>báseň v próze, podle vzoru Ch. </a:t>
            </a:r>
            <a:r>
              <a:rPr lang="cs-CZ" dirty="0" err="1" smtClean="0"/>
              <a:t>Baudelaira</a:t>
            </a:r>
            <a:r>
              <a:rPr lang="cs-CZ" dirty="0" smtClean="0"/>
              <a:t>, básnické prostředky v lyrickém prozaickém textu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85010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„Svou violu jsem naladil co možná nejhlouběji“ (Pozdě k ránu)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24744"/>
            <a:ext cx="8496944" cy="5733256"/>
          </a:xfrm>
        </p:spPr>
        <p:txBody>
          <a:bodyPr>
            <a:normAutofit fontScale="70000" lnSpcReduction="20000"/>
          </a:bodyPr>
          <a:lstStyle/>
          <a:p>
            <a:pPr indent="0">
              <a:buNone/>
            </a:pPr>
            <a:r>
              <a:rPr lang="cs-CZ" dirty="0" smtClean="0"/>
              <a:t>Svou violu jsem naladil co možno nejhlouběji</a:t>
            </a:r>
            <a:br>
              <a:rPr lang="cs-CZ" dirty="0" smtClean="0"/>
            </a:br>
            <a:r>
              <a:rPr lang="cs-CZ" dirty="0" smtClean="0"/>
              <a:t>a tichý doprovod k ní pozdě za večera pěji. </a:t>
            </a:r>
          </a:p>
          <a:p>
            <a:pPr indent="0">
              <a:buNone/>
            </a:pPr>
            <a:r>
              <a:rPr lang="cs-CZ" dirty="0" smtClean="0"/>
              <a:t>Hráč náruživý zádumčivých, </a:t>
            </a:r>
            <a:r>
              <a:rPr lang="cs-CZ" dirty="0" err="1" smtClean="0"/>
              <a:t>sešeřelých</a:t>
            </a:r>
            <a:r>
              <a:rPr lang="cs-CZ" dirty="0" smtClean="0"/>
              <a:t> nálad,</a:t>
            </a:r>
            <a:br>
              <a:rPr lang="cs-CZ" dirty="0" smtClean="0"/>
            </a:br>
            <a:r>
              <a:rPr lang="cs-CZ" dirty="0" smtClean="0"/>
              <a:t>chci </a:t>
            </a:r>
            <a:r>
              <a:rPr lang="cs-CZ" dirty="0" err="1" smtClean="0"/>
              <a:t>míti</a:t>
            </a:r>
            <a:r>
              <a:rPr lang="cs-CZ" dirty="0" smtClean="0"/>
              <a:t> divné kouzlo starých, ironických </a:t>
            </a:r>
            <a:r>
              <a:rPr lang="cs-CZ" dirty="0" err="1" smtClean="0"/>
              <a:t>ballad</a:t>
            </a:r>
            <a:r>
              <a:rPr lang="cs-CZ" dirty="0" smtClean="0"/>
              <a:t>. </a:t>
            </a:r>
          </a:p>
          <a:p>
            <a:pPr indent="0">
              <a:buNone/>
            </a:pPr>
            <a:r>
              <a:rPr lang="cs-CZ" dirty="0" smtClean="0"/>
              <a:t>A na zděděnou violu svou těm jen, těm jen hraji,</a:t>
            </a:r>
            <a:br>
              <a:rPr lang="cs-CZ" dirty="0" smtClean="0"/>
            </a:br>
            <a:r>
              <a:rPr lang="cs-CZ" dirty="0" smtClean="0"/>
              <a:t>již k ránu v nocích nejistých do dálek naslouchají... </a:t>
            </a:r>
          </a:p>
          <a:p>
            <a:pPr indent="0">
              <a:buNone/>
            </a:pPr>
            <a:r>
              <a:rPr lang="cs-CZ" dirty="0" smtClean="0"/>
              <a:t>Mé melodie chtějí </a:t>
            </a:r>
            <a:r>
              <a:rPr lang="cs-CZ" dirty="0" err="1" smtClean="0"/>
              <a:t>míti</a:t>
            </a:r>
            <a:r>
              <a:rPr lang="cs-CZ" dirty="0" smtClean="0"/>
              <a:t> smutek všeho toho,</a:t>
            </a:r>
            <a:br>
              <a:rPr lang="cs-CZ" dirty="0" smtClean="0"/>
            </a:br>
            <a:r>
              <a:rPr lang="cs-CZ" dirty="0" smtClean="0"/>
              <a:t>co rostlo, vykvetlo a zrál marně, pro nikoho. </a:t>
            </a:r>
          </a:p>
          <a:p>
            <a:pPr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míti</a:t>
            </a:r>
            <a:r>
              <a:rPr lang="cs-CZ" dirty="0" smtClean="0"/>
              <a:t> toho naději a neurčitou něhu,</a:t>
            </a:r>
            <a:br>
              <a:rPr lang="cs-CZ" dirty="0" smtClean="0"/>
            </a:br>
            <a:r>
              <a:rPr lang="cs-CZ" dirty="0" smtClean="0"/>
              <a:t>co </a:t>
            </a:r>
            <a:r>
              <a:rPr lang="cs-CZ" dirty="0" err="1" smtClean="0"/>
              <a:t>vzklíčiti</a:t>
            </a:r>
            <a:r>
              <a:rPr lang="cs-CZ" dirty="0" smtClean="0"/>
              <a:t> chce v těžké půdě dalekého břehu, </a:t>
            </a:r>
          </a:p>
          <a:p>
            <a:pPr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míti</a:t>
            </a:r>
            <a:r>
              <a:rPr lang="cs-CZ" dirty="0" smtClean="0"/>
              <a:t> zvuk, jenž nesmělý, přec jemný, smysly mámí,</a:t>
            </a:r>
            <a:br>
              <a:rPr lang="cs-CZ" dirty="0" smtClean="0"/>
            </a:br>
            <a:r>
              <a:rPr lang="cs-CZ" dirty="0" smtClean="0"/>
              <a:t>jak chvění silných drátů, utlumených sordinami. </a:t>
            </a:r>
          </a:p>
          <a:p>
            <a:pPr indent="0">
              <a:buNone/>
            </a:pPr>
            <a:r>
              <a:rPr lang="cs-CZ" dirty="0" smtClean="0"/>
              <a:t>a chtějí důvěrnost mít v tichu prodloužených </a:t>
            </a:r>
            <a:r>
              <a:rPr lang="cs-CZ" dirty="0" err="1" smtClean="0"/>
              <a:t>staccat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když na nejnižších polohách tmou chystají se plakat... </a:t>
            </a:r>
          </a:p>
          <a:p>
            <a:pPr indent="0">
              <a:buNone/>
            </a:pPr>
            <a:r>
              <a:rPr lang="cs-CZ" dirty="0" smtClean="0"/>
              <a:t>Na violu svou zděděnou jen tehdy, </a:t>
            </a:r>
            <a:r>
              <a:rPr lang="cs-CZ" dirty="0" err="1" smtClean="0"/>
              <a:t>tehdy</a:t>
            </a:r>
            <a:r>
              <a:rPr lang="cs-CZ" dirty="0" smtClean="0"/>
              <a:t> hraji,</a:t>
            </a:r>
            <a:br>
              <a:rPr lang="cs-CZ" dirty="0" smtClean="0"/>
            </a:br>
            <a:r>
              <a:rPr lang="cs-CZ" dirty="0" smtClean="0"/>
              <a:t>když měsíc </a:t>
            </a:r>
            <a:r>
              <a:rPr lang="cs-CZ" dirty="0" err="1" smtClean="0"/>
              <a:t>teprv</a:t>
            </a:r>
            <a:r>
              <a:rPr lang="cs-CZ" dirty="0" smtClean="0"/>
              <a:t> vyjít má a tma je ještě v kraji, </a:t>
            </a:r>
          </a:p>
          <a:p>
            <a:pPr indent="0">
              <a:buNone/>
            </a:pPr>
            <a:r>
              <a:rPr lang="cs-CZ" dirty="0" smtClean="0"/>
              <a:t>a vigilií přísná padá za lesy a vodu,</a:t>
            </a:r>
            <a:br>
              <a:rPr lang="cs-CZ" dirty="0" smtClean="0"/>
            </a:br>
            <a:r>
              <a:rPr lang="cs-CZ" dirty="0" smtClean="0"/>
              <a:t>a krajem velké tajemství jde velkých </a:t>
            </a:r>
            <a:r>
              <a:rPr lang="cs-CZ" i="1" dirty="0" smtClean="0"/>
              <a:t>Božích Hodů</a:t>
            </a:r>
            <a:r>
              <a:rPr lang="cs-CZ" dirty="0" smtClean="0"/>
              <a:t>. </a:t>
            </a:r>
          </a:p>
          <a:p>
            <a:pPr indent="0">
              <a:buNone/>
            </a:pPr>
            <a:r>
              <a:rPr lang="cs-CZ" dirty="0" smtClean="0"/>
              <a:t>Mé tenké prsty po strunách vždy </a:t>
            </a:r>
            <a:r>
              <a:rPr lang="cs-CZ" dirty="0" err="1" smtClean="0"/>
              <a:t>nervósně</a:t>
            </a:r>
            <a:r>
              <a:rPr lang="cs-CZ" dirty="0" smtClean="0"/>
              <a:t> se chvějí,</a:t>
            </a:r>
            <a:br>
              <a:rPr lang="cs-CZ" dirty="0" smtClean="0"/>
            </a:br>
            <a:r>
              <a:rPr lang="cs-CZ" dirty="0" smtClean="0"/>
              <a:t>když tichý doprovod svůj za večera pěji... </a:t>
            </a:r>
          </a:p>
          <a:p>
            <a:pPr indent="0">
              <a:buNone/>
            </a:pPr>
            <a:r>
              <a:rPr lang="cs-CZ" dirty="0" smtClean="0"/>
              <a:t>Svou violu jsem naladil co možno nejhlouběji. 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198884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Audio ukázka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49289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Audio ukázka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Jaká témata jsou v textu zobrazena?</a:t>
            </a:r>
          </a:p>
          <a:p>
            <a:pPr marL="822960" lvl="1" indent="-457200"/>
            <a:r>
              <a:rPr lang="cs-CZ" dirty="0" smtClean="0"/>
              <a:t>marnost, nostalgie, smutek, hudební motivy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Porovnejte s předchozím textem.</a:t>
            </a:r>
          </a:p>
          <a:p>
            <a:pPr marL="822960" lvl="1" indent="-457200"/>
            <a:r>
              <a:rPr lang="cs-CZ" dirty="0" smtClean="0"/>
              <a:t>báseň v próze x báseň</a:t>
            </a:r>
          </a:p>
          <a:p>
            <a:pPr marL="822960" lvl="1" indent="-457200"/>
            <a:r>
              <a:rPr lang="cs-CZ" dirty="0" smtClean="0"/>
              <a:t>podobná témata</a:t>
            </a:r>
          </a:p>
          <a:p>
            <a:pPr marL="822960" lvl="1" indent="-457200"/>
            <a:r>
              <a:rPr lang="cs-CZ" dirty="0" smtClean="0"/>
              <a:t>v obou textech hudební motivy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rým je v textu použit?</a:t>
            </a:r>
          </a:p>
          <a:p>
            <a:pPr marL="822960" lvl="1" indent="-457200"/>
            <a:r>
              <a:rPr lang="cs-CZ" dirty="0" smtClean="0"/>
              <a:t>sdružený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Vyhledejte následující básnické prostředky: epizeuxis, anaforu, refrén, aliteraci</a:t>
            </a:r>
          </a:p>
          <a:p>
            <a:pPr marL="822960" lvl="1" indent="-457200"/>
            <a:r>
              <a:rPr lang="cs-CZ" dirty="0" smtClean="0"/>
              <a:t>tehdy, </a:t>
            </a:r>
            <a:r>
              <a:rPr lang="cs-CZ" dirty="0" err="1" smtClean="0"/>
              <a:t>tehdy</a:t>
            </a:r>
            <a:r>
              <a:rPr lang="cs-CZ" dirty="0" smtClean="0"/>
              <a:t> – a, </a:t>
            </a:r>
            <a:r>
              <a:rPr lang="cs-CZ" dirty="0" err="1" smtClean="0"/>
              <a:t>a</a:t>
            </a:r>
            <a:r>
              <a:rPr lang="cs-CZ" dirty="0" smtClean="0"/>
              <a:t> – Svou violu jsem naladil co možná nejhlouběji - mé melodie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díla autora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ym typeface="Wingdings" pitchFamily="2" charset="2"/>
              </a:rPr>
              <a:t>„Sokolské sonety“ – prvotina, ke které se později stavěl odmítavě, inspirováno </a:t>
            </a:r>
            <a:r>
              <a:rPr lang="cs-CZ" dirty="0" err="1" smtClean="0">
                <a:sym typeface="Wingdings" pitchFamily="2" charset="2"/>
              </a:rPr>
              <a:t>Tyršovými</a:t>
            </a:r>
            <a:r>
              <a:rPr lang="cs-CZ" dirty="0" smtClean="0">
                <a:sym typeface="Wingdings" pitchFamily="2" charset="2"/>
              </a:rPr>
              <a:t> ideály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„Mstivá kantiléna“ – vrchol českého symbolismu, inspirace boje za svobodu – Nizozemsko (16. st., </a:t>
            </a:r>
            <a:r>
              <a:rPr lang="cs-CZ" dirty="0" err="1" smtClean="0"/>
              <a:t>protišpanělská</a:t>
            </a:r>
            <a:r>
              <a:rPr lang="cs-CZ" dirty="0" smtClean="0"/>
              <a:t> opozice) </a:t>
            </a:r>
            <a:r>
              <a:rPr lang="cs-CZ" dirty="0" smtClean="0">
                <a:sym typeface="Wingdings" pitchFamily="2" charset="2"/>
              </a:rPr>
              <a:t> vzdor, vztek, pomsta, beznaděj, opět hudební motiv (kantiléna = sólová melodie vícehlasé skladby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1: NEZNÁMÝ AUTOR.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[cit. 6.11.2013]. Dostupný na WWW: http://cs.wikipedia.org/wiki/Soubor:Karel_Hlavacek_1895.jpg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2: HLAVÁČEK, Karel. </a:t>
            </a:r>
            <a:r>
              <a:rPr lang="cs-CZ" sz="1600" i="1" dirty="0" err="1" smtClean="0"/>
              <a:t>photobucket.com</a:t>
            </a:r>
            <a:r>
              <a:rPr lang="cs-CZ" sz="1600" dirty="0" smtClean="0"/>
              <a:t> [online]. [cit. 6.11.2013]. Dostupný na WWW: http://s295.photobucket.com/user/</a:t>
            </a:r>
            <a:r>
              <a:rPr lang="cs-CZ" sz="1600" dirty="0" err="1" smtClean="0"/>
              <a:t>clerk</a:t>
            </a:r>
            <a:r>
              <a:rPr lang="cs-CZ" sz="1600" dirty="0" smtClean="0"/>
              <a:t>_</a:t>
            </a:r>
            <a:r>
              <a:rPr lang="cs-CZ" sz="1600" dirty="0" err="1" smtClean="0"/>
              <a:t>saunders</a:t>
            </a:r>
            <a:r>
              <a:rPr lang="cs-CZ" sz="1600" dirty="0" smtClean="0"/>
              <a:t>/media/</a:t>
            </a:r>
            <a:r>
              <a:rPr lang="cs-CZ" sz="1600" dirty="0" err="1" smtClean="0"/>
              <a:t>Hlavacek.jpg.html</a:t>
            </a:r>
            <a:r>
              <a:rPr lang="cs-CZ" sz="16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3: LEOTARD.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[cit. 6.11.2013]. Dostupný na WWW: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cs.wikipedia.org/wiki/Soubor:Karel_Hlavacek_desk.JPG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HLAVÁČEK, Karel. </a:t>
            </a:r>
            <a:r>
              <a:rPr lang="cs-CZ" sz="1600" i="1" dirty="0"/>
              <a:t>Pozdě k ránu</a:t>
            </a:r>
            <a:r>
              <a:rPr lang="cs-CZ" sz="1600" dirty="0"/>
              <a:t>. Praha: Kentaur, 1993, ISBN </a:t>
            </a:r>
            <a:r>
              <a:rPr lang="cs-CZ" sz="1600" dirty="0" smtClean="0"/>
              <a:t>80-85285-34-7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FORST, Vladimír. </a:t>
            </a:r>
            <a:r>
              <a:rPr lang="cs-CZ" sz="1600" i="1" dirty="0"/>
              <a:t>Lexikon české literatury: osobnosti, díla, instituce. 2. H–L</a:t>
            </a:r>
            <a:r>
              <a:rPr lang="cs-CZ" sz="1600" dirty="0"/>
              <a:t>; Dodatky k LČL 1, A-G.. Sv. I, H-J. Praha: Academia, </a:t>
            </a:r>
            <a:r>
              <a:rPr lang="cs-CZ" sz="1600"/>
              <a:t>1993</a:t>
            </a:r>
            <a:r>
              <a:rPr lang="cs-CZ" sz="1600" smtClean="0"/>
              <a:t>. </a:t>
            </a:r>
            <a:r>
              <a:rPr lang="cs-CZ" sz="1600" dirty="0"/>
              <a:t>ISBN 8020003452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232</TotalTime>
  <Words>833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Century Schoolbook</vt:lpstr>
      <vt:lpstr>Wingdings</vt:lpstr>
      <vt:lpstr>Wingdings 2</vt:lpstr>
      <vt:lpstr>Arkýř</vt:lpstr>
      <vt:lpstr>Karel Hlaváček</vt:lpstr>
      <vt:lpstr>Prezentace aplikace PowerPoint</vt:lpstr>
      <vt:lpstr>anotace</vt:lpstr>
      <vt:lpstr>Karel hlaváček - život</vt:lpstr>
      <vt:lpstr>Karel hlaváček - tvorba</vt:lpstr>
      <vt:lpstr>„Pozdě k ránu“ (Pozdě k ránu)</vt:lpstr>
      <vt:lpstr>„Pozdě k ránu“</vt:lpstr>
      <vt:lpstr>„Svou violu jsem naladil co možná nejhlouběji“ (Pozdě k ránu)</vt:lpstr>
      <vt:lpstr>Otázky:</vt:lpstr>
      <vt:lpstr>Další díla autora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hlaváček</dc:title>
  <dc:creator>Kate</dc:creator>
  <cp:lastModifiedBy>Benešová Kateřina</cp:lastModifiedBy>
  <cp:revision>16</cp:revision>
  <dcterms:created xsi:type="dcterms:W3CDTF">2013-11-06T15:57:44Z</dcterms:created>
  <dcterms:modified xsi:type="dcterms:W3CDTF">2013-11-19T12:15:45Z</dcterms:modified>
</cp:coreProperties>
</file>