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2" r:id="rId6"/>
    <p:sldId id="263" r:id="rId7"/>
    <p:sldId id="264" r:id="rId8"/>
    <p:sldId id="265" r:id="rId9"/>
    <p:sldId id="266" r:id="rId10"/>
    <p:sldId id="26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1494" y="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D8342682-EA99-4A92-A037-A7C1487A3CD0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AE0C91B-4C6B-4415-8929-911229A4B5B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8342682-EA99-4A92-A037-A7C1487A3CD0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AE0C91B-4C6B-4415-8929-911229A4B5B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8342682-EA99-4A92-A037-A7C1487A3CD0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AE0C91B-4C6B-4415-8929-911229A4B5B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42682-EA99-4A92-A037-A7C1487A3CD0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E0C91B-4C6B-4415-8929-911229A4B5B8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42682-EA99-4A92-A037-A7C1487A3CD0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E0C91B-4C6B-4415-8929-911229A4B5B8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8342682-EA99-4A92-A037-A7C1487A3CD0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AE0C91B-4C6B-4415-8929-911229A4B5B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42682-EA99-4A92-A037-A7C1487A3CD0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E0C91B-4C6B-4415-8929-911229A4B5B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8342682-EA99-4A92-A037-A7C1487A3CD0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AE0C91B-4C6B-4415-8929-911229A4B5B8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8342682-EA99-4A92-A037-A7C1487A3CD0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AE0C91B-4C6B-4415-8929-911229A4B5B8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42682-EA99-4A92-A037-A7C1487A3CD0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E0C91B-4C6B-4415-8929-911229A4B5B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42682-EA99-4A92-A037-A7C1487A3CD0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E0C91B-4C6B-4415-8929-911229A4B5B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D8342682-EA99-4A92-A037-A7C1487A3CD0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AE0C91B-4C6B-4415-8929-911229A4B5B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ByaPWhRlJ1Q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Česká dekadence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</p:nvPr>
        </p:nvGraphicFramePr>
        <p:xfrm>
          <a:off x="457200" y="1600200"/>
          <a:ext cx="7467600" cy="2595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467600"/>
              </a:tblGrid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NÁZEV ŠKOLY</a:t>
                      </a:r>
                      <a:r>
                        <a:rPr lang="cs-CZ" sz="18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: </a:t>
                      </a:r>
                      <a:r>
                        <a:rPr lang="cs-CZ" sz="1800" b="0" dirty="0" smtClean="0"/>
                        <a:t>Gymnázium Lovosice, Sady pionýrů 600/6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ČÍSLO PROJEKTU</a:t>
                      </a:r>
                      <a:r>
                        <a:rPr lang="cs-CZ" sz="18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: </a:t>
                      </a:r>
                      <a:r>
                        <a:rPr lang="cs-CZ" sz="1800" b="0" dirty="0" smtClean="0"/>
                        <a:t>CZ.1.07/1.5.00/34.1073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NÁZEV MATERIÁLU</a:t>
                      </a:r>
                      <a:r>
                        <a:rPr lang="cs-CZ" sz="18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:</a:t>
                      </a:r>
                      <a:r>
                        <a:rPr lang="cs-CZ" sz="1800" baseline="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</a:rPr>
                        <a:t>VY_32_INOVACE_2B_06_Česká dekadence</a:t>
                      </a:r>
                      <a:endParaRPr lang="cs-CZ" sz="1800" b="0" dirty="0" smtClean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TÉMA SADY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: Literatura 19. a 20. století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ROČNÍK</a:t>
                      </a:r>
                      <a:r>
                        <a:rPr lang="cs-CZ" sz="18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:  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septima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DATUM VZNIKU: 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listopad 2013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AUTOR</a:t>
                      </a:r>
                      <a:r>
                        <a:rPr lang="cs-CZ" sz="18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: </a:t>
                      </a:r>
                      <a:r>
                        <a:rPr lang="cs-CZ" sz="1800" b="0" dirty="0" smtClean="0">
                          <a:solidFill>
                            <a:schemeClr val="tx1"/>
                          </a:solidFill>
                        </a:rPr>
                        <a:t>Mgr. Kateřina Benešová</a:t>
                      </a: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9237" name="Picture 5" descr="GYMLOVO_logo BRV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24300" y="260350"/>
            <a:ext cx="720725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4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250" y="5013325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Materiál je určen k výkladu o </a:t>
            </a:r>
            <a:r>
              <a:rPr lang="cs-CZ" dirty="0" smtClean="0"/>
              <a:t>české dekadenci na příkladech z tvorby Jiřího Karáska ze Lvovic. Důraz </a:t>
            </a:r>
            <a:r>
              <a:rPr lang="cs-CZ" dirty="0"/>
              <a:t>je </a:t>
            </a:r>
            <a:r>
              <a:rPr lang="cs-CZ" dirty="0" smtClean="0"/>
              <a:t>kladen především </a:t>
            </a:r>
            <a:r>
              <a:rPr lang="cs-CZ" dirty="0"/>
              <a:t>na </a:t>
            </a:r>
            <a:r>
              <a:rPr lang="cs-CZ" dirty="0" smtClean="0"/>
              <a:t>práci s texty, intepretaci a básnický rozbor.</a:t>
            </a:r>
            <a:endParaRPr lang="cs-CZ" dirty="0"/>
          </a:p>
          <a:p>
            <a:r>
              <a:rPr lang="cs-CZ" dirty="0" smtClean="0"/>
              <a:t>V interaktivních částech </a:t>
            </a:r>
            <a:r>
              <a:rPr lang="cs-CZ" dirty="0"/>
              <a:t>je využito animací, tak aby se správné odpovědi zobrazily až po kliknutí.</a:t>
            </a:r>
          </a:p>
          <a:p>
            <a:r>
              <a:rPr lang="cs-CZ" dirty="0"/>
              <a:t>Zároveň </a:t>
            </a:r>
            <a:r>
              <a:rPr lang="cs-CZ" dirty="0" smtClean="0"/>
              <a:t>je </a:t>
            </a:r>
            <a:r>
              <a:rPr lang="cs-CZ" dirty="0"/>
              <a:t>do materiálu </a:t>
            </a:r>
            <a:r>
              <a:rPr lang="cs-CZ" dirty="0" smtClean="0"/>
              <a:t>zařazena video ukázka, </a:t>
            </a:r>
            <a:r>
              <a:rPr lang="cs-CZ" dirty="0"/>
              <a:t>prostřednictvím hypertextových odkazů je možné přejít na youtube.cz a </a:t>
            </a:r>
            <a:r>
              <a:rPr lang="cs-CZ" dirty="0" smtClean="0"/>
              <a:t>přehrát vizualizaci </a:t>
            </a:r>
            <a:r>
              <a:rPr lang="cs-CZ" smtClean="0"/>
              <a:t>Karáskovy básně.</a:t>
            </a:r>
            <a:endParaRPr lang="cs-CZ" dirty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634082"/>
          </a:xfrm>
        </p:spPr>
        <p:txBody>
          <a:bodyPr/>
          <a:lstStyle/>
          <a:p>
            <a:r>
              <a:rPr lang="cs-CZ" dirty="0" smtClean="0"/>
              <a:t>Česká dekadence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980728"/>
            <a:ext cx="7467600" cy="5493224"/>
          </a:xfrm>
        </p:spPr>
        <p:txBody>
          <a:bodyPr/>
          <a:lstStyle/>
          <a:p>
            <a:r>
              <a:rPr lang="cs-CZ" dirty="0" smtClean="0"/>
              <a:t>Spjata se symbolismem a impresionismem</a:t>
            </a:r>
          </a:p>
          <a:p>
            <a:r>
              <a:rPr lang="cs-CZ" dirty="0" smtClean="0"/>
              <a:t>U zrodu: </a:t>
            </a:r>
            <a:r>
              <a:rPr lang="cs-CZ" b="1" dirty="0" smtClean="0"/>
              <a:t>Jiří Karásek ze </a:t>
            </a:r>
            <a:r>
              <a:rPr lang="cs-CZ" b="1" dirty="0" err="1" smtClean="0"/>
              <a:t>Lvovic</a:t>
            </a:r>
            <a:r>
              <a:rPr lang="cs-CZ" b="1" dirty="0" smtClean="0"/>
              <a:t> a Arnošt Procházka</a:t>
            </a:r>
            <a:r>
              <a:rPr lang="cs-CZ" dirty="0" smtClean="0"/>
              <a:t> – zakládají 1895 časopis </a:t>
            </a:r>
            <a:r>
              <a:rPr lang="cs-CZ" b="1" dirty="0" smtClean="0"/>
              <a:t>Moderní revue</a:t>
            </a:r>
          </a:p>
          <a:p>
            <a:r>
              <a:rPr lang="cs-CZ" dirty="0" smtClean="0"/>
              <a:t>Kolem </a:t>
            </a:r>
            <a:r>
              <a:rPr lang="cs-CZ" dirty="0" err="1" smtClean="0"/>
              <a:t>Mod</a:t>
            </a:r>
            <a:r>
              <a:rPr lang="cs-CZ" dirty="0" smtClean="0"/>
              <a:t>. revue se soustředí okruh autorů, kteří mají blízko k dekadenci (Karel Hlaváček. Viktor </a:t>
            </a:r>
            <a:r>
              <a:rPr lang="cs-CZ" dirty="0" err="1" smtClean="0"/>
              <a:t>Dyk</a:t>
            </a:r>
            <a:endParaRPr lang="cs-CZ" dirty="0" smtClean="0"/>
          </a:p>
          <a:p>
            <a:r>
              <a:rPr lang="cs-CZ" dirty="0" smtClean="0"/>
              <a:t>nejedná se o jednotnou skupinu, </a:t>
            </a:r>
          </a:p>
          <a:p>
            <a:pPr>
              <a:buNone/>
            </a:pPr>
            <a:r>
              <a:rPr lang="cs-CZ" dirty="0" smtClean="0"/>
              <a:t>   ale 2 věci  mají společné – </a:t>
            </a:r>
          </a:p>
          <a:p>
            <a:pPr>
              <a:buNone/>
            </a:pPr>
            <a:r>
              <a:rPr lang="cs-CZ" b="1" dirty="0" smtClean="0"/>
              <a:t>   odklon od realismu, </a:t>
            </a:r>
          </a:p>
          <a:p>
            <a:pPr>
              <a:buNone/>
            </a:pPr>
            <a:r>
              <a:rPr lang="cs-CZ" b="1" dirty="0" smtClean="0"/>
              <a:t>   reflexivní lyriku</a:t>
            </a:r>
            <a:endParaRPr lang="cs-CZ" b="1" dirty="0"/>
          </a:p>
        </p:txBody>
      </p:sp>
      <p:pic>
        <p:nvPicPr>
          <p:cNvPr id="4" name="Obrázek 3" descr="2560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364088" y="3645024"/>
            <a:ext cx="3600450" cy="28575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6660232" y="6488668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634082"/>
          </a:xfrm>
        </p:spPr>
        <p:txBody>
          <a:bodyPr/>
          <a:lstStyle/>
          <a:p>
            <a:r>
              <a:rPr lang="cs-CZ" dirty="0" smtClean="0"/>
              <a:t>Jiří Karásek ze </a:t>
            </a:r>
            <a:r>
              <a:rPr lang="cs-CZ" dirty="0" err="1" smtClean="0"/>
              <a:t>Lvovic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908720"/>
            <a:ext cx="7467600" cy="5565232"/>
          </a:xfrm>
        </p:spPr>
        <p:txBody>
          <a:bodyPr/>
          <a:lstStyle/>
          <a:p>
            <a:r>
              <a:rPr lang="cs-CZ" dirty="0" smtClean="0"/>
              <a:t>básník i prozaik</a:t>
            </a:r>
          </a:p>
          <a:p>
            <a:r>
              <a:rPr lang="cs-CZ" dirty="0" smtClean="0"/>
              <a:t>poezie: </a:t>
            </a:r>
          </a:p>
          <a:p>
            <a:pPr lvl="1"/>
            <a:r>
              <a:rPr lang="cs-CZ" dirty="0" smtClean="0"/>
              <a:t>využívá tabuizovaná témata</a:t>
            </a:r>
          </a:p>
          <a:p>
            <a:pPr lvl="1"/>
            <a:r>
              <a:rPr lang="cs-CZ" dirty="0" smtClean="0"/>
              <a:t>klade důraz na individualitu a </a:t>
            </a:r>
          </a:p>
          <a:p>
            <a:pPr lvl="1">
              <a:buNone/>
            </a:pPr>
            <a:r>
              <a:rPr lang="cs-CZ" dirty="0" smtClean="0"/>
              <a:t>    stylizovanou aristokratičnost (přízvisko </a:t>
            </a:r>
          </a:p>
          <a:p>
            <a:pPr lvl="1">
              <a:buNone/>
            </a:pPr>
            <a:r>
              <a:rPr lang="cs-CZ" dirty="0" smtClean="0"/>
              <a:t>    ze </a:t>
            </a:r>
            <a:r>
              <a:rPr lang="cs-CZ" dirty="0" err="1" smtClean="0"/>
              <a:t>Lvovic</a:t>
            </a:r>
            <a:r>
              <a:rPr lang="cs-CZ" dirty="0" smtClean="0"/>
              <a:t>)</a:t>
            </a:r>
          </a:p>
          <a:p>
            <a:r>
              <a:rPr lang="cs-CZ" dirty="0" err="1" smtClean="0"/>
              <a:t>b</a:t>
            </a:r>
            <a:r>
              <a:rPr lang="cs-CZ" dirty="0" smtClean="0"/>
              <a:t>. sbírky</a:t>
            </a:r>
          </a:p>
          <a:p>
            <a:pPr lvl="1"/>
            <a:r>
              <a:rPr lang="cs-CZ" dirty="0" smtClean="0"/>
              <a:t>„Kniha aristokratická“</a:t>
            </a:r>
          </a:p>
          <a:p>
            <a:pPr lvl="1"/>
            <a:r>
              <a:rPr lang="cs-CZ" dirty="0" smtClean="0"/>
              <a:t>„Sexus </a:t>
            </a:r>
            <a:r>
              <a:rPr lang="cs-CZ" dirty="0" err="1" smtClean="0"/>
              <a:t>necans</a:t>
            </a:r>
            <a:r>
              <a:rPr lang="cs-CZ" dirty="0" smtClean="0"/>
              <a:t>“ – opěvuje samotu, zánik,</a:t>
            </a:r>
          </a:p>
          <a:p>
            <a:pPr lvl="1">
              <a:buNone/>
            </a:pPr>
            <a:r>
              <a:rPr lang="cs-CZ" dirty="0" smtClean="0"/>
              <a:t>    snová poezie, perverzní a znechucená láska, odpor ke společnosti </a:t>
            </a:r>
            <a:r>
              <a:rPr lang="cs-CZ" dirty="0" smtClean="0">
                <a:sym typeface="Wingdings" pitchFamily="2" charset="2"/>
              </a:rPr>
              <a:t> provokace, patologické a morbidní jevy zobrazuje nadneseně, je povznesen nad běžný život</a:t>
            </a:r>
          </a:p>
          <a:p>
            <a:pPr lvl="1"/>
            <a:r>
              <a:rPr lang="cs-CZ" dirty="0" smtClean="0">
                <a:sym typeface="Wingdings" pitchFamily="2" charset="2"/>
              </a:rPr>
              <a:t>„Ocúny noci“</a:t>
            </a:r>
            <a:endParaRPr lang="cs-CZ" dirty="0"/>
          </a:p>
        </p:txBody>
      </p:sp>
      <p:pic>
        <p:nvPicPr>
          <p:cNvPr id="4" name="Obrázek 3" descr="377px-Jiri_Karasek_ze_Lvovic_1930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228184" y="0"/>
            <a:ext cx="2771800" cy="44040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7884368" y="4437112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634082"/>
          </a:xfrm>
        </p:spPr>
        <p:txBody>
          <a:bodyPr/>
          <a:lstStyle/>
          <a:p>
            <a:r>
              <a:rPr lang="cs-CZ" dirty="0" smtClean="0"/>
              <a:t>Ukázka – Spleen (Ocúny noci)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980728"/>
            <a:ext cx="7467600" cy="5493224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  <a:buNone/>
            </a:pPr>
            <a:r>
              <a:rPr lang="cs-CZ" sz="2200" dirty="0" smtClean="0"/>
              <a:t>Hned duše po noci, hned zas po dni touží.</a:t>
            </a:r>
          </a:p>
          <a:p>
            <a:pPr>
              <a:spcBef>
                <a:spcPts val="0"/>
              </a:spcBef>
              <a:buNone/>
            </a:pPr>
            <a:r>
              <a:rPr lang="cs-CZ" sz="2200" dirty="0" smtClean="0"/>
              <a:t>Hned tmou se </a:t>
            </a:r>
            <a:r>
              <a:rPr lang="cs-CZ" sz="2200" dirty="0" err="1" smtClean="0"/>
              <a:t>zpíti</a:t>
            </a:r>
            <a:r>
              <a:rPr lang="cs-CZ" sz="2200" dirty="0" smtClean="0"/>
              <a:t> chce, hned zase žárem spálit.</a:t>
            </a:r>
          </a:p>
          <a:p>
            <a:pPr>
              <a:spcBef>
                <a:spcPts val="0"/>
              </a:spcBef>
              <a:buNone/>
            </a:pPr>
            <a:r>
              <a:rPr lang="cs-CZ" sz="2200" dirty="0" smtClean="0"/>
              <a:t>Krok prázdnou jizbou zní, kde únava se plouží.</a:t>
            </a:r>
          </a:p>
          <a:p>
            <a:pPr>
              <a:spcBef>
                <a:spcPts val="0"/>
              </a:spcBef>
              <a:buNone/>
            </a:pPr>
            <a:r>
              <a:rPr lang="cs-CZ" sz="2200" dirty="0" smtClean="0"/>
              <a:t>A posléze znudí vše v tom svitu, mnou jenž zalit</a:t>
            </a:r>
          </a:p>
          <a:p>
            <a:pPr>
              <a:spcBef>
                <a:spcPts val="0"/>
              </a:spcBef>
              <a:buNone/>
            </a:pPr>
            <a:r>
              <a:rPr lang="cs-CZ" sz="2200" dirty="0" smtClean="0"/>
              <a:t>a deštěm z popela a smutkem jeho skonu,</a:t>
            </a:r>
          </a:p>
          <a:p>
            <a:pPr>
              <a:spcBef>
                <a:spcPts val="0"/>
              </a:spcBef>
              <a:buNone/>
            </a:pPr>
            <a:r>
              <a:rPr lang="cs-CZ" sz="2200" dirty="0" smtClean="0"/>
              <a:t>v tom šeru bez kontur a ostrých čar a rysů,</a:t>
            </a:r>
          </a:p>
          <a:p>
            <a:pPr>
              <a:spcBef>
                <a:spcPts val="0"/>
              </a:spcBef>
              <a:buNone/>
            </a:pPr>
            <a:r>
              <a:rPr lang="cs-CZ" sz="2200" dirty="0" smtClean="0"/>
              <a:t>bez barev záchvějů a bez hýření tónů,</a:t>
            </a:r>
          </a:p>
          <a:p>
            <a:pPr>
              <a:spcBef>
                <a:spcPts val="0"/>
              </a:spcBef>
              <a:buNone/>
            </a:pPr>
            <a:r>
              <a:rPr lang="cs-CZ" sz="2200" dirty="0" smtClean="0"/>
              <a:t>kde v stíny plíživé vše dlouží se a schvívá.</a:t>
            </a:r>
          </a:p>
          <a:p>
            <a:pPr>
              <a:spcBef>
                <a:spcPts val="0"/>
              </a:spcBef>
              <a:buNone/>
            </a:pPr>
            <a:r>
              <a:rPr lang="cs-CZ" sz="2200" dirty="0" smtClean="0"/>
              <a:t>A duše znavena se smutkem všechno splývá.</a:t>
            </a:r>
          </a:p>
          <a:p>
            <a:pPr>
              <a:spcBef>
                <a:spcPts val="0"/>
              </a:spcBef>
              <a:buNone/>
            </a:pPr>
            <a:endParaRPr lang="cs-CZ" sz="2200" dirty="0" smtClean="0"/>
          </a:p>
          <a:p>
            <a:pPr marL="457200" indent="-457200">
              <a:spcBef>
                <a:spcPts val="0"/>
              </a:spcBef>
              <a:buAutoNum type="arabicParenR"/>
            </a:pPr>
            <a:r>
              <a:rPr lang="cs-CZ" sz="2200" dirty="0" smtClean="0"/>
              <a:t>Jaká témata jsou v textu zobrazena?</a:t>
            </a:r>
          </a:p>
          <a:p>
            <a:pPr marL="1097280" lvl="2" indent="-457200">
              <a:spcBef>
                <a:spcPts val="0"/>
              </a:spcBef>
            </a:pPr>
            <a:r>
              <a:rPr lang="cs-CZ" sz="2000" dirty="0" smtClean="0"/>
              <a:t>smutek, deprese, nuda, únava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arenR"/>
            </a:pPr>
            <a:r>
              <a:rPr lang="cs-CZ" sz="2200" dirty="0" smtClean="0"/>
              <a:t>Jaký rým je v textu použit?</a:t>
            </a:r>
          </a:p>
          <a:p>
            <a:pPr marL="1154430" lvl="2" indent="-514350">
              <a:spcBef>
                <a:spcPts val="0"/>
              </a:spcBef>
            </a:pPr>
            <a:r>
              <a:rPr lang="cs-CZ" sz="2000" dirty="0" smtClean="0"/>
              <a:t>střídavý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arenR"/>
            </a:pPr>
            <a:r>
              <a:rPr lang="cs-CZ" sz="2200" dirty="0" smtClean="0"/>
              <a:t>Vyhledejte 3 různé básnické prostředky.</a:t>
            </a:r>
          </a:p>
          <a:p>
            <a:pPr marL="457200" indent="-457200">
              <a:spcBef>
                <a:spcPts val="0"/>
              </a:spcBef>
              <a:buAutoNum type="arabicParenR"/>
            </a:pPr>
            <a:endParaRPr lang="cs-CZ" sz="2200" dirty="0"/>
          </a:p>
        </p:txBody>
      </p:sp>
      <p:sp>
        <p:nvSpPr>
          <p:cNvPr id="5" name="Oválný popisek 4"/>
          <p:cNvSpPr/>
          <p:nvPr/>
        </p:nvSpPr>
        <p:spPr>
          <a:xfrm>
            <a:off x="827584" y="404664"/>
            <a:ext cx="1440160" cy="576064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anafora</a:t>
            </a:r>
            <a:endParaRPr lang="cs-CZ" dirty="0"/>
          </a:p>
        </p:txBody>
      </p:sp>
      <p:sp>
        <p:nvSpPr>
          <p:cNvPr id="6" name="Oválný popisek 5"/>
          <p:cNvSpPr/>
          <p:nvPr/>
        </p:nvSpPr>
        <p:spPr>
          <a:xfrm>
            <a:off x="2987824" y="404664"/>
            <a:ext cx="1800200" cy="576064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epizeuxis</a:t>
            </a:r>
            <a:endParaRPr lang="cs-CZ" dirty="0"/>
          </a:p>
        </p:txBody>
      </p:sp>
      <p:sp>
        <p:nvSpPr>
          <p:cNvPr id="9" name="Oválný popisek 8"/>
          <p:cNvSpPr/>
          <p:nvPr/>
        </p:nvSpPr>
        <p:spPr>
          <a:xfrm>
            <a:off x="1835696" y="1772816"/>
            <a:ext cx="1656184" cy="576064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epiteton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Metempsychóza (Sexus </a:t>
            </a:r>
            <a:r>
              <a:rPr lang="cs-CZ" dirty="0" err="1" smtClean="0"/>
              <a:t>necans</a:t>
            </a:r>
            <a:r>
              <a:rPr lang="cs-CZ" dirty="0" smtClean="0"/>
              <a:t>)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980728"/>
            <a:ext cx="4690864" cy="5760640"/>
          </a:xfrm>
        </p:spPr>
        <p:txBody>
          <a:bodyPr>
            <a:normAutofit fontScale="55000" lnSpcReduction="20000"/>
          </a:bodyPr>
          <a:lstStyle/>
          <a:p>
            <a:pPr>
              <a:lnSpc>
                <a:spcPct val="120000"/>
              </a:lnSpc>
              <a:spcBef>
                <a:spcPts val="0"/>
              </a:spcBef>
              <a:buNone/>
            </a:pPr>
            <a:r>
              <a:rPr lang="cs-CZ" dirty="0" smtClean="0"/>
              <a:t> </a:t>
            </a:r>
            <a:r>
              <a:rPr lang="cs-CZ" sz="2900" dirty="0" smtClean="0"/>
              <a:t>Nevím, kdos byl. Ale zdá se mi často,</a:t>
            </a:r>
          </a:p>
          <a:p>
            <a:pPr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2900" dirty="0" smtClean="0"/>
              <a:t>V tušení náhlém, jež blýskne jak meč</a:t>
            </a:r>
          </a:p>
          <a:p>
            <a:pPr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2900" dirty="0" smtClean="0"/>
              <a:t>              Na slunci nahý:</a:t>
            </a:r>
          </a:p>
          <a:p>
            <a:pPr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2900" dirty="0" smtClean="0"/>
              <a:t>Viděl jsem kdysi tě v barbarské řeži,</a:t>
            </a:r>
          </a:p>
          <a:p>
            <a:pPr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2900" dirty="0" smtClean="0"/>
              <a:t>Za zbraní třesku a v ohni a krvi,</a:t>
            </a:r>
          </a:p>
          <a:p>
            <a:pPr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2900" dirty="0" smtClean="0"/>
              <a:t>                   V </a:t>
            </a:r>
            <a:r>
              <a:rPr lang="cs-CZ" sz="2900" dirty="0" err="1" smtClean="0"/>
              <a:t>cválu</a:t>
            </a:r>
            <a:r>
              <a:rPr lang="cs-CZ" sz="2900" dirty="0" smtClean="0"/>
              <a:t> jsem ržajících koní tě </a:t>
            </a:r>
            <a:r>
              <a:rPr lang="cs-CZ" sz="2900" dirty="0" err="1" smtClean="0"/>
              <a:t>zhlíd</a:t>
            </a:r>
            <a:r>
              <a:rPr lang="cs-CZ" sz="2900" dirty="0" smtClean="0"/>
              <a:t>.</a:t>
            </a:r>
          </a:p>
          <a:p>
            <a:pPr>
              <a:lnSpc>
                <a:spcPct val="120000"/>
              </a:lnSpc>
              <a:spcBef>
                <a:spcPts val="0"/>
              </a:spcBef>
              <a:buNone/>
            </a:pPr>
            <a:endParaRPr lang="cs-CZ" sz="2900" dirty="0" smtClean="0"/>
          </a:p>
          <a:p>
            <a:pPr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2900" dirty="0" smtClean="0"/>
              <a:t>V pancíři železném, na koni divém,</a:t>
            </a:r>
          </a:p>
          <a:p>
            <a:pPr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2900" dirty="0" smtClean="0"/>
              <a:t>Vichrem jsi vyrazil, pozdvihnuv štít,</a:t>
            </a:r>
          </a:p>
          <a:p>
            <a:pPr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2900" dirty="0" smtClean="0"/>
              <a:t>                      V rachotu kovový štít,</a:t>
            </a:r>
          </a:p>
          <a:p>
            <a:pPr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2900" dirty="0" smtClean="0"/>
              <a:t>Proklál jsi oštěpem tělo mé bílé,</a:t>
            </a:r>
          </a:p>
          <a:p>
            <a:pPr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2900" dirty="0" smtClean="0"/>
              <a:t>Vítězstvím opojen drsně jsi vzkřik,</a:t>
            </a:r>
          </a:p>
          <a:p>
            <a:pPr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2900" dirty="0" smtClean="0"/>
              <a:t>                    Oslepen, ohlušen drsně jsi vzkřik</a:t>
            </a:r>
          </a:p>
          <a:p>
            <a:pPr>
              <a:lnSpc>
                <a:spcPct val="120000"/>
              </a:lnSpc>
              <a:spcBef>
                <a:spcPts val="0"/>
              </a:spcBef>
              <a:buNone/>
            </a:pPr>
            <a:endParaRPr lang="cs-CZ" sz="2900" dirty="0" smtClean="0"/>
          </a:p>
          <a:p>
            <a:pPr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2900" dirty="0" smtClean="0"/>
              <a:t>Divoká, prokletá zpíjí mne rozkoš,</a:t>
            </a:r>
          </a:p>
          <a:p>
            <a:pPr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2900" dirty="0" smtClean="0"/>
              <a:t>Zuřivá choutka teď praská můj cit:</a:t>
            </a:r>
          </a:p>
          <a:p>
            <a:pPr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2900" dirty="0" smtClean="0"/>
              <a:t>Vyrazit, vrhnout se na tvoje tělo,</a:t>
            </a:r>
          </a:p>
          <a:p>
            <a:pPr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2900" dirty="0" smtClean="0"/>
              <a:t>                   Na tvoje horké a smyslné tělo,</a:t>
            </a:r>
          </a:p>
          <a:p>
            <a:pPr>
              <a:lnSpc>
                <a:spcPct val="120000"/>
              </a:lnSpc>
              <a:spcBef>
                <a:spcPts val="0"/>
              </a:spcBef>
              <a:buNone/>
            </a:pPr>
            <a:endParaRPr lang="cs-CZ" sz="2900" dirty="0" smtClean="0"/>
          </a:p>
          <a:p>
            <a:pPr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2900" dirty="0" smtClean="0"/>
              <a:t>Vysáti z retů tvých všechnu tvou krev,</a:t>
            </a:r>
          </a:p>
          <a:p>
            <a:pPr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2900" dirty="0" smtClean="0"/>
              <a:t>V šílenství zadusit v hrdle tvém dech,</a:t>
            </a:r>
          </a:p>
          <a:p>
            <a:pPr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2900" dirty="0" smtClean="0"/>
              <a:t>Rozlámat kosti a rozervat maso,</a:t>
            </a:r>
          </a:p>
          <a:p>
            <a:pPr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2900" dirty="0" smtClean="0"/>
              <a:t>                    Hnědé tvé, barbarské, surové maso. </a:t>
            </a:r>
          </a:p>
          <a:p>
            <a:endParaRPr lang="cs-CZ" sz="29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292080" y="1052736"/>
            <a:ext cx="3744416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arenR"/>
            </a:pPr>
            <a:r>
              <a:rPr lang="cs-CZ" dirty="0" smtClean="0"/>
              <a:t>Jaká témata jsou v textu zobrazena?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dirty="0" smtClean="0"/>
              <a:t>erotika, tabu, homosexualita, snaha šokovat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 smtClean="0"/>
              <a:t>Jakou hraje roli zvláštní grafická úprava textu?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dirty="0" smtClean="0"/>
              <a:t>přerývanost, zdůraznění daného verše, navíc v tom posunutém verši často dochází k opakování informací z předchozího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 smtClean="0"/>
              <a:t>V textu se vyskytuje absolutní rým. Najděte jej a vysvětlete, o co jde.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dirty="0" smtClean="0"/>
              <a:t>vzkřik – </a:t>
            </a:r>
            <a:r>
              <a:rPr lang="cs-CZ" dirty="0" err="1" smtClean="0"/>
              <a:t>vzkřik</a:t>
            </a:r>
            <a:r>
              <a:rPr lang="cs-CZ" dirty="0" smtClean="0"/>
              <a:t>, atd.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Videoukázka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Konec kurtizán - vizualizace básně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Próza – Jiří Karásek ze </a:t>
            </a:r>
            <a:r>
              <a:rPr lang="cs-CZ" dirty="0" err="1" smtClean="0"/>
              <a:t>Lvovic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povídky, novely, romány</a:t>
            </a:r>
          </a:p>
          <a:p>
            <a:r>
              <a:rPr lang="cs-CZ" dirty="0" smtClean="0"/>
              <a:t>fantaskní děj, prvky tajemna a mystiky – silně lyrizované – např</a:t>
            </a:r>
            <a:r>
              <a:rPr lang="cs-CZ" b="1" dirty="0" smtClean="0"/>
              <a:t>. „Gotická duše“ </a:t>
            </a:r>
            <a:r>
              <a:rPr lang="cs-CZ" dirty="0" smtClean="0"/>
              <a:t>– psychologie hlavní postavy, aristokrat z </a:t>
            </a:r>
            <a:r>
              <a:rPr lang="cs-CZ" dirty="0" err="1" smtClean="0"/>
              <a:t>vymírajícího</a:t>
            </a:r>
            <a:r>
              <a:rPr lang="cs-CZ" dirty="0" smtClean="0"/>
              <a:t> rodu, v rodině šílenství, touha poznat sám sebe, náboženství, apatie, užívání si života, apod.</a:t>
            </a:r>
          </a:p>
          <a:p>
            <a:r>
              <a:rPr lang="cs-CZ" dirty="0" smtClean="0"/>
              <a:t>nebo dobrodružné romány s výrazným dějovým spádem – např. „</a:t>
            </a:r>
            <a:r>
              <a:rPr lang="cs-CZ" dirty="0" err="1" smtClean="0"/>
              <a:t>Scarabeus</a:t>
            </a:r>
            <a:r>
              <a:rPr lang="cs-CZ" dirty="0" smtClean="0"/>
              <a:t>“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1600" dirty="0" smtClean="0"/>
              <a:t>Obr. 1: NEZNÁMÝ AUTOR. </a:t>
            </a:r>
            <a:r>
              <a:rPr lang="cs-CZ" sz="1600" i="1" dirty="0" err="1" smtClean="0"/>
              <a:t>mmargareta.blogspot.cz</a:t>
            </a:r>
            <a:r>
              <a:rPr lang="cs-CZ" sz="1600" dirty="0" smtClean="0"/>
              <a:t> [online]. [cit. 13.11.2013]. Dostupný na WWW: http://mmargareta.blogspot.cz/2012/01/moderni-revue.html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1600" dirty="0" smtClean="0"/>
              <a:t>Obr. 2: NEZNÁMÝ AUTOR. </a:t>
            </a:r>
            <a:r>
              <a:rPr lang="cs-CZ" sz="1600" i="1" dirty="0" err="1" smtClean="0"/>
              <a:t>wikipedia</a:t>
            </a:r>
            <a:r>
              <a:rPr lang="cs-CZ" sz="1600" dirty="0" smtClean="0"/>
              <a:t> [online]. [cit. 13.11.2013]. Dostupný na WWW: http://cs.wikipedia.org/wiki/Soubor:Jiri_Karasek_ze_Lvovic_1930.jpg </a:t>
            </a:r>
            <a:endParaRPr lang="cs-CZ" sz="1600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1600" dirty="0"/>
              <a:t>KARÁSEK ZE LVOVIC, Jiří. </a:t>
            </a:r>
            <a:r>
              <a:rPr lang="cs-CZ" sz="1600" i="1" dirty="0"/>
              <a:t>Sexus </a:t>
            </a:r>
            <a:r>
              <a:rPr lang="cs-CZ" sz="1600" i="1" dirty="0" err="1"/>
              <a:t>necans</a:t>
            </a:r>
            <a:r>
              <a:rPr lang="cs-CZ" sz="1600" dirty="0"/>
              <a:t>. Praha: Thyrsus, 1995, ISBN </a:t>
            </a:r>
            <a:r>
              <a:rPr lang="cs-CZ" sz="1600" dirty="0" smtClean="0"/>
              <a:t>80-901774-2-5</a:t>
            </a:r>
          </a:p>
          <a:p>
            <a:pPr marL="457200" indent="-457200">
              <a:buFont typeface="+mj-lt"/>
              <a:buAutoNum type="arabicPeriod"/>
            </a:pPr>
            <a:r>
              <a:rPr lang="nl-NL" sz="1600" dirty="0"/>
              <a:t>KARÁSEK ZE LVOVIC, Jiří. </a:t>
            </a:r>
            <a:r>
              <a:rPr lang="nl-NL" sz="1600" i="1" dirty="0"/>
              <a:t>Spleen</a:t>
            </a:r>
            <a:r>
              <a:rPr lang="nl-NL" sz="1600" dirty="0"/>
              <a:t> [online]. [cit. </a:t>
            </a:r>
            <a:r>
              <a:rPr lang="nl-NL" sz="1600" dirty="0" smtClean="0"/>
              <a:t>1</a:t>
            </a:r>
            <a:r>
              <a:rPr lang="cs-CZ" sz="1600" dirty="0" smtClean="0"/>
              <a:t>3</a:t>
            </a:r>
            <a:r>
              <a:rPr lang="nl-NL" sz="1600" dirty="0" smtClean="0"/>
              <a:t>.11.2013</a:t>
            </a:r>
            <a:r>
              <a:rPr lang="nl-NL" sz="1600" dirty="0"/>
              <a:t>]. Dostupný na WWW: http://</a:t>
            </a:r>
            <a:r>
              <a:rPr lang="nl-NL" sz="1600" dirty="0" smtClean="0"/>
              <a:t>www.cesky-jazyk.cz/citanka/jiri-karasek-ze-lvovic/ocuny-noci.html</a:t>
            </a:r>
            <a:endParaRPr lang="cs-CZ" sz="1600" dirty="0" smtClean="0"/>
          </a:p>
          <a:p>
            <a:pPr marL="457200" indent="-457200">
              <a:buFont typeface="+mj-lt"/>
              <a:buAutoNum type="arabicPeriod"/>
            </a:pP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86</TotalTime>
  <Words>583</Words>
  <Application>Microsoft Office PowerPoint</Application>
  <PresentationFormat>Předvádění na obrazovce (4:3)</PresentationFormat>
  <Paragraphs>94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5" baseType="lpstr">
      <vt:lpstr>Arial</vt:lpstr>
      <vt:lpstr>Century Schoolbook</vt:lpstr>
      <vt:lpstr>Wingdings</vt:lpstr>
      <vt:lpstr>Wingdings 2</vt:lpstr>
      <vt:lpstr>Arkýř</vt:lpstr>
      <vt:lpstr>Česká dekadence</vt:lpstr>
      <vt:lpstr>Prezentace aplikace PowerPoint</vt:lpstr>
      <vt:lpstr>anotace</vt:lpstr>
      <vt:lpstr>Česká dekadence</vt:lpstr>
      <vt:lpstr>Jiří Karásek ze Lvovic</vt:lpstr>
      <vt:lpstr>Ukázka – Spleen (Ocúny noci)</vt:lpstr>
      <vt:lpstr>Metempsychóza (Sexus necans) </vt:lpstr>
      <vt:lpstr>Videoukázka</vt:lpstr>
      <vt:lpstr>Próza – Jiří Karásek ze Lvovic</vt:lpstr>
      <vt:lpstr>citace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Česká dekadence</dc:title>
  <dc:creator>Kate</dc:creator>
  <cp:lastModifiedBy>Benešová Kateřina</cp:lastModifiedBy>
  <cp:revision>16</cp:revision>
  <dcterms:created xsi:type="dcterms:W3CDTF">2013-11-13T16:54:41Z</dcterms:created>
  <dcterms:modified xsi:type="dcterms:W3CDTF">2013-11-19T12:24:52Z</dcterms:modified>
</cp:coreProperties>
</file>