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78" r:id="rId2"/>
    <p:sldId id="257" r:id="rId3"/>
    <p:sldId id="284" r:id="rId4"/>
    <p:sldId id="286" r:id="rId5"/>
    <p:sldId id="287" r:id="rId6"/>
    <p:sldId id="280" r:id="rId7"/>
    <p:sldId id="290" r:id="rId8"/>
    <p:sldId id="283" r:id="rId9"/>
    <p:sldId id="292" r:id="rId10"/>
    <p:sldId id="293" r:id="rId11"/>
    <p:sldId id="291" r:id="rId12"/>
    <p:sldId id="294" r:id="rId13"/>
    <p:sldId id="289" r:id="rId14"/>
    <p:sldId id="269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2283F"/>
    <a:srgbClr val="EA85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A111915-BE36-4E01-A7E5-04B1672EAD32}" styleName="Světlý styl 2 – zvýraznění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103" autoAdjust="0"/>
    <p:restoredTop sz="94660"/>
  </p:normalViewPr>
  <p:slideViewPr>
    <p:cSldViewPr>
      <p:cViewPr>
        <p:scale>
          <a:sx n="100" d="100"/>
          <a:sy n="100" d="100"/>
        </p:scale>
        <p:origin x="-492" y="123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77FF6-BE34-4616-A6AC-04790C72BA55}" type="datetimeFigureOut">
              <a:rPr lang="cs-CZ" smtClean="0"/>
              <a:t>27.11.2013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09221-53B4-4C78-8437-2D67F0AF5D8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2449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/>
              <a:t>27.11.2013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80756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/>
              <a:t>27.11.2013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72553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/>
              <a:t>27.11.2013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0167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/>
              <a:t>27.11.2013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0353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/>
              <a:t>27.11.2013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32160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/>
              <a:t>27.11.2013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06279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/>
              <a:t>27.11.2013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86686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/>
              <a:t>27.11.2013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3959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/>
              <a:t>27.11.2013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7048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/>
              <a:t>27.11.2013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3839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/>
              <a:t>27.11.2013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0983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/>
              <a:t>27.11.2013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6623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eg"/><Relationship Id="rId5" Type="http://schemas.openxmlformats.org/officeDocument/2006/relationships/image" Target="../media/image7.wmf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jpeg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cs.wikipedia.org/wiki/Soubor:Elektrol&#253;za.jpeg" TargetMode="External"/><Relationship Id="rId5" Type="http://schemas.openxmlformats.org/officeDocument/2006/relationships/hyperlink" Target="http://www.helago-cz.cz/product/1062-spojene-nadoby-s-kapilarami/" TargetMode="External"/><Relationship Id="rId4" Type="http://schemas.openxmlformats.org/officeDocument/2006/relationships/hyperlink" Target="http://cs.wikipedia.org/wiki/Soubor:Measuring_cylinder_hg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6092317"/>
              </p:ext>
            </p:extLst>
          </p:nvPr>
        </p:nvGraphicFramePr>
        <p:xfrm>
          <a:off x="750311" y="2060848"/>
          <a:ext cx="7560000" cy="3672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269199"/>
                <a:gridCol w="5290801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EU peníze středním školám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ICT do života školy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CZ.1.07/1.5.00/34.0771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III/2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11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Zopakování  základních poznatků o kapalinách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Kapalina, tvar,</a:t>
                      </a:r>
                      <a:r>
                        <a:rPr lang="cs-CZ" sz="11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objem, volná hladina</a:t>
                      </a:r>
                      <a:r>
                        <a:rPr lang="cs-CZ" sz="1100" baseline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, viskozita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Fyzika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Ing. Ivana Gajdošová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Čeština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Výklad pomocí prezentace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PC,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dataprojektor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Doplňování myšlenkové mapy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1. ročník, žáci 15 – 16 let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ne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Seznam viz poslední strana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759854" y="991034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Vlastnosti kapalin</a:t>
            </a:r>
            <a:endParaRPr lang="cs-CZ" sz="2400" b="1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87660" y="1452881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smtClean="0"/>
              <a:t>VY_32_INOVACE_11_223</a:t>
            </a:r>
            <a:endParaRPr lang="cs-CZ" sz="24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5817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115616" y="2706221"/>
            <a:ext cx="676875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6000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Vlastnosti kapalin</a:t>
            </a:r>
            <a:endParaRPr lang="cs-CZ" sz="6000" b="1" i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027489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3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539552" y="2276872"/>
            <a:ext cx="806489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400" dirty="0" smtClean="0"/>
              <a:t>Kapaliny jsou složeny z molekul, mezi nimiž jsou malé </a:t>
            </a:r>
            <a:r>
              <a:rPr lang="cs-CZ" sz="2400" dirty="0" smtClean="0"/>
              <a:t>mezery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sz="24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400" dirty="0" smtClean="0"/>
              <a:t>Molekuly jsou v neustálém </a:t>
            </a:r>
            <a:r>
              <a:rPr lang="cs-CZ" sz="2400" dirty="0" smtClean="0"/>
              <a:t>pohybu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sz="24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400" dirty="0" smtClean="0"/>
              <a:t>Pro zjednodušení užívá fyzika v některých případech model ideální kapaliny (dokonale tekutá a nestlačitelná)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52745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4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539552" y="1628800"/>
            <a:ext cx="82089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cs-CZ" sz="2000" b="1" u="sng" dirty="0"/>
              <a:t>kapalná tělesa nemají svůj tvar, ale jejich tvar odpovídá tvaru nádoby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cs-CZ" sz="2000" b="1" u="sng" dirty="0"/>
          </a:p>
        </p:txBody>
      </p:sp>
      <p:pic>
        <p:nvPicPr>
          <p:cNvPr id="2053" name="Picture 5" descr="C:\Users\Gajdosova\AppData\Local\Microsoft\Windows\Temporary Internet Files\Content.IE5\Q81PDX27\MP900385278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102379"/>
            <a:ext cx="5308612" cy="3791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3446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5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467544" y="1484784"/>
            <a:ext cx="80648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v"/>
            </a:pPr>
            <a:r>
              <a:rPr lang="cs-CZ" sz="2000" b="1" u="sng" dirty="0"/>
              <a:t>kapalná tělesa mají vlastní objem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endParaRPr lang="cs-CZ" sz="2000" b="1" u="sng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5131" y="1090805"/>
            <a:ext cx="2099878" cy="4913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251520" y="2708920"/>
            <a:ext cx="53285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Objem kapalin měříme v m³ nebo litrech (1 l = 1 dm³)</a:t>
            </a:r>
            <a:endParaRPr lang="cs-CZ" dirty="0"/>
          </a:p>
        </p:txBody>
      </p:sp>
      <p:pic>
        <p:nvPicPr>
          <p:cNvPr id="1027" name="Picture 3" descr="C:\Users\Gajdosova\AppData\Local\Microsoft\Windows\Temporary Internet Files\Content.IE5\Q81PDX27\MC900441786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967375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110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6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20" y="1124744"/>
            <a:ext cx="87129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cs-CZ" sz="2000" b="1" u="sng" dirty="0"/>
              <a:t>kapalná tělesa mají </a:t>
            </a:r>
            <a:r>
              <a:rPr lang="cs-CZ" sz="2000" b="1" u="sng" dirty="0" smtClean="0"/>
              <a:t>vodorovný </a:t>
            </a:r>
            <a:r>
              <a:rPr lang="cs-CZ" sz="2000" b="1" u="sng" dirty="0"/>
              <a:t>povrch označovaný obvykle jako </a:t>
            </a:r>
            <a:r>
              <a:rPr lang="cs-CZ" sz="2000" b="1" u="sng" dirty="0" smtClean="0"/>
              <a:t>volná hladina</a:t>
            </a:r>
            <a:endParaRPr lang="cs-CZ" sz="2000" b="1" u="sng" dirty="0"/>
          </a:p>
          <a:p>
            <a:pPr marL="285750" indent="-285750">
              <a:buFont typeface="Wingdings" panose="05000000000000000000" pitchFamily="2" charset="2"/>
              <a:buChar char="v"/>
            </a:pPr>
            <a:endParaRPr lang="cs-CZ" sz="2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899592" y="1558533"/>
            <a:ext cx="69127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v nádobách je volná hladina kapaliny vždy vodorovná, hladiny velkých vodních ploch (např. oceánů) jsou zakřiveny jako povrch </a:t>
            </a:r>
            <a:r>
              <a:rPr lang="cs-CZ" dirty="0" smtClean="0"/>
              <a:t>Země</a:t>
            </a:r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7913" y="2203940"/>
            <a:ext cx="3177938" cy="34418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Picture 2" descr="C:\Users\Gajdosova\AppData\Local\Microsoft\Windows\Temporary Internet Files\Content.IE5\Q81PDX27\MC900294072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6368" y="2025448"/>
            <a:ext cx="4280088" cy="1115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Gajdosova\AppData\Local\Microsoft\Windows\Temporary Internet Files\Content.IE5\WFSI982S\MP900448331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3284984"/>
            <a:ext cx="3352353" cy="2244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5220072" y="5620598"/>
            <a:ext cx="32803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vodováha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877913" y="5659814"/>
            <a:ext cx="2808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s</a:t>
            </a:r>
            <a:r>
              <a:rPr lang="cs-CZ" dirty="0" smtClean="0"/>
              <a:t>pojené nádoby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1788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7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83568" y="1556792"/>
            <a:ext cx="78488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cs-CZ" sz="2000" b="1" u="sng" dirty="0"/>
              <a:t>kapaliny tvoří kapky (díky přitažlivým silám mezi částicemi)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cs-CZ" sz="2000" b="1" u="sng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042789"/>
            <a:ext cx="5613412" cy="37399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08689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8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755576" y="1484784"/>
            <a:ext cx="74888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cs-CZ" sz="2000" b="1" u="sng" dirty="0"/>
              <a:t>kapaliny jsou těžko stlačitelné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cs-CZ" sz="2000" b="1" u="sng" dirty="0"/>
          </a:p>
        </p:txBody>
      </p:sp>
      <p:sp>
        <p:nvSpPr>
          <p:cNvPr id="4" name="TextovéPole 3"/>
          <p:cNvSpPr txBox="1"/>
          <p:nvPr/>
        </p:nvSpPr>
        <p:spPr>
          <a:xfrm>
            <a:off x="575556" y="2420888"/>
            <a:ext cx="78488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dirty="0"/>
              <a:t>Ideální kapalina: </a:t>
            </a:r>
            <a:r>
              <a:rPr lang="cs-CZ" dirty="0"/>
              <a:t>dokonale tekutá, bez vnitřního tření a zcela nestlačitelná</a:t>
            </a:r>
          </a:p>
        </p:txBody>
      </p:sp>
      <p:pic>
        <p:nvPicPr>
          <p:cNvPr id="2050" name="Picture 2" descr="C:\Users\Gajdosova\AppData\Local\Microsoft\Windows\Temporary Internet Files\Content.IE5\Q81PDX27\MC900015965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4804" y="3428999"/>
            <a:ext cx="1630375" cy="16568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6408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9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83568" y="1412776"/>
            <a:ext cx="73448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cs-CZ" sz="2000" b="1" u="sng" dirty="0"/>
              <a:t>vodičem elektrického proudu ve vodivých kapalinách jsou ionty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cs-CZ" sz="20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988840"/>
            <a:ext cx="3523853" cy="35097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34756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10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827584" y="1628800"/>
            <a:ext cx="56166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v"/>
            </a:pPr>
            <a:r>
              <a:rPr lang="cs-CZ" sz="2000" b="1" u="sng" dirty="0"/>
              <a:t>teplo se v kapalinách může šířit prouděním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endParaRPr lang="cs-CZ" sz="2000" b="1" u="sng" dirty="0"/>
          </a:p>
        </p:txBody>
      </p:sp>
      <p:sp>
        <p:nvSpPr>
          <p:cNvPr id="4" name="TextovéPole 3"/>
          <p:cNvSpPr txBox="1"/>
          <p:nvPr/>
        </p:nvSpPr>
        <p:spPr>
          <a:xfrm>
            <a:off x="1043608" y="2420888"/>
            <a:ext cx="70567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  <a:p>
            <a:endParaRPr lang="cs-CZ" dirty="0"/>
          </a:p>
          <a:p>
            <a:r>
              <a:rPr lang="cs-CZ" dirty="0"/>
              <a:t>Samovolné proudění teplejších částí tekutého systému obvykle stoupá vzhůru, protože hustota kapalin a plynů s teplotou zpravidla klesá.</a:t>
            </a:r>
          </a:p>
        </p:txBody>
      </p:sp>
    </p:spTree>
    <p:extLst>
      <p:ext uri="{BB962C8B-B14F-4D97-AF65-F5344CB8AC3E}">
        <p14:creationId xmlns:p14="http://schemas.microsoft.com/office/powerpoint/2010/main" val="1686891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467544" y="1268760"/>
            <a:ext cx="748883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v"/>
            </a:pPr>
            <a:r>
              <a:rPr lang="cs-CZ" sz="2000" b="1" u="sng" dirty="0"/>
              <a:t>změna polohy částice je u kapalin pomalejší než u </a:t>
            </a:r>
            <a:r>
              <a:rPr lang="cs-CZ" sz="2000" b="1" u="sng" dirty="0" smtClean="0"/>
              <a:t>plynu </a:t>
            </a:r>
            <a:r>
              <a:rPr lang="cs-CZ" sz="2400" b="1" u="sng" dirty="0" smtClean="0"/>
              <a:t>(</a:t>
            </a:r>
            <a:r>
              <a:rPr lang="cs-CZ" sz="2000" b="1" u="sng" dirty="0" smtClean="0"/>
              <a:t>pomalá difuze </a:t>
            </a:r>
            <a:r>
              <a:rPr lang="cs-CZ" sz="2000" b="1" u="sng" dirty="0"/>
              <a:t>kapalin ve srovnání s </a:t>
            </a:r>
            <a:r>
              <a:rPr lang="cs-CZ" sz="2000" b="1" u="sng" dirty="0" smtClean="0"/>
              <a:t>plyny)</a:t>
            </a:r>
            <a:endParaRPr lang="cs-CZ" sz="2000" b="1" u="sng" dirty="0"/>
          </a:p>
          <a:p>
            <a:pPr marL="342900" indent="-342900">
              <a:buFont typeface="Wingdings" panose="05000000000000000000" pitchFamily="2" charset="2"/>
              <a:buChar char="v"/>
            </a:pPr>
            <a:endParaRPr lang="cs-CZ" sz="2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971600" y="2492896"/>
            <a:ext cx="31683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cs-CZ" dirty="0" smtClean="0"/>
              <a:t>Obarvení čaje</a:t>
            </a:r>
          </a:p>
          <a:p>
            <a:pPr marL="285750" indent="-285750">
              <a:buFontTx/>
              <a:buChar char="-"/>
            </a:pPr>
            <a:r>
              <a:rPr lang="cs-CZ" dirty="0" smtClean="0"/>
              <a:t>Šťáva s vodou</a:t>
            </a:r>
          </a:p>
          <a:p>
            <a:pPr marL="285750" indent="-285750">
              <a:buFontTx/>
              <a:buChar char="-"/>
            </a:pPr>
            <a:r>
              <a:rPr lang="cs-CZ" dirty="0" smtClean="0"/>
              <a:t>Inkoust ve vodě…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0438" y="2954561"/>
            <a:ext cx="3254760" cy="24410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44708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323528" y="1412776"/>
            <a:ext cx="80648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v"/>
            </a:pPr>
            <a:r>
              <a:rPr lang="cs-CZ" sz="2000" b="1" u="sng" dirty="0"/>
              <a:t>Skutečná (reálná) kapalina má na rozdíl od ideální kapaliny vnitřní </a:t>
            </a:r>
            <a:r>
              <a:rPr lang="cs-CZ" sz="2000" b="1" u="sng" dirty="0" smtClean="0"/>
              <a:t>tření </a:t>
            </a:r>
            <a:endParaRPr lang="cs-CZ" sz="2000" b="1" u="sng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267719"/>
            <a:ext cx="2095500" cy="318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 descr="C:\Users\Gajdosova\AppData\Local\Microsoft\Windows\Temporary Internet Files\Content.IE5\DW1ZHABZ\MP900401208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267719"/>
            <a:ext cx="2504661" cy="3131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1798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13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11560" y="1340768"/>
            <a:ext cx="43924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Zopakujme si</a:t>
            </a:r>
            <a:r>
              <a:rPr lang="cs-CZ" dirty="0" smtClean="0"/>
              <a:t>: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611560" y="2420888"/>
            <a:ext cx="777686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arenR"/>
            </a:pPr>
            <a:r>
              <a:rPr lang="cs-CZ" dirty="0" smtClean="0"/>
              <a:t>Jaké vlastnosti má volný povrch kapaliny?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endParaRPr lang="cs-CZ" dirty="0" smtClean="0"/>
          </a:p>
          <a:p>
            <a:pPr marL="342900" indent="-342900">
              <a:buAutoNum type="arabicParenR"/>
            </a:pPr>
            <a:r>
              <a:rPr lang="cs-CZ" dirty="0" smtClean="0"/>
              <a:t>Jaké jednotky užíváme pro měření objemu kapalin?</a:t>
            </a:r>
          </a:p>
          <a:p>
            <a:pPr marL="342900" indent="-342900">
              <a:buAutoNum type="arabicParenR"/>
            </a:pPr>
            <a:r>
              <a:rPr lang="cs-CZ" dirty="0" smtClean="0"/>
              <a:t>Seřaďte kapaliny podle viskozity od nejnižší k nejvyšší: voda, med, asfalt, olej.</a:t>
            </a:r>
          </a:p>
          <a:p>
            <a:pPr marL="342900" indent="-342900">
              <a:buAutoNum type="arabicParenR"/>
            </a:pPr>
            <a:r>
              <a:rPr lang="cs-CZ" dirty="0" smtClean="0"/>
              <a:t>Co je Brownův pohyb?</a:t>
            </a:r>
          </a:p>
          <a:p>
            <a:pPr marL="342900" indent="-342900">
              <a:buAutoNum type="arabicParenR"/>
            </a:pPr>
            <a:r>
              <a:rPr lang="cs-CZ" dirty="0" smtClean="0"/>
              <a:t>Na jakém principu pracuje hadicová vodováha?</a:t>
            </a:r>
          </a:p>
          <a:p>
            <a:pPr marL="342900" indent="-342900">
              <a:buAutoNum type="arabicParenR"/>
            </a:pPr>
            <a:r>
              <a:rPr lang="cs-CZ" dirty="0" smtClean="0"/>
              <a:t>Uveďte příklady z praxe pro užití spojených nádob.</a:t>
            </a:r>
          </a:p>
          <a:p>
            <a:pPr marL="342900" indent="-342900">
              <a:buAutoNum type="arabicParenR"/>
            </a:pPr>
            <a:endParaRPr lang="cs-CZ" dirty="0" smtClean="0"/>
          </a:p>
          <a:p>
            <a:pPr marL="342900" indent="-342900">
              <a:buAutoNum type="arabicParenR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91164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14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539552" y="1340768"/>
            <a:ext cx="8064896" cy="4216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Použité zdroje: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1600" dirty="0" smtClean="0"/>
              <a:t>SVOBODA</a:t>
            </a:r>
            <a:r>
              <a:rPr lang="cs-CZ" sz="1600" dirty="0"/>
              <a:t>, Emanuel a kol. </a:t>
            </a:r>
            <a:r>
              <a:rPr lang="cs-CZ" sz="1600" i="1" dirty="0"/>
              <a:t>Přehled středoškolské fyziky</a:t>
            </a:r>
            <a:r>
              <a:rPr lang="cs-CZ" sz="1600" dirty="0"/>
              <a:t>. Praha: Prometheus, 1996, ISBN 80-7196-006-3. </a:t>
            </a:r>
            <a:endParaRPr lang="cs-CZ" sz="160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cs-CZ" sz="1600" dirty="0" smtClean="0"/>
              <a:t>Galerie </a:t>
            </a:r>
            <a:r>
              <a:rPr lang="cs-CZ" sz="1600" dirty="0"/>
              <a:t>MS </a:t>
            </a:r>
            <a:r>
              <a:rPr lang="cs-CZ" sz="1600" dirty="0" smtClean="0"/>
              <a:t>Office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1600" dirty="0"/>
              <a:t>LEPIL, Oldřich a kol. </a:t>
            </a:r>
            <a:r>
              <a:rPr lang="cs-CZ" sz="1600" i="1" dirty="0"/>
              <a:t>Fyzika pro střední školy, I. díl. </a:t>
            </a:r>
            <a:r>
              <a:rPr lang="cs-CZ" sz="1600" dirty="0"/>
              <a:t>Praha: Prometheus, 1994, ISBN 80-85849-06-4</a:t>
            </a:r>
            <a:r>
              <a:rPr lang="cs-CZ" sz="1600" dirty="0" smtClean="0"/>
              <a:t>.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1600" dirty="0"/>
              <a:t>JOSÉ MANUEL SUÁREZ. wikipedia.cz [online]. [cit. 17.11.2013]. Dostupný na WWW: http://cs.wikipedia.org/wiki/Soubor:Water_drop_001.jpg </a:t>
            </a:r>
            <a:endParaRPr lang="cs-CZ" sz="160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cs-CZ" sz="1600" dirty="0"/>
              <a:t>HANNES GROBE. wikipedia.cz [online]. [cit. 17.11.2013]. Dostupný na WWW: </a:t>
            </a:r>
            <a:r>
              <a:rPr lang="cs-CZ" sz="1600" dirty="0">
                <a:hlinkClick r:id="rId4"/>
              </a:rPr>
              <a:t>http://</a:t>
            </a:r>
            <a:r>
              <a:rPr lang="cs-CZ" sz="1600" dirty="0" smtClean="0">
                <a:hlinkClick r:id="rId4"/>
              </a:rPr>
              <a:t>cs.wikipedia.org/wiki/Soubor:Measuring_cylinder_hg.jpg</a:t>
            </a:r>
            <a:endParaRPr lang="cs-CZ" sz="160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cs-CZ" sz="1600" dirty="0"/>
              <a:t>Zdroj: </a:t>
            </a:r>
            <a:r>
              <a:rPr lang="cs-CZ" sz="1600" dirty="0">
                <a:hlinkClick r:id="rId5"/>
              </a:rPr>
              <a:t>http://www.helago-cz.cz/product/1062-spojene-nadoby-s-kapilarami</a:t>
            </a:r>
            <a:r>
              <a:rPr lang="cs-CZ" sz="1600" dirty="0" smtClean="0">
                <a:hlinkClick r:id="rId5"/>
              </a:rPr>
              <a:t>/</a:t>
            </a:r>
            <a:endParaRPr lang="cs-CZ" sz="160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cs-CZ" sz="1600" dirty="0"/>
              <a:t>TOMAS1889. wikipedia.cz [online]. [cit. 17.11.2013]. Dostupný na WWW: </a:t>
            </a:r>
            <a:r>
              <a:rPr lang="cs-CZ" sz="1600" dirty="0">
                <a:hlinkClick r:id="rId6"/>
              </a:rPr>
              <a:t>http://</a:t>
            </a:r>
            <a:r>
              <a:rPr lang="cs-CZ" sz="1600" dirty="0" smtClean="0">
                <a:hlinkClick r:id="rId6"/>
              </a:rPr>
              <a:t>cs.wikipedia.org/wiki/</a:t>
            </a:r>
            <a:r>
              <a:rPr lang="cs-CZ" sz="1600" dirty="0" err="1" smtClean="0">
                <a:hlinkClick r:id="rId6"/>
              </a:rPr>
              <a:t>Soubor:Elektrolýza.jpeg</a:t>
            </a:r>
            <a:endParaRPr lang="cs-CZ" sz="160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cs-CZ" sz="1600" dirty="0" smtClean="0"/>
              <a:t>Vlastní foto autora - difúze</a:t>
            </a:r>
            <a:endParaRPr lang="cs-CZ" sz="1600" dirty="0" smtClean="0"/>
          </a:p>
          <a:p>
            <a:pPr marL="342900" indent="-342900">
              <a:buFont typeface="Arial" pitchFamily="34" charset="0"/>
              <a:buChar char="•"/>
            </a:pPr>
            <a:endParaRPr lang="cs-CZ" sz="1600" dirty="0" smtClean="0"/>
          </a:p>
          <a:p>
            <a:pPr marL="342900" indent="-342900">
              <a:buFont typeface="Arial" pitchFamily="34" charset="0"/>
              <a:buChar char="•"/>
            </a:pP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679933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2488</TotalTime>
  <Words>556</Words>
  <Application>Microsoft Office PowerPoint</Application>
  <PresentationFormat>Předvádění na obrazovce (4:3)</PresentationFormat>
  <Paragraphs>106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systému Office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</vt:vector>
  </TitlesOfParts>
  <Company>Střední škola technická Ústí nad Labem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Ivana Gajdošová Ing.</cp:lastModifiedBy>
  <cp:revision>248</cp:revision>
  <dcterms:created xsi:type="dcterms:W3CDTF">2010-11-01T23:40:31Z</dcterms:created>
  <dcterms:modified xsi:type="dcterms:W3CDTF">2013-11-27T20:57:48Z</dcterms:modified>
</cp:coreProperties>
</file>