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6" r:id="rId3"/>
    <p:sldId id="262" r:id="rId4"/>
    <p:sldId id="278" r:id="rId5"/>
    <p:sldId id="260" r:id="rId6"/>
    <p:sldId id="264" r:id="rId7"/>
    <p:sldId id="279" r:id="rId8"/>
    <p:sldId id="263" r:id="rId9"/>
    <p:sldId id="265" r:id="rId10"/>
    <p:sldId id="266" r:id="rId11"/>
    <p:sldId id="268" r:id="rId12"/>
    <p:sldId id="269" r:id="rId13"/>
    <p:sldId id="280" r:id="rId14"/>
    <p:sldId id="275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115" autoAdjust="0"/>
  </p:normalViewPr>
  <p:slideViewPr>
    <p:cSldViewPr>
      <p:cViewPr>
        <p:scale>
          <a:sx n="110" d="100"/>
          <a:sy n="110" d="100"/>
        </p:scale>
        <p:origin x="-160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29. 11. 2013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6491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29. 11. 2013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en.wikipedia.org/wiki/File:FardierdeCugnot200501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733703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Jízdní odpory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Odpor, vzduch, aerodynamika, tření, stoupání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Jízdní odpory 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VY_32_INOVACE_13_251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 w="28575"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>
            <a:noAutofit/>
          </a:bodyPr>
          <a:lstStyle/>
          <a:p>
            <a:r>
              <a:rPr lang="cs-CZ" sz="3600" dirty="0" smtClean="0">
                <a:latin typeface="Castellar" pitchFamily="18" charset="0"/>
              </a:rPr>
              <a:t/>
            </a:r>
            <a:br>
              <a:rPr lang="cs-CZ" sz="3600" dirty="0" smtClean="0">
                <a:latin typeface="Castellar" pitchFamily="18" charset="0"/>
              </a:rPr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60000"/>
            <a:ext cx="7920000" cy="720000"/>
          </a:xfrm>
          <a:prstGeom prst="rect">
            <a:avLst/>
          </a:prstGeom>
          <a:solidFill>
            <a:srgbClr val="EA851B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Jízdní odpory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79208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Jízdní odpory jsou </a:t>
            </a:r>
            <a:r>
              <a:rPr lang="cs-CZ" sz="2000" dirty="0" smtClean="0"/>
              <a:t>veškeré </a:t>
            </a:r>
            <a:r>
              <a:rPr lang="cs-CZ" sz="2000" dirty="0"/>
              <a:t>odpory, které působí proti jedoucímu vozidlu </a:t>
            </a:r>
            <a:r>
              <a:rPr lang="cs-CZ" sz="2000" dirty="0" smtClean="0"/>
              <a:t>nebo jízdní soupravě a spotřebovávají poměrnou část </a:t>
            </a:r>
            <a:r>
              <a:rPr lang="cs-CZ" sz="2000" dirty="0"/>
              <a:t>energie motoru</a:t>
            </a:r>
            <a:r>
              <a:rPr lang="cs-CZ" dirty="0"/>
              <a:t>.</a:t>
            </a:r>
          </a:p>
          <a:p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u="sng" dirty="0" smtClean="0">
                <a:solidFill>
                  <a:schemeClr val="tx2"/>
                </a:solidFill>
              </a:rPr>
              <a:t>Odpor vzduchu</a:t>
            </a:r>
            <a:r>
              <a:rPr lang="cs-CZ" dirty="0" smtClean="0"/>
              <a:t>:</a:t>
            </a:r>
            <a:endParaRPr lang="cs-CZ" dirty="0"/>
          </a:p>
          <a:p>
            <a:pPr marL="269875" indent="-269875">
              <a:tabLst>
                <a:tab pos="357188" algn="l"/>
              </a:tabLst>
            </a:pPr>
            <a:r>
              <a:rPr lang="cs-CZ" dirty="0"/>
              <a:t> </a:t>
            </a:r>
            <a:r>
              <a:rPr lang="cs-CZ" dirty="0" smtClean="0"/>
              <a:t>     vzniká </a:t>
            </a:r>
            <a:r>
              <a:rPr lang="cs-CZ" dirty="0"/>
              <a:t>rozrážením a obtékáním vzduchu kolem </a:t>
            </a:r>
            <a:r>
              <a:rPr lang="cs-CZ" dirty="0" smtClean="0"/>
              <a:t>vozidla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u="sng" dirty="0" smtClean="0">
                <a:solidFill>
                  <a:srgbClr val="00B050"/>
                </a:solidFill>
              </a:rPr>
              <a:t>Odpor valení (valivý odpor)</a:t>
            </a:r>
            <a:r>
              <a:rPr lang="cs-CZ" sz="2000" dirty="0" smtClean="0">
                <a:solidFill>
                  <a:srgbClr val="00B050"/>
                </a:solidFill>
              </a:rPr>
              <a:t>:</a:t>
            </a:r>
            <a:endParaRPr lang="cs-CZ" sz="2000" dirty="0">
              <a:solidFill>
                <a:srgbClr val="00B050"/>
              </a:solidFill>
            </a:endParaRPr>
          </a:p>
          <a:p>
            <a:pPr marL="269875" indent="-269875"/>
            <a:r>
              <a:rPr lang="cs-CZ" dirty="0" smtClean="0"/>
              <a:t>	vzniká deformací mezi pneumatikou </a:t>
            </a:r>
            <a:r>
              <a:rPr lang="cs-CZ" dirty="0"/>
              <a:t>a </a:t>
            </a:r>
            <a:r>
              <a:rPr lang="cs-CZ" dirty="0" smtClean="0"/>
              <a:t>vozovkou nebo deformací pneumatiky a vozovky, </a:t>
            </a:r>
            <a:r>
              <a:rPr lang="cs-CZ" dirty="0"/>
              <a:t>je-li vozovka tvrdá, jde jen o deformaci </a:t>
            </a:r>
            <a:r>
              <a:rPr lang="cs-CZ" dirty="0" smtClean="0"/>
              <a:t>pneumatiky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u="sng" dirty="0" smtClean="0">
                <a:solidFill>
                  <a:srgbClr val="7030A0"/>
                </a:solidFill>
              </a:rPr>
              <a:t>Odpor stoupání</a:t>
            </a:r>
            <a:r>
              <a:rPr lang="cs-CZ" dirty="0" smtClean="0"/>
              <a:t>:</a:t>
            </a:r>
            <a:endParaRPr lang="cs-CZ" dirty="0"/>
          </a:p>
          <a:p>
            <a:pPr marL="269875" indent="-269875"/>
            <a:r>
              <a:rPr lang="cs-CZ" dirty="0"/>
              <a:t>	</a:t>
            </a:r>
            <a:r>
              <a:rPr lang="cs-CZ" dirty="0" smtClean="0"/>
              <a:t>jde </a:t>
            </a:r>
            <a:r>
              <a:rPr lang="cs-CZ" dirty="0"/>
              <a:t>o složku tíhy vozidla rovnoběžnou s povrchem </a:t>
            </a:r>
            <a:r>
              <a:rPr lang="cs-CZ" dirty="0" smtClean="0"/>
              <a:t>vozovky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u="sng" dirty="0" smtClean="0">
                <a:solidFill>
                  <a:schemeClr val="accent6">
                    <a:lumMod val="75000"/>
                  </a:schemeClr>
                </a:solidFill>
              </a:rPr>
              <a:t>Odpor zrychlení</a:t>
            </a:r>
            <a:r>
              <a:rPr lang="cs-CZ" dirty="0" smtClean="0"/>
              <a:t>:</a:t>
            </a:r>
            <a:endParaRPr lang="cs-CZ" dirty="0"/>
          </a:p>
          <a:p>
            <a:pPr marL="269875" indent="-269875"/>
            <a:r>
              <a:rPr lang="cs-CZ" dirty="0" smtClean="0"/>
              <a:t>	při </a:t>
            </a:r>
            <a:r>
              <a:rPr lang="cs-CZ" dirty="0"/>
              <a:t>zrychlení působí proti směru zrychlení setrvačná síla, která roste s rostoucím </a:t>
            </a:r>
            <a:r>
              <a:rPr lang="cs-CZ" dirty="0" smtClean="0"/>
              <a:t>zrychlením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u="sng" dirty="0" smtClean="0">
                <a:solidFill>
                  <a:srgbClr val="C00000"/>
                </a:solidFill>
              </a:rPr>
              <a:t>Odpor přívěsu</a:t>
            </a:r>
            <a:r>
              <a:rPr lang="cs-CZ" sz="2000" dirty="0" smtClean="0"/>
              <a:t>:</a:t>
            </a:r>
          </a:p>
          <a:p>
            <a:pPr marL="269875" indent="-269875"/>
            <a:r>
              <a:rPr lang="cs-CZ" sz="2000" dirty="0"/>
              <a:t>	</a:t>
            </a:r>
            <a:r>
              <a:rPr lang="cs-CZ" sz="2000" dirty="0" smtClean="0"/>
              <a:t>jedná se o připočítání některých jízdních odporů (valivý odpor a odpor vzduchu) při jízdě soupravy s přívěsem nebo návěsem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7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lvl="0">
              <a:spcBef>
                <a:spcPts val="0"/>
              </a:spcBef>
            </a:pPr>
            <a:r>
              <a:rPr lang="cs-CZ" sz="28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2800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 marL="0" indent="0" algn="ctr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2000" y="360000"/>
            <a:ext cx="7920000" cy="720000"/>
          </a:xfrm>
          <a:prstGeom prst="rect">
            <a:avLst/>
          </a:prstGeom>
          <a:solidFill>
            <a:srgbClr val="EA851B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Jízdní odpory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855876"/>
            <a:ext cx="6374538" cy="5503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3310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Jízdní odpory</a:t>
            </a:r>
            <a:endParaRPr lang="cs-CZ" sz="2800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/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638" y="3576638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5" y="1268760"/>
            <a:ext cx="8208912" cy="48013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Valivý odpor</a:t>
            </a:r>
          </a:p>
          <a:p>
            <a:r>
              <a:rPr lang="cs-CZ" dirty="0" smtClean="0"/>
              <a:t>Odpor </a:t>
            </a:r>
            <a:r>
              <a:rPr lang="cs-CZ" dirty="0"/>
              <a:t>valivý vzniká deformací pneumatiky a vozovky. Je-li vozovka tuhá, pak dochází </a:t>
            </a:r>
            <a:r>
              <a:rPr lang="cs-CZ" dirty="0" smtClean="0"/>
              <a:t>jen k </a:t>
            </a:r>
            <a:r>
              <a:rPr lang="cs-CZ" dirty="0"/>
              <a:t>deformaci pneumatiky</a:t>
            </a:r>
            <a:r>
              <a:rPr lang="cs-CZ" dirty="0" smtClean="0"/>
              <a:t>.</a:t>
            </a:r>
          </a:p>
          <a:p>
            <a:endParaRPr lang="cs-CZ" u="sng" dirty="0"/>
          </a:p>
          <a:p>
            <a:r>
              <a:rPr lang="cs-CZ" dirty="0" smtClean="0"/>
              <a:t>Na zvětšení nebo zmenšení valivého odporu má vliv: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deformace pneumatiky (tlak v pneumatikách)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rychlost vozidla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zatáčení vozidla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tření v ložiskách a brzdách</a:t>
            </a:r>
          </a:p>
          <a:p>
            <a:endParaRPr lang="cs-CZ" dirty="0" smtClean="0"/>
          </a:p>
          <a:p>
            <a:r>
              <a:rPr lang="cs-CZ" dirty="0" smtClean="0"/>
              <a:t>Valivý odpor je dán základním vzorcem při jízdě po rovině:</a:t>
            </a:r>
          </a:p>
          <a:p>
            <a:endParaRPr lang="cs-CZ" dirty="0" smtClean="0"/>
          </a:p>
          <a:p>
            <a:pPr marL="630238" indent="-630238"/>
            <a:r>
              <a:rPr lang="cs-CZ" dirty="0" smtClean="0"/>
              <a:t>Fok – 	odpor valení kol</a:t>
            </a:r>
          </a:p>
          <a:p>
            <a:pPr marL="630238" indent="-630238"/>
            <a:r>
              <a:rPr lang="cs-CZ" dirty="0" smtClean="0"/>
              <a:t>mc – 	celková hmotnost vozidla (kg)</a:t>
            </a:r>
          </a:p>
          <a:p>
            <a:pPr marL="630238" indent="-630238"/>
            <a:r>
              <a:rPr lang="cs-CZ" dirty="0" smtClean="0"/>
              <a:t>g ‒	tíhové zrychlení 9,81 m/sˉ²	</a:t>
            </a:r>
          </a:p>
          <a:p>
            <a:pPr marL="630238" indent="-630238"/>
            <a:r>
              <a:rPr lang="el-GR" dirty="0" smtClean="0"/>
              <a:t>μ</a:t>
            </a:r>
            <a:r>
              <a:rPr lang="cs-CZ" dirty="0" smtClean="0"/>
              <a:t> </a:t>
            </a:r>
            <a:r>
              <a:rPr lang="el-GR" dirty="0" smtClean="0"/>
              <a:t>‒</a:t>
            </a:r>
            <a:r>
              <a:rPr lang="cs-CZ" dirty="0" smtClean="0"/>
              <a:t>	součinitel valivého odporu (mí)</a:t>
            </a:r>
            <a:endParaRPr lang="cs-CZ" dirty="0"/>
          </a:p>
          <a:p>
            <a:endParaRPr lang="cs-CZ" sz="1200" dirty="0"/>
          </a:p>
        </p:txBody>
      </p:sp>
      <p:sp>
        <p:nvSpPr>
          <p:cNvPr id="7" name="Rámeček 6"/>
          <p:cNvSpPr/>
          <p:nvPr/>
        </p:nvSpPr>
        <p:spPr>
          <a:xfrm>
            <a:off x="4724400" y="5013176"/>
            <a:ext cx="3101106" cy="720080"/>
          </a:xfrm>
          <a:prstGeom prst="fram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F</a:t>
            </a:r>
            <a:r>
              <a:rPr lang="cs-CZ" dirty="0" smtClean="0">
                <a:solidFill>
                  <a:schemeClr val="tx1"/>
                </a:solidFill>
              </a:rPr>
              <a:t>ok</a:t>
            </a:r>
            <a:r>
              <a:rPr lang="cs-CZ" sz="2800" dirty="0" smtClean="0">
                <a:solidFill>
                  <a:schemeClr val="tx1"/>
                </a:solidFill>
              </a:rPr>
              <a:t> = mc * g * </a:t>
            </a:r>
            <a:r>
              <a:rPr lang="el-GR" sz="2800" dirty="0" smtClean="0">
                <a:solidFill>
                  <a:schemeClr val="tx1"/>
                </a:solidFill>
              </a:rPr>
              <a:t>μ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2000" y="324000"/>
            <a:ext cx="7920880" cy="72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60000"/>
            <a:ext cx="7920880" cy="720000"/>
          </a:xfrm>
          <a:prstGeom prst="rect">
            <a:avLst/>
          </a:prstGeom>
          <a:solidFill>
            <a:srgbClr val="EA851B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Jízdní odpory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2000" y="1047310"/>
            <a:ext cx="7920880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tabLst>
                <a:tab pos="1974850" algn="l"/>
              </a:tabLst>
            </a:pPr>
            <a:r>
              <a:rPr lang="cs-CZ" dirty="0" smtClean="0">
                <a:solidFill>
                  <a:prstClr val="black"/>
                </a:solidFill>
              </a:rPr>
              <a:t>Orientační údaje součinitele valivého odporu na hladké vozovce (asfalt; beton) do cca. 80km/hod.</a:t>
            </a:r>
          </a:p>
          <a:p>
            <a:pPr lvl="0" algn="just">
              <a:tabLst>
                <a:tab pos="1974850" algn="l"/>
              </a:tabLst>
            </a:pPr>
            <a:endParaRPr lang="cs-CZ" sz="2000" dirty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r>
              <a:rPr lang="cs-CZ" u="sng" dirty="0" smtClean="0">
                <a:solidFill>
                  <a:prstClr val="black"/>
                </a:solidFill>
              </a:rPr>
              <a:t>Osobní automobily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pPr lvl="0" algn="just">
              <a:tabLst>
                <a:tab pos="1974850" algn="l"/>
              </a:tabLst>
            </a:pPr>
            <a:endParaRPr lang="cs-CZ" dirty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r>
              <a:rPr lang="cs-CZ" dirty="0" smtClean="0">
                <a:solidFill>
                  <a:prstClr val="black"/>
                </a:solidFill>
              </a:rPr>
              <a:t>Radiální pneu:	0,012 – 0,017</a:t>
            </a:r>
          </a:p>
          <a:p>
            <a:pPr lvl="0" algn="just">
              <a:tabLst>
                <a:tab pos="1974850" algn="l"/>
              </a:tabLst>
            </a:pPr>
            <a:r>
              <a:rPr lang="cs-CZ" dirty="0" smtClean="0">
                <a:solidFill>
                  <a:prstClr val="black"/>
                </a:solidFill>
              </a:rPr>
              <a:t>Diagonální pneu:	0,015 – 0,020</a:t>
            </a:r>
          </a:p>
          <a:p>
            <a:pPr lvl="0" algn="just">
              <a:tabLst>
                <a:tab pos="1974850" algn="l"/>
              </a:tabLst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r>
              <a:rPr lang="cs-CZ" u="sng" dirty="0" smtClean="0">
                <a:solidFill>
                  <a:prstClr val="black"/>
                </a:solidFill>
              </a:rPr>
              <a:t>Nákladní automobily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pPr lvl="0" algn="just">
              <a:tabLst>
                <a:tab pos="1974850" algn="l"/>
              </a:tabLst>
            </a:pPr>
            <a:endParaRPr lang="cs-CZ" dirty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r>
              <a:rPr lang="cs-CZ" dirty="0" smtClean="0">
                <a:solidFill>
                  <a:prstClr val="black"/>
                </a:solidFill>
              </a:rPr>
              <a:t>Radiální pneu:	0,005 – 0,01</a:t>
            </a:r>
          </a:p>
          <a:p>
            <a:pPr lvl="0" algn="just">
              <a:tabLst>
                <a:tab pos="1974850" algn="l"/>
              </a:tabLst>
            </a:pPr>
            <a:r>
              <a:rPr lang="cs-CZ" dirty="0" smtClean="0">
                <a:solidFill>
                  <a:prstClr val="black"/>
                </a:solidFill>
              </a:rPr>
              <a:t>Diagonální pneu:	0,008 – 0,013</a:t>
            </a:r>
            <a:endParaRPr lang="cs-CZ" dirty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endParaRPr lang="cs-CZ" dirty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r>
              <a:rPr lang="cs-CZ" dirty="0" smtClean="0">
                <a:solidFill>
                  <a:prstClr val="black"/>
                </a:solidFill>
              </a:rPr>
              <a:t>Kvalita povrchu vozovky má velký vliv na valivý odpor:</a:t>
            </a:r>
          </a:p>
          <a:p>
            <a:pPr lvl="0" algn="just">
              <a:tabLst>
                <a:tab pos="1974850" algn="l"/>
              </a:tabLst>
            </a:pPr>
            <a:endParaRPr lang="cs-CZ" dirty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r>
              <a:rPr lang="cs-CZ" dirty="0" smtClean="0">
                <a:solidFill>
                  <a:prstClr val="black"/>
                </a:solidFill>
              </a:rPr>
              <a:t>Dlažba - 	0,02 – 0,03</a:t>
            </a:r>
          </a:p>
          <a:p>
            <a:pPr lvl="0" algn="just">
              <a:tabLst>
                <a:tab pos="1974850" algn="l"/>
              </a:tabLst>
            </a:pPr>
            <a:r>
              <a:rPr lang="cs-CZ" dirty="0" smtClean="0">
                <a:solidFill>
                  <a:prstClr val="black"/>
                </a:solidFill>
              </a:rPr>
              <a:t>Polní cesta - 	0,04 – 0,10</a:t>
            </a:r>
          </a:p>
          <a:p>
            <a:pPr lvl="0" algn="just">
              <a:tabLst>
                <a:tab pos="1974850" algn="l"/>
              </a:tabLst>
            </a:pPr>
            <a:r>
              <a:rPr lang="cs-CZ" dirty="0" smtClean="0">
                <a:solidFill>
                  <a:prstClr val="black"/>
                </a:solidFill>
              </a:rPr>
              <a:t>Písek, bláto, sníh - 	0,15 – 0,30</a:t>
            </a:r>
            <a:endParaRPr lang="cs-CZ" dirty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endParaRPr lang="cs-CZ" dirty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endParaRPr lang="cs-CZ" dirty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tabLst>
                <a:tab pos="1974850" algn="l"/>
              </a:tabLst>
            </a:pP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556792"/>
            <a:ext cx="2390775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5259" y="3611620"/>
            <a:ext cx="2448272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612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60000"/>
            <a:ext cx="7920880" cy="720000"/>
          </a:xfrm>
          <a:prstGeom prst="rect">
            <a:avLst/>
          </a:prstGeom>
          <a:solidFill>
            <a:srgbClr val="EA851B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Jízdní odpory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1967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980728"/>
            <a:ext cx="792088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Odpor vzduchu</a:t>
            </a:r>
          </a:p>
          <a:p>
            <a:r>
              <a:rPr lang="cs-CZ" dirty="0" smtClean="0"/>
              <a:t>Je způsoben silami, které vznikají při obtékání karoserie okolním vzduchem, který automobil při jízdě rozráží.</a:t>
            </a:r>
          </a:p>
          <a:p>
            <a:endParaRPr lang="cs-CZ" dirty="0"/>
          </a:p>
          <a:p>
            <a:r>
              <a:rPr lang="cs-CZ" sz="2400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Odpor vzduchu roste se stoupající rychlostí vozidla!!!</a:t>
            </a:r>
          </a:p>
          <a:p>
            <a:endParaRPr lang="cs-CZ" dirty="0" smtClean="0"/>
          </a:p>
          <a:p>
            <a:r>
              <a:rPr lang="cs-CZ" dirty="0" smtClean="0"/>
              <a:t>Fcx 	= odpor vzduchu</a:t>
            </a:r>
          </a:p>
          <a:p>
            <a:r>
              <a:rPr lang="cs-CZ" dirty="0" smtClean="0"/>
              <a:t>P (ró)	= hustota vzduchu - </a:t>
            </a:r>
            <a:r>
              <a:rPr lang="el-GR" dirty="0" smtClean="0"/>
              <a:t>ῥ</a:t>
            </a:r>
            <a:r>
              <a:rPr lang="cs-CZ" dirty="0" smtClean="0"/>
              <a:t> = 1,23 kg/m³</a:t>
            </a:r>
          </a:p>
          <a:p>
            <a:r>
              <a:rPr lang="cs-CZ" dirty="0" smtClean="0"/>
              <a:t>cx	= aerodynamický součinitel</a:t>
            </a:r>
          </a:p>
          <a:p>
            <a:r>
              <a:rPr lang="cs-CZ" dirty="0"/>
              <a:t>	</a:t>
            </a:r>
            <a:r>
              <a:rPr lang="cs-CZ" dirty="0" smtClean="0"/>
              <a:t>   O.A = 	0,3 – 0,4</a:t>
            </a:r>
          </a:p>
          <a:p>
            <a:r>
              <a:rPr lang="cs-CZ" dirty="0"/>
              <a:t>	</a:t>
            </a:r>
            <a:r>
              <a:rPr lang="cs-CZ" dirty="0" smtClean="0"/>
              <a:t>   N.A = 	0,7 – 1</a:t>
            </a:r>
          </a:p>
          <a:p>
            <a:r>
              <a:rPr lang="cs-CZ" dirty="0"/>
              <a:t>	</a:t>
            </a:r>
            <a:r>
              <a:rPr lang="cs-CZ" dirty="0" smtClean="0"/>
              <a:t>   Tahač =	1,5</a:t>
            </a:r>
          </a:p>
          <a:p>
            <a:r>
              <a:rPr lang="cs-CZ" dirty="0" smtClean="0"/>
              <a:t>S	= čelní plocha vozidla, S = b * h (m³); b = rozchod kol; h = výška vozidla</a:t>
            </a:r>
          </a:p>
          <a:p>
            <a:r>
              <a:rPr lang="cs-CZ" dirty="0" smtClean="0"/>
              <a:t>v	= rychlost obtékání vzduchu kolem vozidla (m/s¯²)</a:t>
            </a:r>
          </a:p>
          <a:p>
            <a:endParaRPr lang="cs-CZ" dirty="0" smtClean="0"/>
          </a:p>
          <a:p>
            <a:r>
              <a:rPr lang="cs-CZ" dirty="0" smtClean="0"/>
              <a:t>Zhoršení </a:t>
            </a:r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„cx“ </a:t>
            </a:r>
            <a:r>
              <a:rPr lang="cs-CZ" dirty="0" smtClean="0"/>
              <a:t>způsobuje – 	vyčnívající části z povrchu vozidla (světlomety, 				stěrače, madla dveří, střešní nosiče, zpětná zrcátka, 			spodek vozidla bez krytů) apod.</a:t>
            </a:r>
          </a:p>
          <a:p>
            <a:r>
              <a:rPr lang="cs-CZ" dirty="0" smtClean="0"/>
              <a:t>Zlepšení </a:t>
            </a:r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„cx“ </a:t>
            </a:r>
            <a:r>
              <a:rPr lang="cs-CZ" dirty="0" smtClean="0"/>
              <a:t>dodatečná montáž spoilerů popř. deflektorů usměrňujících proudící vzduch</a:t>
            </a:r>
            <a:endParaRPr lang="cs-CZ" dirty="0"/>
          </a:p>
          <a:p>
            <a:endParaRPr lang="cs-CZ" dirty="0"/>
          </a:p>
        </p:txBody>
      </p:sp>
      <p:sp>
        <p:nvSpPr>
          <p:cNvPr id="7" name="Rámeček 6"/>
          <p:cNvSpPr/>
          <p:nvPr/>
        </p:nvSpPr>
        <p:spPr>
          <a:xfrm>
            <a:off x="4932040" y="3212976"/>
            <a:ext cx="3559685" cy="86409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344096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000" dirty="0" smtClean="0"/>
              <a:t>cx</a:t>
            </a:r>
            <a:r>
              <a:rPr lang="cs-CZ" sz="2400" dirty="0" smtClean="0"/>
              <a:t> = 0,5 ṕ * c</a:t>
            </a:r>
            <a:r>
              <a:rPr lang="cs-CZ" sz="2000" dirty="0" smtClean="0"/>
              <a:t>x</a:t>
            </a:r>
            <a:r>
              <a:rPr lang="cs-CZ" sz="2400" dirty="0" smtClean="0"/>
              <a:t> * S</a:t>
            </a:r>
            <a:r>
              <a:rPr lang="cs-CZ" sz="2000" dirty="0" smtClean="0"/>
              <a:t>x</a:t>
            </a:r>
            <a:r>
              <a:rPr lang="cs-CZ" sz="2400" dirty="0" smtClean="0"/>
              <a:t> * v²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8143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100" dirty="0" smtClean="0">
                <a:solidFill>
                  <a:srgbClr val="000000"/>
                </a:solidFill>
              </a:rPr>
              <a:t>Jízdní odpory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845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/>
              <a:t>Zkouška aerodynamického odporu ve zkušebním tunelu, na foto je znázorněno obtékání vozidla vzduchem.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			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				 </a:t>
            </a:r>
            <a:r>
              <a:rPr lang="cs-CZ" sz="2000" dirty="0" smtClean="0"/>
              <a:t>      Zkušební větrný tunel</a:t>
            </a:r>
            <a:r>
              <a:rPr lang="cs-CZ" sz="2000" dirty="0"/>
              <a:t>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92188"/>
            <a:ext cx="3993176" cy="2246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01008"/>
            <a:ext cx="3795602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4437112"/>
            <a:ext cx="381803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 zkoušce se do proudícího vzduchu</a:t>
            </a:r>
          </a:p>
          <a:p>
            <a:r>
              <a:rPr lang="cs-CZ" dirty="0" smtClean="0"/>
              <a:t>přidává barevný plyn nebo se oblepí</a:t>
            </a:r>
          </a:p>
          <a:p>
            <a:r>
              <a:rPr lang="cs-CZ" dirty="0" smtClean="0"/>
              <a:t>automobil proužky látky nebo papírky.</a:t>
            </a:r>
          </a:p>
          <a:p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Snížení aerodynamického odporu má</a:t>
            </a:r>
          </a:p>
          <a:p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vliv na spotřebu paliva a emise!!!</a:t>
            </a:r>
            <a:endParaRPr lang="cs-CZ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496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2000" y="360000"/>
            <a:ext cx="79208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	</a:t>
            </a:r>
          </a:p>
          <a:p>
            <a:endParaRPr lang="cs-CZ" sz="2000" dirty="0" smtClean="0"/>
          </a:p>
          <a:p>
            <a:r>
              <a:rPr lang="cs-CZ" dirty="0" smtClean="0"/>
              <a:t>					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2000" y="359999"/>
            <a:ext cx="7920880" cy="720000"/>
          </a:xfrm>
          <a:prstGeom prst="rect">
            <a:avLst/>
          </a:prstGeom>
          <a:solidFill>
            <a:srgbClr val="EA851B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100" dirty="0" smtClean="0">
                <a:solidFill>
                  <a:srgbClr val="000000"/>
                </a:solidFill>
                <a:ea typeface="+mj-ea"/>
                <a:cs typeface="+mj-cs"/>
              </a:rPr>
              <a:t>Jízdní odpory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12000" y="1412776"/>
                <a:ext cx="7920880" cy="56619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u="sng" dirty="0" smtClean="0">
                    <a:solidFill>
                      <a:schemeClr val="accent4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Odpor stoupání</a:t>
                </a:r>
              </a:p>
              <a:p>
                <a:endParaRPr lang="cs-CZ" sz="2400" i="1" u="sng" dirty="0">
                  <a:solidFill>
                    <a:schemeClr val="accent4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dirty="0"/>
                  <a:t>Odpor stoupání je určen složkou tíhy vozidla rovnoběžnou s povrchem </a:t>
                </a:r>
                <a:r>
                  <a:rPr lang="cs-CZ" dirty="0" smtClean="0"/>
                  <a:t>vozovky, odpor stoupání působí v těžišti vozidla.</a:t>
                </a:r>
              </a:p>
              <a:p>
                <a:r>
                  <a:rPr lang="cs-CZ" dirty="0"/>
                  <a:t>M</a:t>
                </a:r>
                <a:r>
                  <a:rPr lang="cs-CZ" dirty="0" smtClean="0"/>
                  <a:t>aximální </a:t>
                </a:r>
                <a:r>
                  <a:rPr lang="cs-CZ" dirty="0"/>
                  <a:t>stoupání silnice je </a:t>
                </a:r>
                <a:r>
                  <a:rPr lang="cs-CZ" dirty="0" smtClean="0"/>
                  <a:t>10 - 12 %, dálnice cca. 6 </a:t>
                </a:r>
                <a:r>
                  <a:rPr lang="cs-CZ" dirty="0"/>
                  <a:t>%. Vyšší stoupání mají zpravidla jen vysokohorské </a:t>
                </a:r>
                <a:r>
                  <a:rPr lang="cs-CZ" dirty="0" smtClean="0"/>
                  <a:t>silnice nebo místní terénní podmínky.</a:t>
                </a:r>
                <a:r>
                  <a:rPr lang="cs-CZ" sz="2000" dirty="0"/>
                  <a:t>			</a:t>
                </a:r>
                <a:endParaRPr lang="cs-CZ" sz="200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Fs =	odpor stoupání</a:t>
                </a:r>
              </a:p>
              <a:p>
                <a:r>
                  <a:rPr lang="cs-CZ" sz="2000" dirty="0" smtClean="0"/>
                  <a:t>mc = 	celková hmotnost vozidla</a:t>
                </a:r>
              </a:p>
              <a:p>
                <a:r>
                  <a:rPr lang="cs-CZ" sz="2000" dirty="0" smtClean="0"/>
                  <a:t>g = 	tíhové zrychlení (9,81 m/s¯²)</a:t>
                </a:r>
                <a:endParaRPr lang="cs-CZ" sz="2000" dirty="0"/>
              </a:p>
              <a:p>
                <a:r>
                  <a:rPr lang="cs-CZ" sz="2000" dirty="0" smtClean="0"/>
                  <a:t>sin </a:t>
                </a:r>
                <a:r>
                  <a:rPr lang="el-GR" sz="2000" dirty="0" smtClean="0"/>
                  <a:t>α</a:t>
                </a:r>
                <a:r>
                  <a:rPr lang="cs-CZ" sz="2000" dirty="0" smtClean="0"/>
                  <a:t> =	stoupání vozovky v (%)</a:t>
                </a:r>
              </a:p>
              <a:p>
                <a:r>
                  <a:rPr lang="cs-CZ" sz="2000" dirty="0"/>
                  <a:t>			</a:t>
                </a:r>
                <a:endParaRPr lang="cs-CZ" sz="2000" dirty="0" smtClean="0"/>
              </a:p>
              <a:p>
                <a:r>
                  <a:rPr lang="cs-CZ" dirty="0" smtClean="0"/>
                  <a:t>Při </a:t>
                </a:r>
                <a:r>
                  <a:rPr lang="cs-CZ" dirty="0"/>
                  <a:t>praktických výpočtech se obvykle místo úhlu stoupání používá sklon svahu (stoupání) s, </a:t>
                </a:r>
                <a:r>
                  <a:rPr lang="cs-CZ" dirty="0" smtClean="0"/>
                  <a:t>pro který </a:t>
                </a:r>
                <a:r>
                  <a:rPr lang="cs-CZ" dirty="0"/>
                  <a:t>dle </a:t>
                </a:r>
                <a:r>
                  <a:rPr lang="cs-CZ" dirty="0" smtClean="0"/>
                  <a:t>platí     </a:t>
                </a:r>
                <a:r>
                  <a:rPr lang="cs-CZ" dirty="0" smtClean="0">
                    <a:solidFill>
                      <a:schemeClr val="accent4">
                        <a:lumMod val="75000"/>
                      </a:schemeClr>
                    </a:solidFill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/>
                          </a:rPr>
                          <m:t>𝑙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accent4">
                        <a:lumMod val="75000"/>
                      </a:schemeClr>
                    </a:solidFill>
                  </a:rPr>
                  <a:t> = tg </a:t>
                </a:r>
                <a:r>
                  <a:rPr lang="el-GR" dirty="0" smtClean="0">
                    <a:solidFill>
                      <a:schemeClr val="accent4">
                        <a:lumMod val="75000"/>
                      </a:schemeClr>
                    </a:solidFill>
                  </a:rPr>
                  <a:t>α</a:t>
                </a:r>
                <a:endParaRPr lang="cs-CZ" dirty="0">
                  <a:solidFill>
                    <a:schemeClr val="accent4">
                      <a:lumMod val="75000"/>
                    </a:schemeClr>
                  </a:solidFill>
                </a:endParaRPr>
              </a:p>
              <a:p>
                <a:r>
                  <a:rPr lang="cs-CZ" sz="2000" dirty="0"/>
                  <a:t>		</a:t>
                </a:r>
                <a:r>
                  <a:rPr lang="cs-CZ" dirty="0"/>
                  <a:t>					</a:t>
                </a:r>
              </a:p>
              <a:p>
                <a:r>
                  <a:rPr lang="cs-CZ" dirty="0"/>
                  <a:t>							</a:t>
                </a:r>
              </a:p>
              <a:p>
                <a:r>
                  <a:rPr lang="cs-CZ" dirty="0"/>
                  <a:t>							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000" y="1412776"/>
                <a:ext cx="7920880" cy="5661935"/>
              </a:xfrm>
              <a:prstGeom prst="rect">
                <a:avLst/>
              </a:prstGeom>
              <a:blipFill rotWithShape="1">
                <a:blip r:embed="rId2"/>
                <a:stretch>
                  <a:fillRect l="-1231" t="-9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Rámeček 2"/>
          <p:cNvSpPr/>
          <p:nvPr/>
        </p:nvSpPr>
        <p:spPr>
          <a:xfrm>
            <a:off x="5364088" y="3640796"/>
            <a:ext cx="2736304" cy="720080"/>
          </a:xfrm>
          <a:prstGeom prst="fram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378904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Fs = mc * g * sin </a:t>
            </a:r>
            <a:r>
              <a:rPr lang="el-GR" sz="2400" dirty="0"/>
              <a:t>α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707904" y="5733256"/>
            <a:ext cx="1296144" cy="466503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17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60000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pPr algn="ctr"/>
            <a:r>
              <a:rPr lang="cs-CZ" dirty="0"/>
              <a:t>	</a:t>
            </a:r>
          </a:p>
          <a:p>
            <a:r>
              <a:rPr lang="cs-CZ" dirty="0"/>
              <a:t>					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360000"/>
            <a:ext cx="7920879" cy="569387"/>
          </a:xfrm>
          <a:prstGeom prst="rect">
            <a:avLst/>
          </a:prstGeom>
          <a:solidFill>
            <a:srgbClr val="EA851B"/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cs-CZ" sz="3100" dirty="0" smtClean="0">
                <a:solidFill>
                  <a:srgbClr val="000000"/>
                </a:solidFill>
              </a:rPr>
              <a:t>Jízdní odpory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484784"/>
            <a:ext cx="79208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/>
              <a:t>							</a:t>
            </a:r>
          </a:p>
          <a:p>
            <a:r>
              <a:rPr lang="cs-CZ" dirty="0"/>
              <a:t>						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99" y="1124744"/>
            <a:ext cx="381000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439" y="4581128"/>
            <a:ext cx="5760000" cy="212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88025" y="1484784"/>
            <a:ext cx="37444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odporu stoupání na výkon motoru</a:t>
            </a:r>
          </a:p>
          <a:p>
            <a:r>
              <a:rPr lang="cs-CZ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tím i spotřebu paliva. </a:t>
            </a:r>
          </a:p>
          <a:p>
            <a:r>
              <a:rPr lang="cs-CZ" dirty="0" smtClean="0"/>
              <a:t>Při stejném výkonu motoru a hmotnosti vozidla se se, zvětšujícím se úhlu stoupání snižuje rychlost vozidla, nutnost řazení rych. stupňů a také se zvyšuje spotřeba paliva.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1999" y="5157192"/>
            <a:ext cx="20886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Schéma pro výpočet</a:t>
            </a:r>
          </a:p>
          <a:p>
            <a:r>
              <a:rPr lang="cs-CZ" dirty="0" smtClean="0"/>
              <a:t>odporu stoupání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85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052736"/>
            <a:ext cx="7992888" cy="55707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i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Odpor zrychlení</a:t>
            </a:r>
            <a:endParaRPr lang="cs-CZ" sz="2400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 smtClean="0"/>
          </a:p>
          <a:p>
            <a:r>
              <a:rPr lang="cs-CZ" dirty="0"/>
              <a:t>Odpor zrychlení představuje síly, které působí proti pohybu vozidla při změně rychlosti.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Tento </a:t>
            </a:r>
            <a:r>
              <a:rPr lang="cs-CZ" dirty="0"/>
              <a:t>odpor se skládá se dvou složek: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odpor </a:t>
            </a:r>
            <a:r>
              <a:rPr lang="cs-CZ" dirty="0"/>
              <a:t>zrychlení posuvných hmot </a:t>
            </a:r>
            <a:r>
              <a:rPr lang="cs-CZ" dirty="0" smtClean="0"/>
              <a:t>- </a:t>
            </a:r>
            <a:r>
              <a:rPr lang="pl-PL" dirty="0"/>
              <a:t>je dán reakcí na změnu rychlosti.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odpor </a:t>
            </a:r>
            <a:r>
              <a:rPr lang="cs-CZ" dirty="0"/>
              <a:t>zrychlení rotujících hmot - </a:t>
            </a:r>
            <a:r>
              <a:rPr lang="cs-CZ" dirty="0" smtClean="0"/>
              <a:t>některé </a:t>
            </a:r>
            <a:r>
              <a:rPr lang="cs-CZ" dirty="0"/>
              <a:t>části vozidel </a:t>
            </a:r>
            <a:r>
              <a:rPr lang="cs-CZ" dirty="0" smtClean="0"/>
              <a:t>(motory</a:t>
            </a:r>
            <a:r>
              <a:rPr lang="cs-CZ" dirty="0"/>
              <a:t>, </a:t>
            </a:r>
            <a:r>
              <a:rPr lang="cs-CZ" dirty="0" smtClean="0"/>
              <a:t>kola, převodovky a rozvodovky s diferenciálem) </a:t>
            </a:r>
            <a:r>
              <a:rPr lang="cs-CZ" dirty="0"/>
              <a:t>konají při pohybu </a:t>
            </a:r>
            <a:r>
              <a:rPr lang="cs-CZ" dirty="0" smtClean="0"/>
              <a:t>vozidla </a:t>
            </a:r>
            <a:r>
              <a:rPr lang="cs-CZ" dirty="0"/>
              <a:t>rotační pohyb. Tyto součásti vozidel </a:t>
            </a:r>
            <a:r>
              <a:rPr lang="cs-CZ" dirty="0" smtClean="0"/>
              <a:t>jsou </a:t>
            </a:r>
            <a:r>
              <a:rPr lang="cs-CZ" dirty="0"/>
              <a:t>rotační </a:t>
            </a:r>
            <a:r>
              <a:rPr lang="cs-CZ" dirty="0" smtClean="0"/>
              <a:t>hmotou.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Fa = síla, která vzniká při zrychlení/zpomalení</a:t>
            </a:r>
          </a:p>
          <a:p>
            <a:r>
              <a:rPr lang="cs-CZ" dirty="0" smtClean="0"/>
              <a:t>δ = součinitel všech rotujících částí při rozjezdu</a:t>
            </a:r>
          </a:p>
          <a:p>
            <a:r>
              <a:rPr lang="cs-CZ" dirty="0" smtClean="0"/>
              <a:t>mc = celková tíha</a:t>
            </a:r>
          </a:p>
          <a:p>
            <a:r>
              <a:rPr lang="cs-CZ" dirty="0" smtClean="0"/>
              <a:t>g = tíhové zrychlení</a:t>
            </a:r>
            <a:endParaRPr lang="cs-CZ" dirty="0"/>
          </a:p>
          <a:p>
            <a:endParaRPr lang="cs-CZ" dirty="0"/>
          </a:p>
          <a:p>
            <a:r>
              <a:rPr lang="cs-CZ" sz="2000" dirty="0"/>
              <a:t>	</a:t>
            </a:r>
            <a:endParaRPr lang="cs-CZ" sz="2000" dirty="0" smtClean="0"/>
          </a:p>
          <a:p>
            <a:r>
              <a:rPr lang="cs-CZ" dirty="0"/>
              <a:t>				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1" y="188640"/>
            <a:ext cx="7920879" cy="461665"/>
          </a:xfrm>
          <a:prstGeom prst="rect">
            <a:avLst/>
          </a:prstGeom>
          <a:solidFill>
            <a:srgbClr val="EA851B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Jízdní odpory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6102424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4149080"/>
            <a:ext cx="2021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Fa = </a:t>
            </a:r>
            <a:r>
              <a:rPr lang="el-GR" sz="2400" dirty="0" smtClean="0"/>
              <a:t>δ</a:t>
            </a:r>
            <a:r>
              <a:rPr lang="cs-CZ" sz="2400" dirty="0" smtClean="0"/>
              <a:t> * mc * g</a:t>
            </a:r>
            <a:endParaRPr lang="cs-CZ" sz="2400" dirty="0"/>
          </a:p>
        </p:txBody>
      </p:sp>
      <p:sp>
        <p:nvSpPr>
          <p:cNvPr id="9" name="Rámeček 8"/>
          <p:cNvSpPr/>
          <p:nvPr/>
        </p:nvSpPr>
        <p:spPr>
          <a:xfrm>
            <a:off x="5580112" y="4149080"/>
            <a:ext cx="2088232" cy="576064"/>
          </a:xfrm>
          <a:prstGeom prst="fram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5768280" cy="365125"/>
          </a:xfrm>
        </p:spPr>
        <p:txBody>
          <a:bodyPr/>
          <a:lstStyle/>
          <a:p>
            <a:r>
              <a:rPr lang="cs-CZ" dirty="0" smtClean="0"/>
              <a:t>					               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126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32656"/>
            <a:ext cx="7920880" cy="72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						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332656"/>
            <a:ext cx="7920880" cy="461665"/>
          </a:xfrm>
          <a:prstGeom prst="rect">
            <a:avLst/>
          </a:prstGeom>
          <a:solidFill>
            <a:srgbClr val="EA851B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Jízdní odpory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268760"/>
            <a:ext cx="79208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Odpor přívěsu</a:t>
            </a:r>
          </a:p>
          <a:p>
            <a:endParaRPr lang="cs-CZ" i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Odpor přívěsu je </a:t>
            </a:r>
            <a:r>
              <a:rPr lang="cs-CZ" dirty="0" smtClean="0"/>
              <a:t>síla, </a:t>
            </a:r>
            <a:r>
              <a:rPr lang="cs-CZ" dirty="0"/>
              <a:t>která působí při </a:t>
            </a:r>
            <a:r>
              <a:rPr lang="cs-CZ" dirty="0" smtClean="0"/>
              <a:t>tažení </a:t>
            </a:r>
            <a:r>
              <a:rPr lang="cs-CZ" dirty="0"/>
              <a:t>přívěsu v ose </a:t>
            </a:r>
            <a:r>
              <a:rPr lang="cs-CZ" dirty="0" smtClean="0"/>
              <a:t>spojovacího ústrojí </a:t>
            </a:r>
            <a:r>
              <a:rPr lang="cs-CZ" dirty="0"/>
              <a:t>mezi vozidlem a taženým přívěsem.</a:t>
            </a:r>
          </a:p>
          <a:p>
            <a:r>
              <a:rPr lang="cs-CZ" dirty="0"/>
              <a:t>Na přívěs, stejně jako na vozidlo působí jízdní odpory (odpor valivý, vzduchu</a:t>
            </a:r>
          </a:p>
          <a:p>
            <a:r>
              <a:rPr lang="cs-CZ" dirty="0"/>
              <a:t>stoupání, zrychlení, případně i dalšího </a:t>
            </a:r>
            <a:r>
              <a:rPr lang="cs-CZ" dirty="0" smtClean="0"/>
              <a:t>přívěsu).</a:t>
            </a:r>
          </a:p>
          <a:p>
            <a:r>
              <a:rPr lang="cs-CZ" dirty="0" smtClean="0"/>
              <a:t>Vzdušný </a:t>
            </a:r>
            <a:r>
              <a:rPr lang="cs-CZ" dirty="0"/>
              <a:t>odpor se neurčuje pro přívěs samostatně, ale </a:t>
            </a:r>
            <a:r>
              <a:rPr lang="cs-CZ" dirty="0" smtClean="0"/>
              <a:t>pro </a:t>
            </a:r>
            <a:r>
              <a:rPr lang="cs-CZ" dirty="0"/>
              <a:t>celek (tzn. </a:t>
            </a:r>
            <a:r>
              <a:rPr lang="cs-CZ" dirty="0" smtClean="0"/>
              <a:t>vozidlo s </a:t>
            </a:r>
            <a:r>
              <a:rPr lang="cs-CZ" dirty="0"/>
              <a:t>přívěsem popř. jízdní souprava</a:t>
            </a:r>
            <a:r>
              <a:rPr lang="cs-CZ" dirty="0" smtClean="0"/>
              <a:t>).</a:t>
            </a:r>
          </a:p>
          <a:p>
            <a:r>
              <a:rPr lang="cs-CZ" dirty="0"/>
              <a:t>Určení odporu přívěsu </a:t>
            </a:r>
            <a:r>
              <a:rPr lang="cs-CZ" dirty="0" smtClean="0"/>
              <a:t>je nezbytné</a:t>
            </a:r>
            <a:r>
              <a:rPr lang="cs-CZ" dirty="0"/>
              <a:t>, </a:t>
            </a:r>
            <a:r>
              <a:rPr lang="cs-CZ" dirty="0" smtClean="0"/>
              <a:t>neboť </a:t>
            </a:r>
            <a:r>
              <a:rPr lang="cs-CZ" dirty="0"/>
              <a:t>značně zvyšuje potřebnou hnací sílu vozidla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					</a:t>
            </a:r>
            <a:r>
              <a:rPr lang="cs-CZ" sz="2400" dirty="0" smtClean="0"/>
              <a:t>Fpř = Fok + Fa + Fs</a:t>
            </a:r>
            <a:endParaRPr lang="cs-CZ" dirty="0" smtClean="0"/>
          </a:p>
          <a:p>
            <a:r>
              <a:rPr lang="cs-CZ" dirty="0" smtClean="0"/>
              <a:t>Fpř = odpor přívěsu</a:t>
            </a:r>
          </a:p>
          <a:p>
            <a:r>
              <a:rPr lang="cs-CZ" dirty="0" smtClean="0"/>
              <a:t>Fok = valivý odpor přívěsu</a:t>
            </a:r>
          </a:p>
          <a:p>
            <a:r>
              <a:rPr lang="cs-CZ" dirty="0" smtClean="0"/>
              <a:t>Fa = odpor zrychlení přívěsu</a:t>
            </a:r>
          </a:p>
          <a:p>
            <a:r>
              <a:rPr lang="cs-CZ" dirty="0" smtClean="0"/>
              <a:t>Fs = odpor stoupání přívěsu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6021288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8" name="Rámeček 7"/>
          <p:cNvSpPr/>
          <p:nvPr/>
        </p:nvSpPr>
        <p:spPr>
          <a:xfrm>
            <a:off x="5148064" y="4556205"/>
            <a:ext cx="2520280" cy="648072"/>
          </a:xfrm>
          <a:prstGeom prst="frame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50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32656"/>
            <a:ext cx="7920880" cy="72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						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332656"/>
            <a:ext cx="7920880" cy="461665"/>
          </a:xfrm>
          <a:prstGeom prst="rect">
            <a:avLst/>
          </a:prstGeom>
          <a:solidFill>
            <a:srgbClr val="EA851B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Jízdní odpory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268760"/>
            <a:ext cx="792088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Odpor přívěsu</a:t>
            </a:r>
          </a:p>
          <a:p>
            <a:endParaRPr lang="cs-CZ" i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r>
              <a:rPr lang="cs-CZ" dirty="0" smtClean="0"/>
              <a:t>					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6021288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4507" y="2132856"/>
            <a:ext cx="5067933" cy="380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2060848"/>
            <a:ext cx="302570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Autovlak v Austrálii, nejdelší</a:t>
            </a:r>
          </a:p>
          <a:p>
            <a:r>
              <a:rPr lang="cs-CZ" dirty="0" smtClean="0"/>
              <a:t>souprava byla sestavena ze</a:t>
            </a:r>
          </a:p>
          <a:p>
            <a:r>
              <a:rPr lang="cs-CZ" dirty="0" smtClean="0"/>
              <a:t>speciálních přívěsů v celkové</a:t>
            </a:r>
          </a:p>
          <a:p>
            <a:r>
              <a:rPr lang="cs-CZ" dirty="0" smtClean="0"/>
              <a:t>délce cca. 800 m.</a:t>
            </a:r>
          </a:p>
          <a:p>
            <a:r>
              <a:rPr lang="cs-CZ" dirty="0" smtClean="0"/>
              <a:t>Při výpočtu jízdního odporu</a:t>
            </a:r>
          </a:p>
          <a:p>
            <a:r>
              <a:rPr lang="cs-CZ" dirty="0" smtClean="0"/>
              <a:t>přívěsu je nutné počítat každý</a:t>
            </a:r>
          </a:p>
          <a:p>
            <a:r>
              <a:rPr lang="cs-CZ" dirty="0" smtClean="0"/>
              <a:t>přívěs v soupravě samostatně</a:t>
            </a:r>
          </a:p>
          <a:p>
            <a:r>
              <a:rPr lang="cs-CZ" dirty="0" smtClean="0"/>
              <a:t>a poté připočítat k celkovému</a:t>
            </a:r>
          </a:p>
          <a:p>
            <a:r>
              <a:rPr lang="cs-CZ" dirty="0" smtClean="0"/>
              <a:t>jízdnímu odporu.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Jízdní odpory mají velký vliv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jízdní vlastnosti vozidel, na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spotřebu paliva a množství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škodlivin výfukových plynů.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268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velmi stručně základní jízdní odpory vozidel při jízdě a jde pouze o seznámení žáků s tím, jaké síly působí na vozidlo. </a:t>
            </a:r>
          </a:p>
          <a:p>
            <a:r>
              <a:rPr lang="cs-CZ" sz="2000" dirty="0" smtClean="0"/>
              <a:t>Vzorce pro výpočet jsou velmi z obecněny a nemohou sloužit k naprosto přesnému výpočtu jízdních odporů.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Na co má vliv valivý odpor a z jakých složek se určuje?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Jaký vliv má „cx“ na jízdní vlastnosti vozidla?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Při chůzi po městě, porovnejte jednotlivé automobily mezi sebou z hlediska „cx“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Pilárik, J. Pabst  -  Automobily I. Informatorium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Zákon </a:t>
            </a:r>
            <a:r>
              <a:rPr lang="cs-CZ" sz="2000" dirty="0">
                <a:solidFill>
                  <a:prstClr val="black"/>
                </a:solidFill>
              </a:rPr>
              <a:t>č. 56/2001 Sb. 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Vyhláška MDS č.341/2002 </a:t>
            </a:r>
            <a:endParaRPr lang="cs-CZ" sz="2000" dirty="0" smtClean="0">
              <a:solidFill>
                <a:prstClr val="black"/>
              </a:solidFill>
            </a:endParaRP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citace, vyjma fotografií z volně dostupných zdrojů:</a:t>
            </a:r>
          </a:p>
          <a:p>
            <a:endParaRPr lang="cs-CZ" sz="1400" u="sng" dirty="0" smtClean="0">
              <a:hlinkClick r:id="rId4"/>
            </a:endParaRPr>
          </a:p>
          <a:p>
            <a:r>
              <a:rPr lang="cs-CZ" sz="1400" u="sng" dirty="0">
                <a:hlinkClick r:id="rId4"/>
              </a:rPr>
              <a:t>http://</a:t>
            </a:r>
            <a:r>
              <a:rPr lang="cs-CZ" sz="1400" u="sng" dirty="0" smtClean="0">
                <a:hlinkClick r:id="rId4"/>
              </a:rPr>
              <a:t>www.ok-traktory.cz/kimy/eshop/3-1-Prislusenstvi-k-malotraktorum/169-2-Pneumatiky</a:t>
            </a:r>
          </a:p>
          <a:p>
            <a:r>
              <a:rPr lang="cs-CZ" sz="1400" u="sng" dirty="0">
                <a:hlinkClick r:id="rId4"/>
              </a:rPr>
              <a:t>http://</a:t>
            </a:r>
            <a:r>
              <a:rPr lang="cs-CZ" sz="1400" u="sng" dirty="0" smtClean="0">
                <a:hlinkClick r:id="rId4"/>
              </a:rPr>
              <a:t>www.pneumatiky.cz/Pneumatiky/Dunlop-SP-Sport-9000</a:t>
            </a:r>
          </a:p>
          <a:p>
            <a:r>
              <a:rPr lang="cs-CZ" sz="1400" u="sng" dirty="0">
                <a:hlinkClick r:id="rId4"/>
              </a:rPr>
              <a:t>http://</a:t>
            </a:r>
            <a:r>
              <a:rPr lang="cs-CZ" sz="1400" u="sng" dirty="0" smtClean="0">
                <a:hlinkClick r:id="rId4"/>
              </a:rPr>
              <a:t>life.ihned.cz/c1-55428440-auta-travi-hodiny-ve-vetrnych-tunelech-aby-zlepsila-aerodynamiku-i-kvuli-spotrebe</a:t>
            </a:r>
          </a:p>
          <a:p>
            <a:r>
              <a:rPr lang="cs-CZ" sz="1400" u="sng" dirty="0">
                <a:hlinkClick r:id="rId4"/>
              </a:rPr>
              <a:t>http://cs.autolexicon.net/articles/aerodynamika</a:t>
            </a:r>
            <a:r>
              <a:rPr lang="cs-CZ" sz="1400" u="sng" dirty="0" smtClean="0">
                <a:hlinkClick r:id="rId4"/>
              </a:rPr>
              <a:t>/</a:t>
            </a:r>
          </a:p>
          <a:p>
            <a:r>
              <a:rPr lang="cs-CZ" sz="1400" u="sng" dirty="0">
                <a:hlinkClick r:id="rId4"/>
              </a:rPr>
              <a:t>http://</a:t>
            </a:r>
            <a:r>
              <a:rPr lang="cs-CZ" sz="1400" u="sng" dirty="0" smtClean="0">
                <a:hlinkClick r:id="rId4"/>
              </a:rPr>
              <a:t>krepelka.com/FSX/1student/3.htm</a:t>
            </a:r>
          </a:p>
          <a:p>
            <a:r>
              <a:rPr lang="cs-CZ" sz="1400" u="sng" dirty="0">
                <a:hlinkClick r:id="rId4"/>
              </a:rPr>
              <a:t>http://www.fiatpeople.cz/bella-italia/styl/152</a:t>
            </a:r>
            <a:r>
              <a:rPr lang="cs-CZ" sz="1400" u="sng" dirty="0" smtClean="0">
                <a:hlinkClick r:id="rId4"/>
              </a:rPr>
              <a:t>/</a:t>
            </a:r>
          </a:p>
          <a:p>
            <a:endParaRPr lang="cs-CZ" sz="1400" u="sng" dirty="0" smtClean="0">
              <a:hlinkClick r:id="rId4"/>
            </a:endParaRPr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			  </a:t>
            </a: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2852</TotalTime>
  <Words>839</Words>
  <Application>Microsoft Office PowerPoint</Application>
  <PresentationFormat>Předvádění na obrazovce (4:3)</PresentationFormat>
  <Paragraphs>262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</vt:lpstr>
      <vt:lpstr> </vt:lpstr>
      <vt:lpstr>Jízdní odpory</vt:lpstr>
      <vt:lpstr>Prezentace aplikace PowerPoint</vt:lpstr>
      <vt:lpstr>Prezentace aplikace PowerPoint</vt:lpstr>
      <vt:lpstr>Jízdní odpory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193</cp:revision>
  <dcterms:created xsi:type="dcterms:W3CDTF">2010-11-01T23:40:31Z</dcterms:created>
  <dcterms:modified xsi:type="dcterms:W3CDTF">2013-11-29T11:45:29Z</dcterms:modified>
</cp:coreProperties>
</file>