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8529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F121C-3ED8-4C4B-926A-686D6FA3727D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D13B84-704E-4C5F-87C7-C4C7CF867A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0"/>
            <a:ext cx="5143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3" y="1556766"/>
          <a:ext cx="6429420" cy="5015500"/>
        </p:xfrm>
        <a:graphic>
          <a:graphicData uri="http://schemas.openxmlformats.org/drawingml/2006/table">
            <a:tbl>
              <a:tblPr/>
              <a:tblGrid>
                <a:gridCol w="2378316"/>
                <a:gridCol w="4051104"/>
              </a:tblGrid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Násobení do 1 000 - procvičování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procvičí již známé učivo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ovládá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násobení 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do 1000 zpaměti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dělení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29.11.2013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285852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285728"/>
            <a:ext cx="6508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Násobení do 1 000 - procvičování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500174"/>
            <a:ext cx="816765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Připomeň si :</a:t>
            </a:r>
          </a:p>
          <a:p>
            <a:endParaRPr lang="cs-CZ" sz="2800" b="1" dirty="0"/>
          </a:p>
          <a:p>
            <a:r>
              <a:rPr lang="cs-CZ" sz="2800" b="1" dirty="0" smtClean="0"/>
              <a:t>Je-li činitel 10 krát větší, součin je také 10 krát větší.</a:t>
            </a:r>
          </a:p>
          <a:p>
            <a:endParaRPr lang="cs-CZ" sz="2800" b="1" dirty="0"/>
          </a:p>
          <a:p>
            <a:pPr marL="342900" indent="-342900">
              <a:buAutoNum type="arabicPlain" startAt="3"/>
            </a:pPr>
            <a:r>
              <a:rPr lang="cs-CZ" sz="2800" b="1" dirty="0"/>
              <a:t>x</a:t>
            </a:r>
            <a:r>
              <a:rPr lang="cs-CZ" sz="2800" b="1" dirty="0" smtClean="0"/>
              <a:t>    5   =   15</a:t>
            </a:r>
          </a:p>
          <a:p>
            <a:pPr marL="342900" indent="-342900"/>
            <a:endParaRPr lang="cs-CZ" sz="2800" b="1" dirty="0" smtClean="0"/>
          </a:p>
          <a:p>
            <a:pPr marL="342900" indent="-342900"/>
            <a:r>
              <a:rPr lang="cs-CZ" sz="2800" b="1" dirty="0" smtClean="0"/>
              <a:t>3</a:t>
            </a:r>
            <a:r>
              <a:rPr lang="cs-CZ" sz="2800" b="1" dirty="0" smtClean="0">
                <a:solidFill>
                  <a:srgbClr val="FF0000"/>
                </a:solidFill>
              </a:rPr>
              <a:t>0</a:t>
            </a:r>
            <a:r>
              <a:rPr lang="cs-CZ" sz="2800" b="1" dirty="0" smtClean="0"/>
              <a:t> x   5   =   15</a:t>
            </a:r>
            <a:r>
              <a:rPr lang="cs-CZ" sz="2800" b="1" dirty="0" smtClean="0">
                <a:solidFill>
                  <a:srgbClr val="FF0000"/>
                </a:solidFill>
              </a:rPr>
              <a:t>0</a:t>
            </a:r>
          </a:p>
          <a:p>
            <a:pPr marL="342900" indent="-342900"/>
            <a:endParaRPr lang="cs-CZ" sz="2800" b="1" dirty="0" smtClean="0"/>
          </a:p>
          <a:p>
            <a:pPr marL="342900" indent="-342900"/>
            <a:r>
              <a:rPr lang="cs-CZ" sz="2800" b="1" dirty="0" smtClean="0"/>
              <a:t>3    x   5</a:t>
            </a:r>
            <a:r>
              <a:rPr lang="cs-CZ" sz="2800" b="1" dirty="0" smtClean="0">
                <a:solidFill>
                  <a:srgbClr val="FF0000"/>
                </a:solidFill>
              </a:rPr>
              <a:t>0</a:t>
            </a:r>
            <a:r>
              <a:rPr lang="cs-CZ" sz="2800" b="1" dirty="0" smtClean="0"/>
              <a:t>  =  15</a:t>
            </a:r>
            <a:r>
              <a:rPr lang="cs-CZ" sz="2800" b="1" dirty="0" smtClean="0">
                <a:solidFill>
                  <a:srgbClr val="FF0000"/>
                </a:solidFill>
              </a:rPr>
              <a:t>0</a:t>
            </a:r>
            <a:endParaRPr lang="cs-CZ" sz="2800" b="1" dirty="0">
              <a:solidFill>
                <a:srgbClr val="FF0000"/>
              </a:solidFill>
            </a:endParaRPr>
          </a:p>
          <a:p>
            <a:pPr marL="342900" indent="-342900">
              <a:buAutoNum type="arabicPlain" startAt="30"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 rot="645766">
            <a:off x="4970262" y="3648021"/>
            <a:ext cx="1777736" cy="1620553"/>
          </a:xfrm>
          <a:prstGeom prst="smileyFace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85794"/>
            <a:ext cx="1840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1. Vypočítej 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928802"/>
            <a:ext cx="1404552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 x 7 =</a:t>
            </a:r>
          </a:p>
          <a:p>
            <a:endParaRPr lang="cs-CZ" sz="2800" b="1" dirty="0"/>
          </a:p>
          <a:p>
            <a:r>
              <a:rPr lang="cs-CZ" sz="2800" b="1" dirty="0" smtClean="0"/>
              <a:t>50 x 5 =</a:t>
            </a:r>
          </a:p>
          <a:p>
            <a:endParaRPr lang="cs-CZ" sz="2800" b="1" dirty="0"/>
          </a:p>
          <a:p>
            <a:r>
              <a:rPr lang="cs-CZ" sz="2800" b="1" dirty="0" smtClean="0"/>
              <a:t>40 x 6 =</a:t>
            </a:r>
          </a:p>
          <a:p>
            <a:endParaRPr lang="cs-CZ" sz="2800" b="1" dirty="0"/>
          </a:p>
          <a:p>
            <a:r>
              <a:rPr lang="cs-CZ" sz="2800" b="1" dirty="0" smtClean="0"/>
              <a:t>50 x 8 = </a:t>
            </a:r>
          </a:p>
          <a:p>
            <a:endParaRPr lang="cs-CZ" sz="2800" b="1" dirty="0"/>
          </a:p>
          <a:p>
            <a:r>
              <a:rPr lang="cs-CZ" sz="2800" b="1" dirty="0" smtClean="0"/>
              <a:t>30 x 4 =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57422" y="1928802"/>
            <a:ext cx="7328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140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250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240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400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120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2066" y="1928802"/>
            <a:ext cx="1322798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x 40 =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3 x 30 =</a:t>
            </a:r>
          </a:p>
          <a:p>
            <a:endParaRPr lang="cs-CZ" sz="2800" b="1" dirty="0"/>
          </a:p>
          <a:p>
            <a:r>
              <a:rPr lang="cs-CZ" sz="2800" b="1" dirty="0" smtClean="0"/>
              <a:t>2 x 90 =</a:t>
            </a:r>
          </a:p>
          <a:p>
            <a:endParaRPr lang="cs-CZ" sz="2800" b="1" dirty="0"/>
          </a:p>
          <a:p>
            <a:r>
              <a:rPr lang="cs-CZ" sz="2800" b="1" dirty="0" smtClean="0"/>
              <a:t>7 x 80 =</a:t>
            </a:r>
          </a:p>
          <a:p>
            <a:endParaRPr lang="cs-CZ" sz="2800" b="1" dirty="0"/>
          </a:p>
          <a:p>
            <a:r>
              <a:rPr lang="cs-CZ" sz="2800" b="1" dirty="0" smtClean="0"/>
              <a:t>5 x 70 =</a:t>
            </a:r>
            <a:endParaRPr lang="cs-CZ" b="1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388" y="1928802"/>
            <a:ext cx="7328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320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90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180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560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350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2625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2. Doplň stonožku :</a:t>
            </a:r>
            <a:endParaRPr lang="cs-CZ" sz="2400" b="1" u="sng" dirty="0"/>
          </a:p>
        </p:txBody>
      </p:sp>
      <p:sp>
        <p:nvSpPr>
          <p:cNvPr id="3" name="Elipsa 2"/>
          <p:cNvSpPr/>
          <p:nvPr/>
        </p:nvSpPr>
        <p:spPr>
          <a:xfrm>
            <a:off x="1214414" y="1643050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643438" y="2357430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857752" y="3643314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428860" y="1428736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142976" y="4071942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42910" y="2786058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786182" y="1285860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500958" y="3000372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858016" y="4357694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500694" y="4929198"/>
            <a:ext cx="1143008" cy="114300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 rot="576856">
            <a:off x="7802398" y="1344906"/>
            <a:ext cx="1271590" cy="1454968"/>
          </a:xfrm>
          <a:prstGeom prst="smileyFac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428728" y="4500570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60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28662" y="3143248"/>
            <a:ext cx="5501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x 8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500166" y="2000240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480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43174" y="1785926"/>
            <a:ext cx="718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+ 80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71934" y="1643050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560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29190" y="271462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 7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14942" y="400050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86446" y="5357826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 4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143768" y="4786322"/>
            <a:ext cx="651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786710" y="3357562"/>
            <a:ext cx="6591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- 70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 rot="639825">
            <a:off x="8109554" y="1985060"/>
            <a:ext cx="651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250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p"/>
      <p:bldP spid="26" grpId="0" build="p"/>
      <p:bldP spid="28" grpId="0" build="p"/>
      <p:bldP spid="31" grpId="0" build="p"/>
      <p:bldP spid="3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14290"/>
            <a:ext cx="5656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3. Zapiš příklady a k nim správné výsledky 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-128528"/>
            <a:ext cx="8429652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>
              <a:solidFill>
                <a:srgbClr val="00B050"/>
              </a:solidFill>
            </a:endParaRPr>
          </a:p>
          <a:p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400 x 2                 </a:t>
            </a:r>
          </a:p>
          <a:p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smtClean="0">
                <a:solidFill>
                  <a:srgbClr val="00B050"/>
                </a:solidFill>
              </a:rPr>
              <a:t>                         3 000 </a:t>
            </a:r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                                                       5 x 20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                               1 000</a:t>
            </a:r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8 x 400                                       100                  </a:t>
            </a:r>
          </a:p>
          <a:p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9 x 90  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                      800</a:t>
            </a:r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                                                 60 x 50</a:t>
            </a:r>
          </a:p>
          <a:p>
            <a:endParaRPr lang="cs-CZ" sz="3200" b="1" dirty="0">
              <a:solidFill>
                <a:srgbClr val="00B050"/>
              </a:solidFill>
            </a:endParaRP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50 x 20                                810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                         3 200 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00042"/>
            <a:ext cx="1182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Řešení 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1428736"/>
            <a:ext cx="248177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400 x 2 = 800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8 x 400 = 3 200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50 x 20 = 1 000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 x 20 = 100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60 x 50 = 3 000 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9 x 90 = 810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 rot="1526964">
            <a:off x="4857752" y="2643182"/>
            <a:ext cx="1643074" cy="1628780"/>
          </a:xfrm>
          <a:prstGeom prst="smileyFace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268</Words>
  <Application>Microsoft Office PowerPoint</Application>
  <PresentationFormat>Předvádění na obrazovce (4:3)</PresentationFormat>
  <Paragraphs>116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Dum</cp:lastModifiedBy>
  <cp:revision>6</cp:revision>
  <dcterms:created xsi:type="dcterms:W3CDTF">2013-11-27T15:09:56Z</dcterms:created>
  <dcterms:modified xsi:type="dcterms:W3CDTF">2013-11-29T12:33:57Z</dcterms:modified>
</cp:coreProperties>
</file>