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1" r:id="rId1"/>
  </p:sldMasterIdLst>
  <p:handoutMasterIdLst>
    <p:handoutMasterId r:id="rId10"/>
  </p:handoutMasterIdLst>
  <p:sldIdLst>
    <p:sldId id="309" r:id="rId2"/>
    <p:sldId id="311" r:id="rId3"/>
    <p:sldId id="312" r:id="rId4"/>
    <p:sldId id="314" r:id="rId5"/>
    <p:sldId id="313" r:id="rId6"/>
    <p:sldId id="315" r:id="rId7"/>
    <p:sldId id="316" r:id="rId8"/>
    <p:sldId id="310" r:id="rId9"/>
  </p:sldIdLst>
  <p:sldSz cx="9144000" cy="6858000" type="screen4x3"/>
  <p:notesSz cx="6743700" cy="98679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1" autoAdjust="0"/>
    <p:restoredTop sz="94595" autoAdjust="0"/>
  </p:normalViewPr>
  <p:slideViewPr>
    <p:cSldViewPr>
      <p:cViewPr>
        <p:scale>
          <a:sx n="81" d="100"/>
          <a:sy n="81" d="100"/>
        </p:scale>
        <p:origin x="-834" y="18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28" d="100"/>
          <a:sy n="28" d="100"/>
        </p:scale>
        <p:origin x="-1266" y="-66"/>
      </p:cViewPr>
      <p:guideLst>
        <p:guide orient="horz" pos="3108"/>
        <p:guide pos="2124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2588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2587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2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374188"/>
            <a:ext cx="2922588" cy="493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2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374188"/>
            <a:ext cx="2922587" cy="493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80FCB046-C567-4F6B-B247-11A26A02C5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2"/>
          <p:cNvSpPr>
            <a:spLocks noChangeShapeType="1"/>
          </p:cNvSpPr>
          <p:nvPr/>
        </p:nvSpPr>
        <p:spPr bwMode="auto">
          <a:xfrm>
            <a:off x="7315200" y="1066800"/>
            <a:ext cx="0" cy="449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/>
            <a:ext uri="{AF507438-7753-43E0-B8FC-AC1667EBCBE1}"/>
          </a:extLst>
        </p:spPr>
        <p:txBody>
          <a:bodyPr/>
          <a:lstStyle/>
          <a:p>
            <a:pPr>
              <a:defRPr/>
            </a:pPr>
            <a:endParaRPr lang="cs-CZ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7493000" y="2992438"/>
            <a:ext cx="1338263" cy="2189162"/>
            <a:chOff x="4704" y="1885"/>
            <a:chExt cx="843" cy="1379"/>
          </a:xfrm>
        </p:grpSpPr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4704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Oval 10"/>
            <p:cNvSpPr>
              <a:spLocks noChangeArrowheads="1"/>
            </p:cNvSpPr>
            <p:nvPr/>
          </p:nvSpPr>
          <p:spPr bwMode="auto">
            <a:xfrm>
              <a:off x="4883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Oval 11"/>
            <p:cNvSpPr>
              <a:spLocks noChangeArrowheads="1"/>
            </p:cNvSpPr>
            <p:nvPr/>
          </p:nvSpPr>
          <p:spPr bwMode="auto">
            <a:xfrm>
              <a:off x="5062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" name="Oval 12"/>
            <p:cNvSpPr>
              <a:spLocks noChangeArrowheads="1"/>
            </p:cNvSpPr>
            <p:nvPr/>
          </p:nvSpPr>
          <p:spPr bwMode="auto">
            <a:xfrm>
              <a:off x="4704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" name="Oval 13"/>
            <p:cNvSpPr>
              <a:spLocks noChangeArrowheads="1"/>
            </p:cNvSpPr>
            <p:nvPr/>
          </p:nvSpPr>
          <p:spPr bwMode="auto">
            <a:xfrm>
              <a:off x="4883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" name="Oval 14"/>
            <p:cNvSpPr>
              <a:spLocks noChangeArrowheads="1"/>
            </p:cNvSpPr>
            <p:nvPr/>
          </p:nvSpPr>
          <p:spPr bwMode="auto">
            <a:xfrm>
              <a:off x="5062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2" name="Oval 15"/>
            <p:cNvSpPr>
              <a:spLocks noChangeArrowheads="1"/>
            </p:cNvSpPr>
            <p:nvPr/>
          </p:nvSpPr>
          <p:spPr bwMode="auto">
            <a:xfrm>
              <a:off x="5241" y="2064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" name="Oval 16"/>
            <p:cNvSpPr>
              <a:spLocks noChangeArrowheads="1"/>
            </p:cNvSpPr>
            <p:nvPr/>
          </p:nvSpPr>
          <p:spPr bwMode="auto">
            <a:xfrm>
              <a:off x="4704" y="2243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" name="Oval 17"/>
            <p:cNvSpPr>
              <a:spLocks noChangeArrowheads="1"/>
            </p:cNvSpPr>
            <p:nvPr/>
          </p:nvSpPr>
          <p:spPr bwMode="auto">
            <a:xfrm>
              <a:off x="4883" y="2243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" name="Oval 18"/>
            <p:cNvSpPr>
              <a:spLocks noChangeArrowheads="1"/>
            </p:cNvSpPr>
            <p:nvPr/>
          </p:nvSpPr>
          <p:spPr bwMode="auto">
            <a:xfrm>
              <a:off x="5062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6" name="Oval 19"/>
            <p:cNvSpPr>
              <a:spLocks noChangeArrowheads="1"/>
            </p:cNvSpPr>
            <p:nvPr/>
          </p:nvSpPr>
          <p:spPr bwMode="auto">
            <a:xfrm>
              <a:off x="5241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" name="Oval 20"/>
            <p:cNvSpPr>
              <a:spLocks noChangeArrowheads="1"/>
            </p:cNvSpPr>
            <p:nvPr/>
          </p:nvSpPr>
          <p:spPr bwMode="auto">
            <a:xfrm>
              <a:off x="5420" y="2243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8" name="Oval 21"/>
            <p:cNvSpPr>
              <a:spLocks noChangeArrowheads="1"/>
            </p:cNvSpPr>
            <p:nvPr/>
          </p:nvSpPr>
          <p:spPr bwMode="auto">
            <a:xfrm>
              <a:off x="4704" y="2421"/>
              <a:ext cx="127" cy="128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" name="Oval 22"/>
            <p:cNvSpPr>
              <a:spLocks noChangeArrowheads="1"/>
            </p:cNvSpPr>
            <p:nvPr/>
          </p:nvSpPr>
          <p:spPr bwMode="auto">
            <a:xfrm>
              <a:off x="4883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" name="Oval 23"/>
            <p:cNvSpPr>
              <a:spLocks noChangeArrowheads="1"/>
            </p:cNvSpPr>
            <p:nvPr/>
          </p:nvSpPr>
          <p:spPr bwMode="auto">
            <a:xfrm>
              <a:off x="5062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" name="Oval 24"/>
            <p:cNvSpPr>
              <a:spLocks noChangeArrowheads="1"/>
            </p:cNvSpPr>
            <p:nvPr/>
          </p:nvSpPr>
          <p:spPr bwMode="auto">
            <a:xfrm>
              <a:off x="5241" y="2421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2" name="Oval 25"/>
            <p:cNvSpPr>
              <a:spLocks noChangeArrowheads="1"/>
            </p:cNvSpPr>
            <p:nvPr/>
          </p:nvSpPr>
          <p:spPr bwMode="auto">
            <a:xfrm>
              <a:off x="4704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3" name="Oval 26"/>
            <p:cNvSpPr>
              <a:spLocks noChangeArrowheads="1"/>
            </p:cNvSpPr>
            <p:nvPr/>
          </p:nvSpPr>
          <p:spPr bwMode="auto">
            <a:xfrm>
              <a:off x="4883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4" name="Oval 27"/>
            <p:cNvSpPr>
              <a:spLocks noChangeArrowheads="1"/>
            </p:cNvSpPr>
            <p:nvPr/>
          </p:nvSpPr>
          <p:spPr bwMode="auto">
            <a:xfrm>
              <a:off x="5062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5" name="Oval 28"/>
            <p:cNvSpPr>
              <a:spLocks noChangeArrowheads="1"/>
            </p:cNvSpPr>
            <p:nvPr/>
          </p:nvSpPr>
          <p:spPr bwMode="auto">
            <a:xfrm>
              <a:off x="5241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6" name="Oval 29"/>
            <p:cNvSpPr>
              <a:spLocks noChangeArrowheads="1"/>
            </p:cNvSpPr>
            <p:nvPr/>
          </p:nvSpPr>
          <p:spPr bwMode="auto">
            <a:xfrm>
              <a:off x="5420" y="2600"/>
              <a:ext cx="127" cy="128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7" name="Oval 30"/>
            <p:cNvSpPr>
              <a:spLocks noChangeArrowheads="1"/>
            </p:cNvSpPr>
            <p:nvPr/>
          </p:nvSpPr>
          <p:spPr bwMode="auto">
            <a:xfrm>
              <a:off x="4704" y="2779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8" name="Oval 31"/>
            <p:cNvSpPr>
              <a:spLocks noChangeArrowheads="1"/>
            </p:cNvSpPr>
            <p:nvPr/>
          </p:nvSpPr>
          <p:spPr bwMode="auto">
            <a:xfrm>
              <a:off x="4883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9" name="Oval 32"/>
            <p:cNvSpPr>
              <a:spLocks noChangeArrowheads="1"/>
            </p:cNvSpPr>
            <p:nvPr/>
          </p:nvSpPr>
          <p:spPr bwMode="auto">
            <a:xfrm>
              <a:off x="5062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" name="Oval 33"/>
            <p:cNvSpPr>
              <a:spLocks noChangeArrowheads="1"/>
            </p:cNvSpPr>
            <p:nvPr/>
          </p:nvSpPr>
          <p:spPr bwMode="auto">
            <a:xfrm>
              <a:off x="5241" y="2779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1" name="Oval 34"/>
            <p:cNvSpPr>
              <a:spLocks noChangeArrowheads="1"/>
            </p:cNvSpPr>
            <p:nvPr/>
          </p:nvSpPr>
          <p:spPr bwMode="auto">
            <a:xfrm>
              <a:off x="4704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2" name="Oval 35"/>
            <p:cNvSpPr>
              <a:spLocks noChangeArrowheads="1"/>
            </p:cNvSpPr>
            <p:nvPr/>
          </p:nvSpPr>
          <p:spPr bwMode="auto">
            <a:xfrm>
              <a:off x="4883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3" name="Oval 36"/>
            <p:cNvSpPr>
              <a:spLocks noChangeArrowheads="1"/>
            </p:cNvSpPr>
            <p:nvPr/>
          </p:nvSpPr>
          <p:spPr bwMode="auto">
            <a:xfrm>
              <a:off x="5062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4" name="Oval 37"/>
            <p:cNvSpPr>
              <a:spLocks noChangeArrowheads="1"/>
            </p:cNvSpPr>
            <p:nvPr/>
          </p:nvSpPr>
          <p:spPr bwMode="auto">
            <a:xfrm>
              <a:off x="5241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5" name="Oval 38"/>
            <p:cNvSpPr>
              <a:spLocks noChangeArrowheads="1"/>
            </p:cNvSpPr>
            <p:nvPr/>
          </p:nvSpPr>
          <p:spPr bwMode="auto">
            <a:xfrm>
              <a:off x="4883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6" name="Oval 39"/>
            <p:cNvSpPr>
              <a:spLocks noChangeArrowheads="1"/>
            </p:cNvSpPr>
            <p:nvPr/>
          </p:nvSpPr>
          <p:spPr bwMode="auto">
            <a:xfrm>
              <a:off x="5241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37" name="Line 40"/>
          <p:cNvSpPr>
            <a:spLocks noChangeShapeType="1"/>
          </p:cNvSpPr>
          <p:nvPr/>
        </p:nvSpPr>
        <p:spPr bwMode="auto">
          <a:xfrm>
            <a:off x="304800" y="2819400"/>
            <a:ext cx="8229600" cy="0"/>
          </a:xfrm>
          <a:prstGeom prst="line">
            <a:avLst/>
          </a:prstGeom>
          <a:noFill/>
          <a:ln w="63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/>
            <a:ext uri="{AF507438-7753-43E0-B8FC-AC1667EBCBE1}"/>
          </a:extLst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2947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15913" y="466725"/>
            <a:ext cx="6781800" cy="2133600"/>
          </a:xfrm>
        </p:spPr>
        <p:txBody>
          <a:bodyPr/>
          <a:lstStyle>
            <a:lvl1pPr algn="r">
              <a:defRPr sz="4800"/>
            </a:lvl1pPr>
          </a:lstStyle>
          <a:p>
            <a:pPr lvl="0"/>
            <a:r>
              <a:rPr lang="cs-CZ" altLang="en-US" noProof="0" smtClean="0"/>
              <a:t>Klepnutím lze upravit styl předlohy nadpisů.</a:t>
            </a:r>
          </a:p>
        </p:txBody>
      </p:sp>
      <p:sp>
        <p:nvSpPr>
          <p:cNvPr id="82948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849313" y="3049588"/>
            <a:ext cx="6248400" cy="23622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 sz="3200"/>
            </a:lvl1pPr>
          </a:lstStyle>
          <a:p>
            <a:pPr lvl="0"/>
            <a:r>
              <a:rPr lang="cs-CZ" altLang="en-US" noProof="0" smtClean="0"/>
              <a:t>Klepnutím lze upravit styl předlohy podnadpisů.</a:t>
            </a:r>
          </a:p>
        </p:txBody>
      </p:sp>
      <p:sp>
        <p:nvSpPr>
          <p:cNvPr id="38" name="Rectangle 5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9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0" name="Rectangle 7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7955A0-1B18-48D7-82BB-76ED9F5E9A2B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2C60A5-857C-414C-B06F-B8398D2620B2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1B4F01-5B50-4A59-8BA1-BF3BC15961ED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DA0C08-CE5F-4122-9054-ABBEEF48845F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AE68FD-5E4B-4ED6-9345-2519BB32E9D7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EFF099-FDB2-4276-8DEB-F97C8B4EA451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4695E7-5D3B-4E32-970A-AB5F7DB34808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B40339-22AE-4DC9-909E-3EDE91D4E570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3A19C9-8476-48D1-A1FF-3014271B8727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770172-755B-4984-A89E-EEC9F2ED59AC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2238"/>
            <a:ext cx="2057400" cy="60086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9800" cy="60086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F18C62-1F8F-4AB7-91C5-2544955136B2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Line 2"/>
          <p:cNvSpPr>
            <a:spLocks noChangeShapeType="1"/>
          </p:cNvSpPr>
          <p:nvPr/>
        </p:nvSpPr>
        <p:spPr bwMode="auto">
          <a:xfrm>
            <a:off x="7962900" y="152400"/>
            <a:ext cx="0" cy="1524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/>
            <a:ext uri="{AF507438-7753-43E0-B8FC-AC1667EBCBE1}"/>
          </a:extLst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75438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 předlohy nadpisů.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719263"/>
            <a:ext cx="8229600" cy="441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styly předlohy textu.</a:t>
            </a:r>
          </a:p>
          <a:p>
            <a:pPr lvl="1"/>
            <a:r>
              <a:rPr lang="cs-CZ" altLang="en-US" smtClean="0"/>
              <a:t>Druhá úroveň</a:t>
            </a:r>
          </a:p>
          <a:p>
            <a:pPr lvl="2"/>
            <a:r>
              <a:rPr lang="cs-CZ" altLang="en-US" smtClean="0"/>
              <a:t>Třetí úroveň</a:t>
            </a:r>
          </a:p>
          <a:p>
            <a:pPr lvl="3"/>
            <a:r>
              <a:rPr lang="cs-CZ" altLang="en-US" smtClean="0"/>
              <a:t>Čtvrtá úroveň</a:t>
            </a:r>
          </a:p>
          <a:p>
            <a:pPr lvl="4"/>
            <a:r>
              <a:rPr lang="cs-CZ" altLang="en-US" smtClean="0"/>
              <a:t>Pátá úroveň</a:t>
            </a:r>
          </a:p>
        </p:txBody>
      </p:sp>
      <p:sp>
        <p:nvSpPr>
          <p:cNvPr id="81925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1926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1927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40C5C7C2-0BF6-41E2-BDF7-486D286AC3E2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  <p:grpSp>
        <p:nvGrpSpPr>
          <p:cNvPr id="1032" name="Group 8"/>
          <p:cNvGrpSpPr>
            <a:grpSpLocks/>
          </p:cNvGrpSpPr>
          <p:nvPr/>
        </p:nvGrpSpPr>
        <p:grpSpPr bwMode="auto">
          <a:xfrm>
            <a:off x="8153400" y="152400"/>
            <a:ext cx="792163" cy="1295400"/>
            <a:chOff x="5136" y="960"/>
            <a:chExt cx="528" cy="864"/>
          </a:xfrm>
        </p:grpSpPr>
        <p:sp>
          <p:nvSpPr>
            <p:cNvPr id="1033" name="Oval 9"/>
            <p:cNvSpPr>
              <a:spLocks noChangeArrowheads="1"/>
            </p:cNvSpPr>
            <p:nvPr/>
          </p:nvSpPr>
          <p:spPr bwMode="auto">
            <a:xfrm>
              <a:off x="5136" y="960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4" name="Oval 10"/>
            <p:cNvSpPr>
              <a:spLocks noChangeArrowheads="1"/>
            </p:cNvSpPr>
            <p:nvPr/>
          </p:nvSpPr>
          <p:spPr bwMode="auto">
            <a:xfrm>
              <a:off x="5248" y="960"/>
              <a:ext cx="79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5" name="Oval 11"/>
            <p:cNvSpPr>
              <a:spLocks noChangeArrowheads="1"/>
            </p:cNvSpPr>
            <p:nvPr/>
          </p:nvSpPr>
          <p:spPr bwMode="auto">
            <a:xfrm>
              <a:off x="5360" y="960"/>
              <a:ext cx="79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6" name="Oval 12"/>
            <p:cNvSpPr>
              <a:spLocks noChangeArrowheads="1"/>
            </p:cNvSpPr>
            <p:nvPr/>
          </p:nvSpPr>
          <p:spPr bwMode="auto">
            <a:xfrm>
              <a:off x="5136" y="1072"/>
              <a:ext cx="80" cy="79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7" name="Oval 13"/>
            <p:cNvSpPr>
              <a:spLocks noChangeArrowheads="1"/>
            </p:cNvSpPr>
            <p:nvPr/>
          </p:nvSpPr>
          <p:spPr bwMode="auto">
            <a:xfrm>
              <a:off x="5248" y="1072"/>
              <a:ext cx="79" cy="79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8" name="Oval 14"/>
            <p:cNvSpPr>
              <a:spLocks noChangeArrowheads="1"/>
            </p:cNvSpPr>
            <p:nvPr/>
          </p:nvSpPr>
          <p:spPr bwMode="auto">
            <a:xfrm>
              <a:off x="5360" y="1072"/>
              <a:ext cx="79" cy="79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9" name="Oval 15"/>
            <p:cNvSpPr>
              <a:spLocks noChangeArrowheads="1"/>
            </p:cNvSpPr>
            <p:nvPr/>
          </p:nvSpPr>
          <p:spPr bwMode="auto">
            <a:xfrm>
              <a:off x="5472" y="1072"/>
              <a:ext cx="79" cy="79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0" name="Oval 16"/>
            <p:cNvSpPr>
              <a:spLocks noChangeArrowheads="1"/>
            </p:cNvSpPr>
            <p:nvPr/>
          </p:nvSpPr>
          <p:spPr bwMode="auto">
            <a:xfrm>
              <a:off x="5136" y="1184"/>
              <a:ext cx="80" cy="79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1" name="Oval 17"/>
            <p:cNvSpPr>
              <a:spLocks noChangeArrowheads="1"/>
            </p:cNvSpPr>
            <p:nvPr/>
          </p:nvSpPr>
          <p:spPr bwMode="auto">
            <a:xfrm>
              <a:off x="5248" y="1184"/>
              <a:ext cx="79" cy="79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2" name="Oval 18"/>
            <p:cNvSpPr>
              <a:spLocks noChangeArrowheads="1"/>
            </p:cNvSpPr>
            <p:nvPr/>
          </p:nvSpPr>
          <p:spPr bwMode="auto">
            <a:xfrm>
              <a:off x="5360" y="1184"/>
              <a:ext cx="79" cy="79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3" name="Oval 19"/>
            <p:cNvSpPr>
              <a:spLocks noChangeArrowheads="1"/>
            </p:cNvSpPr>
            <p:nvPr/>
          </p:nvSpPr>
          <p:spPr bwMode="auto">
            <a:xfrm>
              <a:off x="5472" y="1184"/>
              <a:ext cx="79" cy="79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4" name="Oval 20"/>
            <p:cNvSpPr>
              <a:spLocks noChangeArrowheads="1"/>
            </p:cNvSpPr>
            <p:nvPr/>
          </p:nvSpPr>
          <p:spPr bwMode="auto">
            <a:xfrm>
              <a:off x="5584" y="1184"/>
              <a:ext cx="80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5" name="Oval 21"/>
            <p:cNvSpPr>
              <a:spLocks noChangeArrowheads="1"/>
            </p:cNvSpPr>
            <p:nvPr/>
          </p:nvSpPr>
          <p:spPr bwMode="auto">
            <a:xfrm>
              <a:off x="5136" y="1296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6" name="Oval 22"/>
            <p:cNvSpPr>
              <a:spLocks noChangeArrowheads="1"/>
            </p:cNvSpPr>
            <p:nvPr/>
          </p:nvSpPr>
          <p:spPr bwMode="auto">
            <a:xfrm>
              <a:off x="5248" y="1296"/>
              <a:ext cx="79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7" name="Oval 23"/>
            <p:cNvSpPr>
              <a:spLocks noChangeArrowheads="1"/>
            </p:cNvSpPr>
            <p:nvPr/>
          </p:nvSpPr>
          <p:spPr bwMode="auto">
            <a:xfrm>
              <a:off x="5360" y="1296"/>
              <a:ext cx="79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8" name="Oval 24"/>
            <p:cNvSpPr>
              <a:spLocks noChangeArrowheads="1"/>
            </p:cNvSpPr>
            <p:nvPr/>
          </p:nvSpPr>
          <p:spPr bwMode="auto">
            <a:xfrm>
              <a:off x="5472" y="1296"/>
              <a:ext cx="79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9" name="Oval 25"/>
            <p:cNvSpPr>
              <a:spLocks noChangeArrowheads="1"/>
            </p:cNvSpPr>
            <p:nvPr/>
          </p:nvSpPr>
          <p:spPr bwMode="auto">
            <a:xfrm>
              <a:off x="5136" y="1408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0" name="Oval 26"/>
            <p:cNvSpPr>
              <a:spLocks noChangeArrowheads="1"/>
            </p:cNvSpPr>
            <p:nvPr/>
          </p:nvSpPr>
          <p:spPr bwMode="auto">
            <a:xfrm>
              <a:off x="5248" y="1408"/>
              <a:ext cx="79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1" name="Oval 27"/>
            <p:cNvSpPr>
              <a:spLocks noChangeArrowheads="1"/>
            </p:cNvSpPr>
            <p:nvPr/>
          </p:nvSpPr>
          <p:spPr bwMode="auto">
            <a:xfrm>
              <a:off x="5360" y="1408"/>
              <a:ext cx="79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2" name="Oval 28"/>
            <p:cNvSpPr>
              <a:spLocks noChangeArrowheads="1"/>
            </p:cNvSpPr>
            <p:nvPr/>
          </p:nvSpPr>
          <p:spPr bwMode="auto">
            <a:xfrm>
              <a:off x="5472" y="1408"/>
              <a:ext cx="79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3" name="Oval 29"/>
            <p:cNvSpPr>
              <a:spLocks noChangeArrowheads="1"/>
            </p:cNvSpPr>
            <p:nvPr/>
          </p:nvSpPr>
          <p:spPr bwMode="auto">
            <a:xfrm>
              <a:off x="5584" y="1408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4" name="Oval 30"/>
            <p:cNvSpPr>
              <a:spLocks noChangeArrowheads="1"/>
            </p:cNvSpPr>
            <p:nvPr/>
          </p:nvSpPr>
          <p:spPr bwMode="auto">
            <a:xfrm>
              <a:off x="5136" y="1520"/>
              <a:ext cx="80" cy="79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5" name="Oval 31"/>
            <p:cNvSpPr>
              <a:spLocks noChangeArrowheads="1"/>
            </p:cNvSpPr>
            <p:nvPr/>
          </p:nvSpPr>
          <p:spPr bwMode="auto">
            <a:xfrm>
              <a:off x="5248" y="1520"/>
              <a:ext cx="79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6" name="Oval 32"/>
            <p:cNvSpPr>
              <a:spLocks noChangeArrowheads="1"/>
            </p:cNvSpPr>
            <p:nvPr/>
          </p:nvSpPr>
          <p:spPr bwMode="auto">
            <a:xfrm>
              <a:off x="5360" y="1520"/>
              <a:ext cx="79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7" name="Oval 33"/>
            <p:cNvSpPr>
              <a:spLocks noChangeArrowheads="1"/>
            </p:cNvSpPr>
            <p:nvPr/>
          </p:nvSpPr>
          <p:spPr bwMode="auto">
            <a:xfrm>
              <a:off x="5472" y="1520"/>
              <a:ext cx="79" cy="79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8" name="Oval 34"/>
            <p:cNvSpPr>
              <a:spLocks noChangeArrowheads="1"/>
            </p:cNvSpPr>
            <p:nvPr/>
          </p:nvSpPr>
          <p:spPr bwMode="auto">
            <a:xfrm>
              <a:off x="5136" y="1632"/>
              <a:ext cx="80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9" name="Oval 35"/>
            <p:cNvSpPr>
              <a:spLocks noChangeArrowheads="1"/>
            </p:cNvSpPr>
            <p:nvPr/>
          </p:nvSpPr>
          <p:spPr bwMode="auto">
            <a:xfrm>
              <a:off x="5248" y="1632"/>
              <a:ext cx="79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60" name="Oval 36"/>
            <p:cNvSpPr>
              <a:spLocks noChangeArrowheads="1"/>
            </p:cNvSpPr>
            <p:nvPr/>
          </p:nvSpPr>
          <p:spPr bwMode="auto">
            <a:xfrm>
              <a:off x="5360" y="1632"/>
              <a:ext cx="79" cy="79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61" name="Oval 37"/>
            <p:cNvSpPr>
              <a:spLocks noChangeArrowheads="1"/>
            </p:cNvSpPr>
            <p:nvPr/>
          </p:nvSpPr>
          <p:spPr bwMode="auto">
            <a:xfrm>
              <a:off x="5472" y="1632"/>
              <a:ext cx="79" cy="79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62" name="Oval 38"/>
            <p:cNvSpPr>
              <a:spLocks noChangeArrowheads="1"/>
            </p:cNvSpPr>
            <p:nvPr/>
          </p:nvSpPr>
          <p:spPr bwMode="auto">
            <a:xfrm>
              <a:off x="5248" y="1744"/>
              <a:ext cx="79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63" name="Oval 39"/>
            <p:cNvSpPr>
              <a:spLocks noChangeArrowheads="1"/>
            </p:cNvSpPr>
            <p:nvPr/>
          </p:nvSpPr>
          <p:spPr bwMode="auto">
            <a:xfrm>
              <a:off x="5472" y="1744"/>
              <a:ext cx="79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2" r:id="rId2"/>
    <p:sldLayoutId id="2147483671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65" r:id="rId9"/>
    <p:sldLayoutId id="2147483664" r:id="rId10"/>
    <p:sldLayoutId id="2147483663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l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92150" indent="-3476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600">
          <a:solidFill>
            <a:schemeClr val="tx1"/>
          </a:solidFill>
          <a:latin typeface="+mn-lt"/>
        </a:defRPr>
      </a:lvl2pPr>
      <a:lvl3pPr marL="987425" indent="-2936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l"/>
        <a:defRPr sz="2300">
          <a:solidFill>
            <a:schemeClr val="tx1"/>
          </a:solidFill>
          <a:latin typeface="+mn-lt"/>
        </a:defRPr>
      </a:lvl3pPr>
      <a:lvl4pPr marL="1281113" indent="-2921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4pPr>
      <a:lvl5pPr marL="1598613" indent="-315913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0558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5130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29702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4274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260350"/>
            <a:ext cx="5759450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398" name="Group 62"/>
          <p:cNvGraphicFramePr>
            <a:graphicFrameLocks noGrp="1"/>
          </p:cNvGraphicFramePr>
          <p:nvPr/>
        </p:nvGraphicFramePr>
        <p:xfrm>
          <a:off x="611188" y="2111778"/>
          <a:ext cx="7115175" cy="4304031"/>
        </p:xfrm>
        <a:graphic>
          <a:graphicData uri="http://schemas.openxmlformats.org/drawingml/2006/table">
            <a:tbl>
              <a:tblPr/>
              <a:tblGrid>
                <a:gridCol w="1944687"/>
                <a:gridCol w="5170488"/>
              </a:tblGrid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CZ.1.07/1.5.00/34.0950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Kódování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vy_32_INOVACE_bio_evo11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Označení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evo11_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tisnove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_linky.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pptx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Gymnázium Kladno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Blanka  Berdychová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Prezentace seznamuje se základními pojmy a postupy z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předlékařské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 první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pomoci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Biologie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Tematická oblast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První pomoc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Tísňové linky, varovné signály, evakuace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9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Očekávané výstupy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Naučit žáky používat tísňové linky a správně postupovat v případě evakuace.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Klíčová slova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Tísňové linky, všeobecná výstraha, požární poplach, zkouška sirén, evakuační zavazadlo, evakuace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 (výkladová)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,Bold"/>
                          <a:cs typeface="Times New Roman,Bold"/>
                        </a:rPr>
                        <a:t>Nižší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 stupeň osmiletého gymnázia,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,Bold"/>
                          <a:cs typeface="Times New Roman,Bold"/>
                        </a:rPr>
                        <a:t>osmileté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gymnázium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Ověřeno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25.3.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2013, O4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496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Zdroje uvedeny na konci dokumentu. Obrázky pocházejí z vlastních zdrojů autora.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4390" name="TextovéPole 5"/>
          <p:cNvSpPr txBox="1">
            <a:spLocks noChangeArrowheads="1"/>
          </p:cNvSpPr>
          <p:nvPr/>
        </p:nvSpPr>
        <p:spPr bwMode="auto">
          <a:xfrm>
            <a:off x="611188" y="1628775"/>
            <a:ext cx="44656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chemeClr val="tx2"/>
                </a:solidFill>
              </a:rPr>
              <a:t>Název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Tísňové linky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719263"/>
          <a:ext cx="8230370" cy="48696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89835"/>
                <a:gridCol w="2523688"/>
                <a:gridCol w="3316847"/>
              </a:tblGrid>
              <a:tr h="328245">
                <a:tc gridSpan="3">
                  <a:txBody>
                    <a:bodyPr/>
                    <a:lstStyle/>
                    <a:p>
                      <a:r>
                        <a:rPr lang="cs-CZ" sz="1600" dirty="0" smtClean="0"/>
                        <a:t>Národní tísňové linky</a:t>
                      </a:r>
                      <a:endParaRPr lang="cs-CZ" sz="1600" dirty="0"/>
                    </a:p>
                  </a:txBody>
                  <a:tcPr marL="91564" marR="91564"/>
                </a:tc>
                <a:tc hMerge="1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600" dirty="0" smtClean="0"/>
                    </a:p>
                  </a:txBody>
                  <a:tcPr marL="91564" marR="91564"/>
                </a:tc>
                <a:tc hMerge="1">
                  <a:txBody>
                    <a:bodyPr/>
                    <a:lstStyle/>
                    <a:p>
                      <a:endParaRPr lang="cs-CZ" sz="1600" dirty="0"/>
                    </a:p>
                  </a:txBody>
                  <a:tcPr marL="91564" marR="91564"/>
                </a:tc>
              </a:tr>
              <a:tr h="622209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Tísňové linky</a:t>
                      </a:r>
                      <a:endParaRPr lang="cs-CZ" sz="1600" dirty="0"/>
                    </a:p>
                  </a:txBody>
                  <a:tcPr marL="91564" marR="91564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/>
                        <a:t>Pomůcka pro zapamatování</a:t>
                      </a:r>
                    </a:p>
                  </a:txBody>
                  <a:tcPr marL="91564" marR="91564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Příklady situací</a:t>
                      </a:r>
                      <a:endParaRPr lang="cs-CZ" sz="1600" dirty="0"/>
                    </a:p>
                  </a:txBody>
                  <a:tcPr marL="91564" marR="91564"/>
                </a:tc>
              </a:tr>
              <a:tr h="878691">
                <a:tc>
                  <a:txBody>
                    <a:bodyPr/>
                    <a:lstStyle/>
                    <a:p>
                      <a:r>
                        <a:rPr lang="cs-CZ" dirty="0" smtClean="0"/>
                        <a:t>Hasiči  </a:t>
                      </a:r>
                    </a:p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150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 marL="91564" marR="9156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 = stočená hadice či rybník</a:t>
                      </a:r>
                      <a:endParaRPr lang="cs-CZ" dirty="0"/>
                    </a:p>
                  </a:txBody>
                  <a:tcPr marL="91564" marR="9156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Požár, vyprošťování</a:t>
                      </a:r>
                      <a:r>
                        <a:rPr lang="cs-CZ" baseline="0" dirty="0" smtClean="0"/>
                        <a:t> při autonehodě, olejová skvrna na rybníku</a:t>
                      </a:r>
                      <a:endParaRPr lang="cs-CZ" dirty="0"/>
                    </a:p>
                  </a:txBody>
                  <a:tcPr marL="91564" marR="91564"/>
                </a:tc>
              </a:tr>
              <a:tr h="702952">
                <a:tc>
                  <a:txBody>
                    <a:bodyPr/>
                    <a:lstStyle/>
                    <a:p>
                      <a:r>
                        <a:rPr lang="cs-CZ" dirty="0" smtClean="0"/>
                        <a:t>Záchranná služba 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155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 marL="91564" marR="9156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 – pojízdné</a:t>
                      </a:r>
                      <a:r>
                        <a:rPr lang="cs-CZ" baseline="0" dirty="0" smtClean="0"/>
                        <a:t> křeslo</a:t>
                      </a:r>
                      <a:endParaRPr lang="cs-CZ" dirty="0"/>
                    </a:p>
                  </a:txBody>
                  <a:tcPr marL="91564" marR="9156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Úraz,</a:t>
                      </a:r>
                      <a:r>
                        <a:rPr lang="cs-CZ" baseline="0" dirty="0" smtClean="0"/>
                        <a:t> zástava dechu, bezvědomí</a:t>
                      </a:r>
                      <a:endParaRPr lang="cs-CZ" dirty="0"/>
                    </a:p>
                  </a:txBody>
                  <a:tcPr marL="91564" marR="91564"/>
                </a:tc>
              </a:tr>
              <a:tr h="87869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Státní </a:t>
                      </a:r>
                      <a:r>
                        <a:rPr lang="cs-CZ" baseline="0" dirty="0" smtClean="0"/>
                        <a:t>policie</a:t>
                      </a:r>
                    </a:p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158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 marL="91564" marR="9156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8 - pouta</a:t>
                      </a:r>
                      <a:endParaRPr lang="cs-CZ" dirty="0"/>
                    </a:p>
                  </a:txBody>
                  <a:tcPr marL="91564" marR="9156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Svědek</a:t>
                      </a:r>
                      <a:r>
                        <a:rPr lang="cs-CZ" baseline="0" dirty="0" smtClean="0"/>
                        <a:t> krádeže</a:t>
                      </a:r>
                      <a:r>
                        <a:rPr lang="cs-CZ" dirty="0" smtClean="0"/>
                        <a:t>,</a:t>
                      </a:r>
                      <a:r>
                        <a:rPr lang="cs-CZ" baseline="0" dirty="0" smtClean="0"/>
                        <a:t> nález podezřelého zavazadla v metru</a:t>
                      </a:r>
                      <a:endParaRPr lang="cs-CZ" dirty="0"/>
                    </a:p>
                  </a:txBody>
                  <a:tcPr marL="91564" marR="91564"/>
                </a:tc>
              </a:tr>
              <a:tr h="702952">
                <a:tc>
                  <a:txBody>
                    <a:bodyPr/>
                    <a:lstStyle/>
                    <a:p>
                      <a:r>
                        <a:rPr lang="cs-CZ" dirty="0" smtClean="0"/>
                        <a:t>Městská</a:t>
                      </a:r>
                      <a:r>
                        <a:rPr lang="cs-CZ" baseline="0" dirty="0" smtClean="0"/>
                        <a:t> policie</a:t>
                      </a:r>
                    </a:p>
                    <a:p>
                      <a:r>
                        <a:rPr lang="cs-CZ" sz="2400" baseline="0" dirty="0" smtClean="0">
                          <a:solidFill>
                            <a:srgbClr val="FF0000"/>
                          </a:solidFill>
                        </a:rPr>
                        <a:t>156</a:t>
                      </a:r>
                      <a:endParaRPr lang="cs-CZ" sz="2400" dirty="0" smtClean="0">
                        <a:solidFill>
                          <a:srgbClr val="FF0000"/>
                        </a:solidFill>
                      </a:endParaRPr>
                    </a:p>
                  </a:txBody>
                  <a:tcPr marL="91564" marR="91564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1564" marR="91564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Nefunkční parkovací automat, ztracený</a:t>
                      </a:r>
                      <a:r>
                        <a:rPr lang="cs-CZ" baseline="0" dirty="0" smtClean="0"/>
                        <a:t> pes</a:t>
                      </a:r>
                    </a:p>
                  </a:txBody>
                  <a:tcPr marL="91564" marR="91564"/>
                </a:tc>
              </a:tr>
              <a:tr h="620333"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accent4"/>
                          </a:solidFill>
                        </a:rPr>
                        <a:t>Volání na</a:t>
                      </a:r>
                      <a:r>
                        <a:rPr lang="cs-CZ" sz="1800" baseline="0" dirty="0" smtClean="0">
                          <a:solidFill>
                            <a:schemeClr val="accent4"/>
                          </a:solidFill>
                        </a:rPr>
                        <a:t> tísňové linky je bezplatné!!!</a:t>
                      </a:r>
                    </a:p>
                  </a:txBody>
                  <a:tcPr marL="91564" marR="91564"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91564" marR="91564"/>
                </a:tc>
                <a:tc hMerge="1">
                  <a:txBody>
                    <a:bodyPr/>
                    <a:lstStyle/>
                    <a:p>
                      <a:endParaRPr lang="cs-CZ" baseline="0" dirty="0" smtClean="0"/>
                    </a:p>
                  </a:txBody>
                  <a:tcPr marL="91564" marR="91564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Tísňové linky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 smtClean="0">
              <a:solidFill>
                <a:schemeClr val="accent4"/>
              </a:solidFill>
            </a:endParaRPr>
          </a:p>
          <a:p>
            <a:endParaRPr lang="cs-CZ" dirty="0" smtClean="0">
              <a:solidFill>
                <a:schemeClr val="accent4"/>
              </a:solidFill>
            </a:endParaRPr>
          </a:p>
          <a:p>
            <a:endParaRPr lang="cs-CZ" dirty="0" smtClean="0">
              <a:solidFill>
                <a:schemeClr val="accent4"/>
              </a:solidFill>
            </a:endParaRPr>
          </a:p>
          <a:p>
            <a:endParaRPr lang="cs-CZ" dirty="0" smtClean="0">
              <a:solidFill>
                <a:schemeClr val="accent4"/>
              </a:solidFill>
            </a:endParaRPr>
          </a:p>
          <a:p>
            <a:endParaRPr lang="cs-CZ" dirty="0" smtClean="0">
              <a:solidFill>
                <a:schemeClr val="accent4"/>
              </a:solidFill>
            </a:endParaRPr>
          </a:p>
          <a:p>
            <a:endParaRPr lang="cs-CZ" dirty="0" smtClean="0">
              <a:solidFill>
                <a:schemeClr val="accent4"/>
              </a:solidFill>
            </a:endParaRPr>
          </a:p>
          <a:p>
            <a:endParaRPr lang="cs-CZ" dirty="0" smtClean="0">
              <a:solidFill>
                <a:schemeClr val="accent4"/>
              </a:solidFill>
            </a:endParaRPr>
          </a:p>
          <a:p>
            <a:endParaRPr lang="cs-CZ" dirty="0" smtClean="0">
              <a:solidFill>
                <a:schemeClr val="accent4"/>
              </a:solidFill>
            </a:endParaRPr>
          </a:p>
          <a:p>
            <a:endParaRPr lang="cs-CZ" dirty="0" smtClean="0">
              <a:solidFill>
                <a:schemeClr val="accent4"/>
              </a:solidFill>
            </a:endParaRPr>
          </a:p>
          <a:p>
            <a:endParaRPr lang="cs-CZ" dirty="0" smtClean="0">
              <a:solidFill>
                <a:schemeClr val="accent4"/>
              </a:solidFill>
            </a:endParaRPr>
          </a:p>
          <a:p>
            <a:endParaRPr lang="cs-CZ" dirty="0" smtClean="0">
              <a:solidFill>
                <a:schemeClr val="accent4"/>
              </a:solidFill>
            </a:endParaRPr>
          </a:p>
          <a:p>
            <a:endParaRPr lang="cs-CZ" dirty="0" smtClean="0">
              <a:solidFill>
                <a:schemeClr val="accent4"/>
              </a:solidFill>
            </a:endParaRPr>
          </a:p>
          <a:p>
            <a:endParaRPr lang="cs-CZ" dirty="0" smtClean="0">
              <a:solidFill>
                <a:schemeClr val="accent4"/>
              </a:solidFill>
            </a:endParaRPr>
          </a:p>
          <a:p>
            <a:endParaRPr lang="cs-CZ" dirty="0" smtClean="0">
              <a:solidFill>
                <a:schemeClr val="accent4"/>
              </a:solidFill>
            </a:endParaRPr>
          </a:p>
          <a:p>
            <a:endParaRPr lang="cs-CZ" dirty="0" smtClean="0">
              <a:solidFill>
                <a:schemeClr val="accent4"/>
              </a:solidFill>
            </a:endParaRPr>
          </a:p>
          <a:p>
            <a:endParaRPr lang="cs-CZ" dirty="0" smtClean="0">
              <a:solidFill>
                <a:schemeClr val="accent4"/>
              </a:solidFill>
            </a:endParaRPr>
          </a:p>
          <a:p>
            <a:endParaRPr lang="cs-CZ" dirty="0" smtClean="0">
              <a:solidFill>
                <a:schemeClr val="accent4"/>
              </a:solidFill>
            </a:endParaRPr>
          </a:p>
          <a:p>
            <a:endParaRPr lang="cs-CZ" dirty="0" smtClean="0">
              <a:solidFill>
                <a:schemeClr val="accent4"/>
              </a:solidFill>
            </a:endParaRPr>
          </a:p>
          <a:p>
            <a:r>
              <a:rPr lang="cs-CZ" dirty="0" smtClean="0"/>
              <a:t>Evropské číslo tísňového volání</a:t>
            </a:r>
            <a:r>
              <a:rPr lang="cs-CZ" dirty="0" smtClean="0">
                <a:solidFill>
                  <a:schemeClr val="accent4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112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sz="1600" dirty="0" smtClean="0"/>
          </a:p>
          <a:p>
            <a:r>
              <a:rPr lang="cs-CZ" sz="2000" dirty="0" smtClean="0"/>
              <a:t>Funguje v celé EU</a:t>
            </a:r>
          </a:p>
          <a:p>
            <a:r>
              <a:rPr lang="cs-CZ" sz="2000" dirty="0" smtClean="0"/>
              <a:t>V ČR </a:t>
            </a:r>
            <a:r>
              <a:rPr lang="cs-CZ" sz="2000" u="sng" dirty="0" smtClean="0"/>
              <a:t>obsluhuje Hasičský záchranný sbor</a:t>
            </a:r>
          </a:p>
          <a:p>
            <a:r>
              <a:rPr lang="cs-CZ" sz="2000" dirty="0" smtClean="0"/>
              <a:t>Voláme tehdy, pokud potřebujeme najednou více složek integrovaného záchranného systému.</a:t>
            </a:r>
          </a:p>
          <a:p>
            <a:r>
              <a:rPr lang="cs-CZ" sz="2000" dirty="0" smtClean="0"/>
              <a:t>Lze volat i bez SIM karty a v místě, kde nemá váš operátor signál</a:t>
            </a:r>
            <a:endParaRPr lang="cs-CZ" sz="20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Horská služba </a:t>
            </a:r>
            <a:r>
              <a:rPr lang="cs-CZ" dirty="0" smtClean="0">
                <a:solidFill>
                  <a:srgbClr val="FF0000"/>
                </a:solidFill>
              </a:rPr>
              <a:t>1210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>
          <a:xfrm>
            <a:off x="4645025" y="2276871"/>
            <a:ext cx="4041775" cy="3849291"/>
          </a:xfrm>
        </p:spPr>
        <p:txBody>
          <a:bodyPr/>
          <a:lstStyle/>
          <a:p>
            <a:r>
              <a:rPr lang="cs-CZ" sz="2000" dirty="0" smtClean="0"/>
              <a:t>Non stop</a:t>
            </a:r>
          </a:p>
          <a:p>
            <a:r>
              <a:rPr lang="cs-CZ" sz="2000" dirty="0" smtClean="0"/>
              <a:t>Beskydy, Jeseníky, Jizerské hory, Krkonoše, Krušné hory, Orlické hory, Šumava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sdělit operátorovi?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Kdo volá</a:t>
            </a:r>
          </a:p>
          <a:p>
            <a:r>
              <a:rPr lang="cs-CZ" dirty="0" smtClean="0"/>
              <a:t>Co se stalo</a:t>
            </a:r>
          </a:p>
          <a:p>
            <a:r>
              <a:rPr lang="cs-CZ" dirty="0" smtClean="0"/>
              <a:t>Kde se stalo</a:t>
            </a:r>
          </a:p>
          <a:p>
            <a:r>
              <a:rPr lang="cs-CZ" dirty="0" smtClean="0"/>
              <a:t>Informace o postiženém/ postižených </a:t>
            </a:r>
          </a:p>
          <a:p>
            <a:r>
              <a:rPr lang="cs-CZ" dirty="0" smtClean="0"/>
              <a:t>Řiďte se pokyny operátora.</a:t>
            </a:r>
          </a:p>
          <a:p>
            <a:r>
              <a:rPr lang="cs-CZ" dirty="0" smtClean="0"/>
              <a:t>Nezavěšujte, dokud operátor neukončí hovor.</a:t>
            </a:r>
          </a:p>
          <a:p>
            <a:r>
              <a:rPr lang="cs-CZ" dirty="0" smtClean="0"/>
              <a:t>Vyčkejte na případné zpětné volání.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Varovné signály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1600" u="sng" dirty="0" smtClean="0">
                <a:solidFill>
                  <a:srgbClr val="FF0000"/>
                </a:solidFill>
              </a:rPr>
              <a:t>Všeobecná výstraha</a:t>
            </a:r>
          </a:p>
          <a:p>
            <a:r>
              <a:rPr lang="cs-CZ" sz="1600" b="1" dirty="0" smtClean="0"/>
              <a:t>Kolísavý tón po dobu 140s</a:t>
            </a:r>
            <a:r>
              <a:rPr lang="cs-CZ" sz="1600" dirty="0" smtClean="0"/>
              <a:t>, zpravidla 3x opakovaný v cca 5minutových intervalech</a:t>
            </a:r>
          </a:p>
          <a:p>
            <a:r>
              <a:rPr lang="cs-CZ" sz="1600" dirty="0" smtClean="0"/>
              <a:t>Znamená NEBEZPEČÍ!</a:t>
            </a:r>
          </a:p>
          <a:p>
            <a:r>
              <a:rPr lang="cs-CZ" sz="1600" dirty="0" smtClean="0"/>
              <a:t>Po akustickém signálu bude následovat tísňová informace v hromadných sdělovacích prostředcích (rádio, televize), v místním rozhlase apod.</a:t>
            </a:r>
          </a:p>
          <a:p>
            <a:r>
              <a:rPr lang="cs-CZ" sz="1600" dirty="0" smtClean="0"/>
              <a:t>Po varování se co nejrychleji vyhledej ukryt v budově a zapni si rádio či televizi.</a:t>
            </a:r>
          </a:p>
          <a:p>
            <a:pPr>
              <a:buNone/>
            </a:pPr>
            <a:r>
              <a:rPr lang="cs-CZ" sz="1600" u="sng" dirty="0" smtClean="0">
                <a:solidFill>
                  <a:srgbClr val="FF0000"/>
                </a:solidFill>
              </a:rPr>
              <a:t>Zkouška sirén</a:t>
            </a:r>
          </a:p>
          <a:p>
            <a:r>
              <a:rPr lang="cs-CZ" sz="1600" b="1" dirty="0" smtClean="0"/>
              <a:t>Nepřerušovaný tón po dobu 140s</a:t>
            </a:r>
            <a:r>
              <a:rPr lang="cs-CZ" sz="1600" dirty="0" smtClean="0"/>
              <a:t> každou první středu v měsíci</a:t>
            </a:r>
          </a:p>
          <a:p>
            <a:r>
              <a:rPr lang="cs-CZ" sz="1600" dirty="0" smtClean="0"/>
              <a:t>Slouží k odzkoušení technického stavu sirén</a:t>
            </a:r>
          </a:p>
          <a:p>
            <a:pPr>
              <a:buNone/>
            </a:pPr>
            <a:r>
              <a:rPr lang="cs-CZ" sz="1600" u="sng" dirty="0" smtClean="0">
                <a:solidFill>
                  <a:srgbClr val="FF0000"/>
                </a:solidFill>
              </a:rPr>
              <a:t>Požární poplach</a:t>
            </a:r>
          </a:p>
          <a:p>
            <a:r>
              <a:rPr lang="cs-CZ" sz="1600" dirty="0" smtClean="0"/>
              <a:t>Ke svolání dobrovolných hasičů</a:t>
            </a:r>
          </a:p>
          <a:p>
            <a:r>
              <a:rPr lang="cs-CZ" sz="1600" b="1" dirty="0" smtClean="0"/>
              <a:t>Přerušovaný tón po dobu 60s</a:t>
            </a:r>
            <a:r>
              <a:rPr lang="cs-CZ" sz="1600" dirty="0" smtClean="0"/>
              <a:t>, napodobuje hlas trubky HO – ŘÍ, HO – ŘÍ (25s tón – 10s přestávka – 25s tón)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Zvukové nahrávky naleznete na http://www.</a:t>
            </a:r>
            <a:r>
              <a:rPr lang="cs-CZ" sz="1600" dirty="0" err="1" smtClean="0"/>
              <a:t>zachranny</a:t>
            </a:r>
            <a:r>
              <a:rPr lang="cs-CZ" sz="1600" dirty="0" smtClean="0"/>
              <a:t>-kruh.</a:t>
            </a:r>
            <a:r>
              <a:rPr lang="cs-CZ" sz="1600" dirty="0" err="1" smtClean="0"/>
              <a:t>cz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Evakuace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19262"/>
            <a:ext cx="8229600" cy="4590057"/>
          </a:xfrm>
        </p:spPr>
        <p:txBody>
          <a:bodyPr/>
          <a:lstStyle/>
          <a:p>
            <a:r>
              <a:rPr lang="cs-CZ" sz="1800" dirty="0" smtClean="0"/>
              <a:t>Připrav si evakuační zavazadlo.</a:t>
            </a:r>
          </a:p>
          <a:p>
            <a:r>
              <a:rPr lang="cs-CZ" sz="1800" dirty="0" smtClean="0">
                <a:solidFill>
                  <a:srgbClr val="0070C0"/>
                </a:solidFill>
              </a:rPr>
              <a:t>Uhas otevřený oheň v topidlech.</a:t>
            </a:r>
          </a:p>
          <a:p>
            <a:r>
              <a:rPr lang="cs-CZ" sz="1800" dirty="0" smtClean="0"/>
              <a:t>Vypni elektrické spotřebiče (s výjimkou ledniček, mrazniček)</a:t>
            </a:r>
          </a:p>
          <a:p>
            <a:r>
              <a:rPr lang="cs-CZ" sz="1800" dirty="0" smtClean="0">
                <a:solidFill>
                  <a:srgbClr val="0070C0"/>
                </a:solidFill>
              </a:rPr>
              <a:t>Uzavři přívod vody a plynu</a:t>
            </a:r>
            <a:r>
              <a:rPr lang="cs-CZ" sz="1800" dirty="0" smtClean="0"/>
              <a:t>.</a:t>
            </a:r>
          </a:p>
          <a:p>
            <a:r>
              <a:rPr lang="cs-CZ" sz="1800" dirty="0" smtClean="0"/>
              <a:t>Ověř, zda sousedé vědí, že mají opustit byt.</a:t>
            </a:r>
          </a:p>
          <a:p>
            <a:r>
              <a:rPr lang="cs-CZ" sz="1800" dirty="0" smtClean="0">
                <a:solidFill>
                  <a:srgbClr val="0070C0"/>
                </a:solidFill>
              </a:rPr>
              <a:t>Dětem vložte do kapsy cedulku se jménem a adresou.</a:t>
            </a:r>
          </a:p>
          <a:p>
            <a:r>
              <a:rPr lang="cs-CZ" sz="1800" dirty="0" smtClean="0"/>
              <a:t>Kočky a psy vezmi s sebou. Ostatní zvířata  ponechej doma a zásob je potravou a vodou zhruba na týden.</a:t>
            </a:r>
          </a:p>
          <a:p>
            <a:r>
              <a:rPr lang="cs-CZ" sz="1800" dirty="0" smtClean="0">
                <a:solidFill>
                  <a:srgbClr val="0070C0"/>
                </a:solidFill>
              </a:rPr>
              <a:t>Vezmi evakuační zavazadlo, uzamkni dům, na dveře dej vývěsku, kdy a kam se s evakuoval.</a:t>
            </a:r>
          </a:p>
          <a:p>
            <a:r>
              <a:rPr lang="cs-CZ" sz="1800" dirty="0" smtClean="0"/>
              <a:t>Přesuň se na určené evakuační středisko případně ke známým či na chatu apod.</a:t>
            </a:r>
          </a:p>
          <a:p>
            <a:r>
              <a:rPr lang="cs-CZ" sz="1800" dirty="0" smtClean="0">
                <a:solidFill>
                  <a:srgbClr val="0070C0"/>
                </a:solidFill>
              </a:rPr>
              <a:t>Dodržuj stanovené evakuační trasy.</a:t>
            </a:r>
          </a:p>
          <a:p>
            <a:r>
              <a:rPr lang="cs-CZ" sz="1800" dirty="0" smtClean="0"/>
              <a:t>Po návratu zkontroluj stav majetku, zdokumentuj případné škody a ztráty. 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Evakuační zavazadlo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Osobní doklady</a:t>
            </a:r>
          </a:p>
          <a:p>
            <a:r>
              <a:rPr lang="cs-CZ" sz="2000" dirty="0" smtClean="0"/>
              <a:t>Užívané léky</a:t>
            </a:r>
          </a:p>
          <a:p>
            <a:r>
              <a:rPr lang="cs-CZ" sz="2000" dirty="0" smtClean="0"/>
              <a:t>Cennosti (peníze, pojistné smlouvy, platební karty apod.)</a:t>
            </a:r>
          </a:p>
          <a:p>
            <a:r>
              <a:rPr lang="cs-CZ" sz="2000" dirty="0" smtClean="0"/>
              <a:t>Základní trvanlivé potraviny na 2-3 dny (zabalený chléb, konzervy…),včetně vody</a:t>
            </a:r>
          </a:p>
          <a:p>
            <a:r>
              <a:rPr lang="cs-CZ" sz="2000" dirty="0" smtClean="0"/>
              <a:t>Jídelní potřeby (misku, příbor), šití, kapesní nůž, otvírák na konzervy</a:t>
            </a:r>
          </a:p>
          <a:p>
            <a:r>
              <a:rPr lang="cs-CZ" sz="2000" dirty="0" smtClean="0"/>
              <a:t>Baterku, přenosné rádio, náhradní baterie, zapalovač, svíčky, psací potřeby</a:t>
            </a:r>
          </a:p>
          <a:p>
            <a:r>
              <a:rPr lang="cs-CZ" sz="2000" dirty="0" smtClean="0"/>
              <a:t>Hygienické potřeby</a:t>
            </a:r>
          </a:p>
          <a:p>
            <a:r>
              <a:rPr lang="cs-CZ" sz="2000" dirty="0" smtClean="0"/>
              <a:t>Náhradní oblečení, obuv, pláštěnku</a:t>
            </a:r>
            <a:r>
              <a:rPr lang="cs-CZ" sz="2000" smtClean="0"/>
              <a:t>, spací </a:t>
            </a:r>
            <a:r>
              <a:rPr lang="cs-CZ" sz="2000" dirty="0" smtClean="0"/>
              <a:t>pytel</a:t>
            </a:r>
          </a:p>
          <a:p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i="1" dirty="0" smtClean="0"/>
              <a:t>Co dělat...</a:t>
            </a:r>
            <a:r>
              <a:rPr lang="cs-CZ" sz="2400" dirty="0" smtClean="0"/>
              <a:t>. Praha: Centrum pro bezpečný stát, 2008, ISBN 987-80-904066-1-2. </a:t>
            </a:r>
          </a:p>
          <a:p>
            <a:r>
              <a:rPr lang="cs-CZ" sz="2400" dirty="0" smtClean="0"/>
              <a:t>KAUFMAN, Jan. </a:t>
            </a:r>
            <a:r>
              <a:rPr lang="cs-CZ" sz="2400" i="1" dirty="0" smtClean="0"/>
              <a:t>Záchranář</a:t>
            </a:r>
            <a:r>
              <a:rPr lang="cs-CZ" sz="2400" dirty="0" smtClean="0"/>
              <a:t>. Vodní záchranná služba Českého červeného kříže, 2007. ISBN 978-80-902805-4-0.</a:t>
            </a:r>
          </a:p>
          <a:p>
            <a:r>
              <a:rPr lang="cs-CZ" sz="2400" i="1" dirty="0" smtClean="0"/>
              <a:t>Zdravotník zotavovacích akcí</a:t>
            </a:r>
            <a:r>
              <a:rPr lang="cs-CZ" sz="2400" dirty="0" smtClean="0"/>
              <a:t>. Praha: Úřad Českého červeného kříže, 2004. </a:t>
            </a:r>
          </a:p>
          <a:p>
            <a:r>
              <a:rPr lang="cs-CZ" sz="2400" dirty="0" smtClean="0"/>
              <a:t>SRNSKÝ, Pavel. </a:t>
            </a:r>
            <a:r>
              <a:rPr lang="cs-CZ" sz="2400" i="1" dirty="0" smtClean="0"/>
              <a:t>Základní norma zdravotnických znalostí</a:t>
            </a:r>
            <a:r>
              <a:rPr lang="cs-CZ" sz="2400" dirty="0" smtClean="0"/>
              <a:t>. Praha: Úřad Českého červeného kříže, 2001.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íť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Síť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Síť 1">
        <a:dk1>
          <a:srgbClr val="4F747B"/>
        </a:dk1>
        <a:lt1>
          <a:srgbClr val="FFFFFF"/>
        </a:lt1>
        <a:dk2>
          <a:srgbClr val="000000"/>
        </a:dk2>
        <a:lt2>
          <a:srgbClr val="C0C0C0"/>
        </a:lt2>
        <a:accent1>
          <a:srgbClr val="859868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C2CAB9"/>
        </a:accent5>
        <a:accent6>
          <a:srgbClr val="555555"/>
        </a:accent6>
        <a:hlink>
          <a:srgbClr val="5F5F5F"/>
        </a:hlink>
        <a:folHlink>
          <a:srgbClr val="BA121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2">
        <a:dk1>
          <a:srgbClr val="3C0000"/>
        </a:dk1>
        <a:lt1>
          <a:srgbClr val="FFFFFF"/>
        </a:lt1>
        <a:dk2>
          <a:srgbClr val="4D0B0B"/>
        </a:dk2>
        <a:lt2>
          <a:srgbClr val="FFFFFF"/>
        </a:lt2>
        <a:accent1>
          <a:srgbClr val="666633"/>
        </a:accent1>
        <a:accent2>
          <a:srgbClr val="CC3300"/>
        </a:accent2>
        <a:accent3>
          <a:srgbClr val="B2AAAA"/>
        </a:accent3>
        <a:accent4>
          <a:srgbClr val="DADADA"/>
        </a:accent4>
        <a:accent5>
          <a:srgbClr val="B8B8AD"/>
        </a:accent5>
        <a:accent6>
          <a:srgbClr val="B92D00"/>
        </a:accent6>
        <a:hlink>
          <a:srgbClr val="CC9900"/>
        </a:hlink>
        <a:folHlink>
          <a:srgbClr val="CC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3">
        <a:dk1>
          <a:srgbClr val="666699"/>
        </a:dk1>
        <a:lt1>
          <a:srgbClr val="FFFFFF"/>
        </a:lt1>
        <a:dk2>
          <a:srgbClr val="15192B"/>
        </a:dk2>
        <a:lt2>
          <a:srgbClr val="CCCCFF"/>
        </a:lt2>
        <a:accent1>
          <a:srgbClr val="4F893D"/>
        </a:accent1>
        <a:accent2>
          <a:srgbClr val="666699"/>
        </a:accent2>
        <a:accent3>
          <a:srgbClr val="AAABAC"/>
        </a:accent3>
        <a:accent4>
          <a:srgbClr val="DADADA"/>
        </a:accent4>
        <a:accent5>
          <a:srgbClr val="B2C4AF"/>
        </a:accent5>
        <a:accent6>
          <a:srgbClr val="5C5C8A"/>
        </a:accent6>
        <a:hlink>
          <a:srgbClr val="CC9900"/>
        </a:hlink>
        <a:folHlink>
          <a:srgbClr val="4837C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4">
        <a:dk1>
          <a:srgbClr val="666699"/>
        </a:dk1>
        <a:lt1>
          <a:srgbClr val="FFFFFF"/>
        </a:lt1>
        <a:dk2>
          <a:srgbClr val="86001A"/>
        </a:dk2>
        <a:lt2>
          <a:srgbClr val="CCCC66"/>
        </a:lt2>
        <a:accent1>
          <a:srgbClr val="FF3300"/>
        </a:accent1>
        <a:accent2>
          <a:srgbClr val="FF6600"/>
        </a:accent2>
        <a:accent3>
          <a:srgbClr val="C3AAAB"/>
        </a:accent3>
        <a:accent4>
          <a:srgbClr val="DADADA"/>
        </a:accent4>
        <a:accent5>
          <a:srgbClr val="FFADAA"/>
        </a:accent5>
        <a:accent6>
          <a:srgbClr val="E75C00"/>
        </a:accent6>
        <a:hlink>
          <a:srgbClr val="CC9900"/>
        </a:hlink>
        <a:folHlink>
          <a:srgbClr val="FF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5">
        <a:dk1>
          <a:srgbClr val="666699"/>
        </a:dk1>
        <a:lt1>
          <a:srgbClr val="FFFFFF"/>
        </a:lt1>
        <a:dk2>
          <a:srgbClr val="000054"/>
        </a:dk2>
        <a:lt2>
          <a:srgbClr val="FFFFFF"/>
        </a:lt2>
        <a:accent1>
          <a:srgbClr val="3333FF"/>
        </a:accent1>
        <a:accent2>
          <a:srgbClr val="006699"/>
        </a:accent2>
        <a:accent3>
          <a:srgbClr val="AAAAB3"/>
        </a:accent3>
        <a:accent4>
          <a:srgbClr val="DADADA"/>
        </a:accent4>
        <a:accent5>
          <a:srgbClr val="ADADFF"/>
        </a:accent5>
        <a:accent6>
          <a:srgbClr val="005C8A"/>
        </a:accent6>
        <a:hlink>
          <a:srgbClr val="669900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6">
        <a:dk1>
          <a:srgbClr val="808080"/>
        </a:dk1>
        <a:lt1>
          <a:srgbClr val="FFFFFF"/>
        </a:lt1>
        <a:dk2>
          <a:srgbClr val="30054B"/>
        </a:dk2>
        <a:lt2>
          <a:srgbClr val="FFFFFF"/>
        </a:lt2>
        <a:accent1>
          <a:srgbClr val="797B9B"/>
        </a:accent1>
        <a:accent2>
          <a:srgbClr val="6B4FB1"/>
        </a:accent2>
        <a:accent3>
          <a:srgbClr val="ADAAB1"/>
        </a:accent3>
        <a:accent4>
          <a:srgbClr val="DADADA"/>
        </a:accent4>
        <a:accent5>
          <a:srgbClr val="BEBFCB"/>
        </a:accent5>
        <a:accent6>
          <a:srgbClr val="6047A0"/>
        </a:accent6>
        <a:hlink>
          <a:srgbClr val="7AACCE"/>
        </a:hlink>
        <a:folHlink>
          <a:srgbClr val="D8D8E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7">
        <a:dk1>
          <a:srgbClr val="808080"/>
        </a:dk1>
        <a:lt1>
          <a:srgbClr val="FFFFCC"/>
        </a:lt1>
        <a:dk2>
          <a:srgbClr val="29527B"/>
        </a:dk2>
        <a:lt2>
          <a:srgbClr val="FFFFFF"/>
        </a:lt2>
        <a:accent1>
          <a:srgbClr val="CCCC00"/>
        </a:accent1>
        <a:accent2>
          <a:srgbClr val="669999"/>
        </a:accent2>
        <a:accent3>
          <a:srgbClr val="ACB3BF"/>
        </a:accent3>
        <a:accent4>
          <a:srgbClr val="DADAAE"/>
        </a:accent4>
        <a:accent5>
          <a:srgbClr val="E2E2AA"/>
        </a:accent5>
        <a:accent6>
          <a:srgbClr val="5C8A8A"/>
        </a:accent6>
        <a:hlink>
          <a:srgbClr val="D8D8EC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8">
        <a:dk1>
          <a:srgbClr val="666699"/>
        </a:dk1>
        <a:lt1>
          <a:srgbClr val="FFFFFF"/>
        </a:lt1>
        <a:dk2>
          <a:srgbClr val="476949"/>
        </a:dk2>
        <a:lt2>
          <a:srgbClr val="FFFFFF"/>
        </a:lt2>
        <a:accent1>
          <a:srgbClr val="CC6600"/>
        </a:accent1>
        <a:accent2>
          <a:srgbClr val="CC9900"/>
        </a:accent2>
        <a:accent3>
          <a:srgbClr val="B1B9B1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45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9">
        <a:dk1>
          <a:srgbClr val="000000"/>
        </a:dk1>
        <a:lt1>
          <a:srgbClr val="FFFFFF"/>
        </a:lt1>
        <a:dk2>
          <a:srgbClr val="7C1302"/>
        </a:dk2>
        <a:lt2>
          <a:srgbClr val="CC9900"/>
        </a:lt2>
        <a:accent1>
          <a:srgbClr val="CC9900"/>
        </a:accent1>
        <a:accent2>
          <a:srgbClr val="CC3300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B92D00"/>
        </a:accent6>
        <a:hlink>
          <a:srgbClr val="80808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íť 10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CCC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Network</Template>
  <TotalTime>1963</TotalTime>
  <Words>656</Words>
  <Application>Microsoft Office PowerPoint</Application>
  <PresentationFormat>Předvádění na obrazovce (4:3)</PresentationFormat>
  <Paragraphs>131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Síť</vt:lpstr>
      <vt:lpstr>Snímek 1</vt:lpstr>
      <vt:lpstr>Tísňové linky</vt:lpstr>
      <vt:lpstr>Tísňové linky</vt:lpstr>
      <vt:lpstr>Co sdělit operátorovi?</vt:lpstr>
      <vt:lpstr>Varovné signály</vt:lpstr>
      <vt:lpstr>Evakuace</vt:lpstr>
      <vt:lpstr>Evakuační zavazadlo</vt:lpstr>
      <vt:lpstr>Zdroje</vt:lpstr>
    </vt:vector>
  </TitlesOfParts>
  <Company>KSVI MFF UK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Počítačové sítě</dc:title>
  <dc:creator>Pelikanova</dc:creator>
  <cp:lastModifiedBy>pc</cp:lastModifiedBy>
  <cp:revision>81</cp:revision>
  <cp:lastPrinted>2001-10-13T19:40:46Z</cp:lastPrinted>
  <dcterms:created xsi:type="dcterms:W3CDTF">2001-09-22T14:04:06Z</dcterms:created>
  <dcterms:modified xsi:type="dcterms:W3CDTF">2013-11-28T23:10:25Z</dcterms:modified>
</cp:coreProperties>
</file>