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9"/>
  </p:notesMasterIdLst>
  <p:handoutMasterIdLst>
    <p:handoutMasterId r:id="rId10"/>
  </p:handoutMasterIdLst>
  <p:sldIdLst>
    <p:sldId id="309" r:id="rId2"/>
    <p:sldId id="314" r:id="rId3"/>
    <p:sldId id="316" r:id="rId4"/>
    <p:sldId id="311" r:id="rId5"/>
    <p:sldId id="313" r:id="rId6"/>
    <p:sldId id="315" r:id="rId7"/>
    <p:sldId id="310" r:id="rId8"/>
  </p:sldIdLst>
  <p:sldSz cx="9144000" cy="6858000" type="screen4x3"/>
  <p:notesSz cx="6743700" cy="98679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595" autoAdjust="0"/>
  </p:normalViewPr>
  <p:slideViewPr>
    <p:cSldViewPr>
      <p:cViewPr>
        <p:scale>
          <a:sx n="81" d="100"/>
          <a:sy n="81" d="100"/>
        </p:scale>
        <p:origin x="-19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8" d="100"/>
          <a:sy n="28" d="100"/>
        </p:scale>
        <p:origin x="-1266" y="-66"/>
      </p:cViewPr>
      <p:guideLst>
        <p:guide orient="horz" pos="3108"/>
        <p:guide pos="212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25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22588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374188"/>
            <a:ext cx="292258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0FCB046-C567-4F6B-B247-11A26A02C5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C5BC-3004-4E04-9B91-DFE29D01CF4D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39775"/>
            <a:ext cx="4933950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4688" y="4687888"/>
            <a:ext cx="5394325" cy="4440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260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9525" y="937260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107832-F0F5-44C1-B6DA-EDC29CFE5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07832-F0F5-44C1-B6DA-EDC29CFE5777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/>
            <a:ext uri="{AF507438-7753-43E0-B8FC-AC1667EBCBE1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/>
            <a:ext uri="{AF507438-7753-43E0-B8FC-AC1667EBCBE1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cs-CZ" altLang="en-US" noProof="0" smtClean="0"/>
              <a:t>Klepnutím lze upravit styl předlohy nadpisů.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cs-CZ" altLang="en-US" noProof="0" smtClean="0"/>
              <a:t>Klepnutím lze upravit styl předlohy podnadpisů.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955A0-1B18-48D7-82BB-76ED9F5E9A2B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C60A5-857C-414C-B06F-B8398D2620B2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B4F01-5B50-4A59-8BA1-BF3BC15961ED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A0C08-CE5F-4122-9054-ABBEEF48845F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E68FD-5E4B-4ED6-9345-2519BB32E9D7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FF099-FDB2-4276-8DEB-F97C8B4EA451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695E7-5D3B-4E32-970A-AB5F7DB34808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40339-22AE-4DC9-909E-3EDE91D4E570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A19C9-8476-48D1-A1FF-3014271B8727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70172-755B-4984-A89E-EEC9F2ED59AC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18C62-1F8F-4AB7-91C5-2544955136B2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/>
            <a:ext uri="{AF507438-7753-43E0-B8FC-AC1667EBCBE1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 předlohy nadpisů.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40C5C7C2-0BF6-41E2-BDF7-486D286AC3E2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9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9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9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60350"/>
            <a:ext cx="575945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98" name="Group 62"/>
          <p:cNvGraphicFramePr>
            <a:graphicFrameLocks noGrp="1"/>
          </p:cNvGraphicFramePr>
          <p:nvPr/>
        </p:nvGraphicFramePr>
        <p:xfrm>
          <a:off x="611188" y="2133600"/>
          <a:ext cx="7115175" cy="4093719"/>
        </p:xfrm>
        <a:graphic>
          <a:graphicData uri="http://schemas.openxmlformats.org/drawingml/2006/table">
            <a:tbl>
              <a:tblPr/>
              <a:tblGrid>
                <a:gridCol w="1944687"/>
                <a:gridCol w="5170488"/>
              </a:tblGrid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CZ.1.07/1.5.00/34.0950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Kódování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vy_32_INOVACE_bio_evo13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evo13_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stabilizovana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_poloha.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pptx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Blanka  Berdychová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Prezentace seznamuje se základními pojmy a postupy z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předlékařské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první pomoci.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Tematická oblast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První pomoc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Stabilizovaná poloha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Očekávané výstupy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Naučit žáky stabilizovanou polohu.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Klíčová slova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Stabilizovaná poloha, bezvědomí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(výkladová)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,Bold"/>
                          <a:cs typeface="Times New Roman,Bold"/>
                        </a:rPr>
                        <a:t>Nižší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 stupeň osmiletého gymnázia,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,Bold"/>
                          <a:cs typeface="Times New Roman,Bold"/>
                        </a:rPr>
                        <a:t>osmileté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gymnázium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Ověřeno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8.4.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2013, O4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Zdroje uvedeny na konci dokumentu. Obrázky pocházejí z vlastních zdrojů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autora.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390" name="TextovéPole 5"/>
          <p:cNvSpPr txBox="1">
            <a:spLocks noChangeArrowheads="1"/>
          </p:cNvSpPr>
          <p:nvPr/>
        </p:nvSpPr>
        <p:spPr bwMode="auto">
          <a:xfrm>
            <a:off x="611188" y="1628775"/>
            <a:ext cx="44656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tx2"/>
                </a:solidFill>
              </a:rPr>
              <a:t>Název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Vyšetření postiženého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19262"/>
            <a:ext cx="8496944" cy="4518050"/>
          </a:xfrm>
        </p:spPr>
        <p:txBody>
          <a:bodyPr/>
          <a:lstStyle/>
          <a:p>
            <a:pPr marL="514350" indent="-514350">
              <a:buClr>
                <a:srgbClr val="C00000"/>
              </a:buClr>
              <a:buSzPct val="80000"/>
              <a:buNone/>
            </a:pPr>
            <a:r>
              <a:rPr lang="cs-CZ" sz="2400" dirty="0" smtClean="0"/>
              <a:t>Zjištění stavu vědomí, pokus o navázání kontaktu </a:t>
            </a:r>
          </a:p>
          <a:p>
            <a:pPr marL="514350" indent="-514350">
              <a:buClr>
                <a:srgbClr val="C00000"/>
              </a:buClr>
              <a:buSzPct val="80000"/>
              <a:buNone/>
            </a:pPr>
            <a:r>
              <a:rPr lang="cs-CZ" sz="2400" dirty="0" smtClean="0"/>
              <a:t>(</a:t>
            </a:r>
            <a:r>
              <a:rPr lang="cs-CZ" sz="2400" i="1" dirty="0" smtClean="0"/>
              <a:t>oslovení, zatřesení</a:t>
            </a:r>
            <a:r>
              <a:rPr lang="cs-CZ" sz="2400" dirty="0" smtClean="0"/>
              <a:t>)</a:t>
            </a:r>
          </a:p>
          <a:p>
            <a:pPr marL="514350" indent="-514350">
              <a:buClr>
                <a:srgbClr val="C00000"/>
              </a:buClr>
              <a:buSzPct val="80000"/>
              <a:buNone/>
            </a:pPr>
            <a:endParaRPr lang="cs-CZ" sz="1800" dirty="0" smtClean="0"/>
          </a:p>
          <a:p>
            <a:pPr marL="920750" lvl="1" indent="-571500">
              <a:buClr>
                <a:srgbClr val="C00000"/>
              </a:buClr>
              <a:buSzPct val="80000"/>
              <a:buFont typeface="+mj-lt"/>
              <a:buAutoNum type="romanUcPeriod"/>
            </a:pPr>
            <a:r>
              <a:rPr lang="cs-CZ" sz="1600" dirty="0" smtClean="0"/>
              <a:t>Reakce na slovo či dotek zachována, ale zpomalena        </a:t>
            </a:r>
            <a:r>
              <a:rPr lang="cs-CZ" sz="1600" b="1" dirty="0" smtClean="0"/>
              <a:t>lehká porucha vědomí</a:t>
            </a:r>
          </a:p>
          <a:p>
            <a:pPr marL="920750" lvl="1" indent="-571500">
              <a:buClr>
                <a:srgbClr val="C00000"/>
              </a:buClr>
              <a:buSzPct val="80000"/>
              <a:buNone/>
            </a:pPr>
            <a:r>
              <a:rPr lang="cs-CZ" sz="1600" b="1" dirty="0" smtClean="0"/>
              <a:t>                                                                                                     </a:t>
            </a:r>
            <a:r>
              <a:rPr lang="cs-CZ" sz="1600" dirty="0" smtClean="0"/>
              <a:t>(somnolence)</a:t>
            </a:r>
          </a:p>
          <a:p>
            <a:pPr marL="920750" lvl="1" indent="-571500">
              <a:buClr>
                <a:srgbClr val="C00000"/>
              </a:buClr>
              <a:buSzPct val="80000"/>
              <a:buNone/>
            </a:pPr>
            <a:endParaRPr lang="cs-CZ" sz="1600" dirty="0" smtClean="0"/>
          </a:p>
          <a:p>
            <a:pPr marL="920750" lvl="1" indent="-571500">
              <a:buClr>
                <a:srgbClr val="C00000"/>
              </a:buClr>
              <a:buSzPct val="80000"/>
              <a:buFont typeface="+mj-lt"/>
              <a:buAutoNum type="romanUcPeriod" startAt="2"/>
            </a:pPr>
            <a:r>
              <a:rPr lang="cs-CZ" sz="1600" dirty="0" smtClean="0"/>
              <a:t>Nereaguje na slovo, reaguje na bolestivý podnět               </a:t>
            </a:r>
            <a:r>
              <a:rPr lang="cs-CZ" sz="1600" b="1" dirty="0" smtClean="0"/>
              <a:t>těžší porucha vědomí </a:t>
            </a:r>
            <a:r>
              <a:rPr lang="cs-CZ" sz="1600" dirty="0" smtClean="0"/>
              <a:t>(</a:t>
            </a:r>
            <a:r>
              <a:rPr lang="cs-CZ" sz="1600" i="1" dirty="0" smtClean="0"/>
              <a:t>zmačkneme ušní lalůček</a:t>
            </a:r>
            <a:r>
              <a:rPr lang="cs-CZ" sz="1600" dirty="0" smtClean="0"/>
              <a:t>)                                                  (</a:t>
            </a:r>
            <a:r>
              <a:rPr lang="cs-CZ" sz="1600" dirty="0" err="1" smtClean="0"/>
              <a:t>sopor</a:t>
            </a:r>
            <a:r>
              <a:rPr lang="cs-CZ" sz="1600" dirty="0" smtClean="0"/>
              <a:t>)</a:t>
            </a:r>
          </a:p>
          <a:p>
            <a:pPr marL="920750" lvl="1" indent="-571500">
              <a:buClr>
                <a:srgbClr val="C00000"/>
              </a:buClr>
              <a:buSzPct val="80000"/>
              <a:buNone/>
            </a:pPr>
            <a:endParaRPr lang="cs-CZ" sz="1600" dirty="0" smtClean="0"/>
          </a:p>
          <a:p>
            <a:pPr marL="920750" lvl="1" indent="-571500">
              <a:buClr>
                <a:srgbClr val="C00000"/>
              </a:buClr>
              <a:buSzPct val="80000"/>
              <a:buFont typeface="+mj-lt"/>
              <a:buAutoNum type="romanUcPeriod" startAt="3"/>
            </a:pPr>
            <a:r>
              <a:rPr lang="cs-CZ" sz="1600" dirty="0" smtClean="0"/>
              <a:t>Nereaguje na bolestivý podnět                                            </a:t>
            </a:r>
            <a:r>
              <a:rPr lang="cs-CZ" sz="1600" b="1" dirty="0" smtClean="0"/>
              <a:t>těžké bezvědomí </a:t>
            </a:r>
          </a:p>
          <a:p>
            <a:pPr marL="1452563" lvl="3" indent="-514350">
              <a:buClr>
                <a:srgbClr val="C00000"/>
              </a:buClr>
              <a:buNone/>
            </a:pPr>
            <a:r>
              <a:rPr lang="cs-CZ" sz="1600" b="1" dirty="0" smtClean="0"/>
              <a:t>                                                                                            </a:t>
            </a:r>
            <a:r>
              <a:rPr lang="cs-CZ" sz="1600" dirty="0" smtClean="0"/>
              <a:t>(kóma)</a:t>
            </a:r>
            <a:endParaRPr lang="cs-CZ" sz="1600" b="1" dirty="0" smtClean="0"/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endParaRPr lang="cs-CZ" sz="1600" dirty="0" smtClean="0"/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cxnSp>
        <p:nvCxnSpPr>
          <p:cNvPr id="9" name="Přímá spojovací šipka 8"/>
          <p:cNvCxnSpPr/>
          <p:nvPr/>
        </p:nvCxnSpPr>
        <p:spPr bwMode="auto">
          <a:xfrm>
            <a:off x="6012160" y="3933056"/>
            <a:ext cx="360040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Přímá spojovací šipka 11"/>
          <p:cNvCxnSpPr/>
          <p:nvPr/>
        </p:nvCxnSpPr>
        <p:spPr bwMode="auto">
          <a:xfrm>
            <a:off x="6012160" y="4797152"/>
            <a:ext cx="360040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Přímá spojovací šipka 15"/>
          <p:cNvCxnSpPr/>
          <p:nvPr/>
        </p:nvCxnSpPr>
        <p:spPr bwMode="auto">
          <a:xfrm>
            <a:off x="6012160" y="3068960"/>
            <a:ext cx="360040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Vyšetření postiženého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9262"/>
            <a:ext cx="8229600" cy="4662065"/>
          </a:xfrm>
        </p:spPr>
        <p:txBody>
          <a:bodyPr/>
          <a:lstStyle/>
          <a:p>
            <a:pPr marL="514350" indent="-514350">
              <a:buClr>
                <a:srgbClr val="C00000"/>
              </a:buClr>
              <a:buSzPct val="80000"/>
              <a:buNone/>
            </a:pPr>
            <a:r>
              <a:rPr lang="cs-CZ" sz="2400" dirty="0" smtClean="0"/>
              <a:t>Zjištění životních funkcí</a:t>
            </a:r>
          </a:p>
          <a:p>
            <a:pPr marL="514350" indent="-514350">
              <a:buClr>
                <a:srgbClr val="C00000"/>
              </a:buClr>
              <a:buSzPct val="80000"/>
              <a:buNone/>
            </a:pPr>
            <a:endParaRPr lang="cs-CZ" sz="2400" dirty="0" smtClean="0"/>
          </a:p>
          <a:p>
            <a:pPr marL="514350" indent="-514350">
              <a:buClr>
                <a:srgbClr val="C00000"/>
              </a:buClr>
              <a:buFont typeface="+mj-lt"/>
              <a:buAutoNum type="alphaLcParenR"/>
            </a:pPr>
            <a:r>
              <a:rPr lang="cs-CZ" sz="1600" dirty="0" smtClean="0"/>
              <a:t>Kontrola dechu poslechem (</a:t>
            </a:r>
            <a:r>
              <a:rPr lang="cs-CZ" sz="1600" i="1" dirty="0" smtClean="0"/>
              <a:t>ucho k ústům postiženého</a:t>
            </a:r>
            <a:r>
              <a:rPr lang="cs-CZ" sz="1600" dirty="0" smtClean="0"/>
              <a:t>)</a:t>
            </a:r>
            <a:r>
              <a:rPr lang="cs-CZ" sz="1600" b="1" dirty="0" smtClean="0"/>
              <a:t> </a:t>
            </a:r>
          </a:p>
          <a:p>
            <a:pPr marL="514350" indent="-514350">
              <a:buClr>
                <a:srgbClr val="C00000"/>
              </a:buClr>
              <a:buNone/>
            </a:pPr>
            <a:r>
              <a:rPr lang="cs-CZ" sz="1600" dirty="0" smtClean="0"/>
              <a:t>         pohmatem (</a:t>
            </a:r>
            <a:r>
              <a:rPr lang="cs-CZ" sz="1600" i="1" dirty="0" smtClean="0"/>
              <a:t>ruka na hrudník)</a:t>
            </a:r>
            <a:endParaRPr lang="cs-CZ" sz="1600" dirty="0" smtClean="0"/>
          </a:p>
          <a:p>
            <a:pPr marL="514350" indent="-514350">
              <a:buClr>
                <a:srgbClr val="C00000"/>
              </a:buClr>
              <a:buNone/>
            </a:pPr>
            <a:r>
              <a:rPr lang="cs-CZ" sz="1600" dirty="0" smtClean="0"/>
              <a:t>         pohledem (</a:t>
            </a:r>
            <a:r>
              <a:rPr lang="cs-CZ" sz="1600" i="1" dirty="0" smtClean="0"/>
              <a:t>sledujeme zvedání hrudníku</a:t>
            </a:r>
            <a:r>
              <a:rPr lang="cs-CZ" sz="1600" dirty="0" smtClean="0"/>
              <a:t>)</a:t>
            </a:r>
          </a:p>
          <a:p>
            <a:pPr marL="1158875" lvl="2" indent="-514350">
              <a:buClr>
                <a:srgbClr val="C00000"/>
              </a:buClr>
              <a:buNone/>
            </a:pPr>
            <a:endParaRPr lang="cs-CZ" sz="1600" dirty="0" smtClean="0"/>
          </a:p>
          <a:p>
            <a:pPr marL="514350" indent="-514350">
              <a:buClr>
                <a:srgbClr val="C00000"/>
              </a:buClr>
              <a:buFont typeface="+mj-lt"/>
              <a:buAutoNum type="alphaLcParenR" startAt="2"/>
            </a:pPr>
            <a:r>
              <a:rPr lang="cs-CZ" sz="1600" dirty="0" smtClean="0"/>
              <a:t>Kontrola tepu 2-3 prsty na krkavici </a:t>
            </a:r>
          </a:p>
          <a:p>
            <a:pPr marL="514350" indent="-514350">
              <a:buClr>
                <a:srgbClr val="C00000"/>
              </a:buClr>
              <a:buNone/>
            </a:pPr>
            <a:r>
              <a:rPr lang="cs-CZ" sz="1600" dirty="0" smtClean="0"/>
              <a:t>         (</a:t>
            </a:r>
            <a:r>
              <a:rPr lang="cs-CZ" sz="1600" i="1" dirty="0" smtClean="0"/>
              <a:t>nikdy neměříme tep na okrajových částech těla, </a:t>
            </a:r>
          </a:p>
          <a:p>
            <a:pPr marL="514350" indent="-514350">
              <a:buClr>
                <a:srgbClr val="C00000"/>
              </a:buClr>
              <a:buNone/>
            </a:pPr>
            <a:r>
              <a:rPr lang="cs-CZ" sz="1600" i="1" dirty="0" smtClean="0"/>
              <a:t>          kde již nemusí být tepová vlna dostatečně silná</a:t>
            </a:r>
            <a:r>
              <a:rPr lang="cs-CZ" sz="1600" dirty="0" smtClean="0"/>
              <a:t>)</a:t>
            </a:r>
          </a:p>
          <a:p>
            <a:pPr marL="1158875" lvl="2" indent="-514350">
              <a:buClr>
                <a:srgbClr val="C00000"/>
              </a:buClr>
              <a:buNone/>
            </a:pPr>
            <a:endParaRPr lang="cs-CZ" sz="1300" dirty="0" smtClean="0"/>
          </a:p>
          <a:p>
            <a:pPr marL="863600" lvl="1" indent="-514350">
              <a:buClr>
                <a:srgbClr val="C00000"/>
              </a:buClr>
              <a:buNone/>
            </a:pPr>
            <a:endParaRPr lang="cs-CZ" sz="1800" dirty="0" smtClean="0">
              <a:solidFill>
                <a:srgbClr val="C00000"/>
              </a:solidFill>
            </a:endParaRPr>
          </a:p>
          <a:p>
            <a:pPr marL="863600" lvl="1" indent="-514350">
              <a:buClr>
                <a:srgbClr val="C00000"/>
              </a:buClr>
              <a:buNone/>
            </a:pPr>
            <a:endParaRPr lang="cs-CZ" sz="1800" dirty="0" smtClean="0">
              <a:solidFill>
                <a:srgbClr val="C00000"/>
              </a:solidFill>
            </a:endParaRPr>
          </a:p>
          <a:p>
            <a:pPr marL="1158875" lvl="2" indent="-514350">
              <a:buClr>
                <a:srgbClr val="C00000"/>
              </a:buClr>
              <a:buNone/>
            </a:pPr>
            <a:r>
              <a:rPr lang="cs-CZ" sz="1600" dirty="0" smtClean="0">
                <a:solidFill>
                  <a:srgbClr val="C00000"/>
                </a:solidFill>
              </a:rPr>
              <a:t>Je-li postižený v bezvědomí a jsou zachovány životní funkce, voláme </a:t>
            </a:r>
            <a:r>
              <a:rPr lang="cs-CZ" sz="1600" dirty="0" err="1" smtClean="0">
                <a:solidFill>
                  <a:srgbClr val="C00000"/>
                </a:solidFill>
              </a:rPr>
              <a:t>tísňovu</a:t>
            </a:r>
            <a:r>
              <a:rPr lang="cs-CZ" sz="1600" dirty="0" smtClean="0">
                <a:solidFill>
                  <a:srgbClr val="C00000"/>
                </a:solidFill>
              </a:rPr>
              <a:t> linku 155 a ukládáme  postiženého do </a:t>
            </a:r>
            <a:r>
              <a:rPr lang="cs-CZ" sz="1600" b="1" u="sng" dirty="0" smtClean="0">
                <a:solidFill>
                  <a:srgbClr val="C00000"/>
                </a:solidFill>
              </a:rPr>
              <a:t>stabilizované polohy</a:t>
            </a:r>
            <a:r>
              <a:rPr lang="cs-CZ" sz="1600" dirty="0" smtClean="0">
                <a:solidFill>
                  <a:srgbClr val="C00000"/>
                </a:solidFill>
              </a:rPr>
              <a:t>!!!</a:t>
            </a:r>
          </a:p>
          <a:p>
            <a:endParaRPr lang="cs-CZ" dirty="0"/>
          </a:p>
        </p:txBody>
      </p:sp>
      <p:pic>
        <p:nvPicPr>
          <p:cNvPr id="4" name="Picture 2" descr="C:\Users\pc\Desktop\Fotky PP 1\DSCF653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988840"/>
            <a:ext cx="2016224" cy="270613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TextovéPole 4"/>
          <p:cNvSpPr txBox="1"/>
          <p:nvPr/>
        </p:nvSpPr>
        <p:spPr>
          <a:xfrm>
            <a:off x="6948264" y="4653136"/>
            <a:ext cx="1259632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100" dirty="0" smtClean="0"/>
              <a:t>Kontrola dechu</a:t>
            </a:r>
          </a:p>
          <a:p>
            <a:r>
              <a:rPr lang="cs-CZ" sz="1100" dirty="0" smtClean="0"/>
              <a:t> a tepu</a:t>
            </a:r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Stabilizovaná poloha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719262"/>
            <a:ext cx="8229600" cy="4734074"/>
          </a:xfrm>
        </p:spPr>
        <p:txBody>
          <a:bodyPr/>
          <a:lstStyle/>
          <a:p>
            <a:r>
              <a:rPr lang="cs-CZ" sz="2400" dirty="0" smtClean="0"/>
              <a:t>Určena pro pacienty v bezvědomí, kteří dostatečně dýchají a mají zachovanou srdeční činnost</a:t>
            </a:r>
          </a:p>
          <a:p>
            <a:r>
              <a:rPr lang="cs-CZ" sz="2400" b="1" dirty="0" smtClean="0"/>
              <a:t>Stabilní</a:t>
            </a:r>
          </a:p>
          <a:p>
            <a:r>
              <a:rPr lang="cs-CZ" sz="2400" b="1" dirty="0" smtClean="0"/>
              <a:t>Na boku</a:t>
            </a:r>
          </a:p>
          <a:p>
            <a:r>
              <a:rPr lang="cs-CZ" sz="2400" b="1" dirty="0" smtClean="0"/>
              <a:t>Se záklonem hlavy</a:t>
            </a:r>
          </a:p>
          <a:p>
            <a:pPr>
              <a:buNone/>
            </a:pPr>
            <a:endParaRPr lang="cs-CZ" sz="2400" b="1" dirty="0" smtClean="0"/>
          </a:p>
          <a:p>
            <a:pPr lvl="2">
              <a:buClr>
                <a:schemeClr val="tx2"/>
              </a:buClr>
              <a:buSzPct val="90000"/>
              <a:buFont typeface="Wingdings" pitchFamily="2" charset="2"/>
              <a:buChar char=""/>
            </a:pPr>
            <a:r>
              <a:rPr lang="cs-CZ" sz="2400" dirty="0" smtClean="0"/>
              <a:t>Poloha končetin zajišťuje stabilitu postiženého v bezvědomí</a:t>
            </a:r>
          </a:p>
          <a:p>
            <a:pPr lvl="2">
              <a:buClr>
                <a:schemeClr val="tx2"/>
              </a:buClr>
              <a:buSzPct val="90000"/>
              <a:buFont typeface="Wingdings" pitchFamily="2" charset="2"/>
              <a:buChar char=""/>
            </a:pPr>
            <a:r>
              <a:rPr lang="cs-CZ" sz="2400" dirty="0" smtClean="0"/>
              <a:t>Poloha na boku brání vdechnutí slin, krve atd. (tekutiny mohou z úst volně vytékat)</a:t>
            </a:r>
          </a:p>
          <a:p>
            <a:pPr lvl="2">
              <a:buClr>
                <a:schemeClr val="tx2"/>
              </a:buClr>
              <a:buSzPct val="90000"/>
              <a:buFont typeface="Wingdings" pitchFamily="2" charset="2"/>
              <a:buChar char=""/>
            </a:pPr>
            <a:r>
              <a:rPr lang="cs-CZ" sz="2400" dirty="0" smtClean="0"/>
              <a:t>Záklon hlavy zajišťuje volné dýchací cesty      </a:t>
            </a:r>
          </a:p>
          <a:p>
            <a:pPr>
              <a:buNone/>
            </a:pPr>
            <a:endParaRPr lang="cs-CZ" sz="2400" dirty="0" smtClean="0"/>
          </a:p>
        </p:txBody>
      </p:sp>
      <p:pic>
        <p:nvPicPr>
          <p:cNvPr id="1026" name="Picture 2" descr="C:\Users\pc\Desktop\Fotky PP 1\151120134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492896"/>
            <a:ext cx="2174011" cy="16305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752527"/>
          </a:xfrm>
        </p:spPr>
        <p:txBody>
          <a:bodyPr numCol="2" spcCol="252000"/>
          <a:lstStyle/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/>
            </a:pPr>
            <a:r>
              <a:rPr lang="cs-CZ" sz="1800" dirty="0" smtClean="0"/>
              <a:t>Klekneme si k boku postiženého. Horní končetinu postiženému </a:t>
            </a:r>
          </a:p>
          <a:p>
            <a:pPr marL="514350" indent="-514350">
              <a:buClr>
                <a:srgbClr val="C00000"/>
              </a:buClr>
              <a:buSzPct val="80000"/>
              <a:buNone/>
            </a:pPr>
            <a:r>
              <a:rPr lang="cs-CZ" sz="1800" dirty="0" smtClean="0"/>
              <a:t>        (tu, která je k nám blíže) položíme tak, aby svírala pravý úhel s tělem.</a:t>
            </a:r>
          </a:p>
          <a:p>
            <a:pPr marL="514350" indent="-514350">
              <a:buNone/>
            </a:pPr>
            <a:endParaRPr lang="cs-CZ" sz="1800" dirty="0" smtClean="0"/>
          </a:p>
          <a:p>
            <a:pPr marL="514350" indent="-514350">
              <a:buNone/>
            </a:pPr>
            <a:endParaRPr lang="cs-CZ" sz="1800" dirty="0" smtClean="0"/>
          </a:p>
          <a:p>
            <a:pPr marL="514350" indent="-514350">
              <a:buNone/>
            </a:pPr>
            <a:endParaRPr lang="cs-CZ" sz="18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2"/>
            </a:pPr>
            <a:r>
              <a:rPr lang="cs-CZ" sz="1800" dirty="0" smtClean="0"/>
              <a:t>Od nás vzdálenější dolní končetinu pokrčíme </a:t>
            </a:r>
            <a:r>
              <a:rPr lang="cs-CZ" sz="1800" smtClean="0"/>
              <a:t>v </a:t>
            </a:r>
            <a:r>
              <a:rPr lang="cs-CZ" sz="1800" smtClean="0"/>
              <a:t>koleni </a:t>
            </a:r>
            <a:endParaRPr lang="cs-CZ" sz="1800" dirty="0" smtClean="0"/>
          </a:p>
          <a:p>
            <a:pPr marL="514350" indent="-514350">
              <a:buClr>
                <a:srgbClr val="C00000"/>
              </a:buClr>
              <a:buSzPct val="80000"/>
              <a:buNone/>
            </a:pPr>
            <a:r>
              <a:rPr lang="cs-CZ" sz="1800" dirty="0" smtClean="0"/>
              <a:t>        a zraněného převalíme tak, že ho uchopíme za od nás vzdálenější rameno a pokrčené koleno a táhneme za ně k sobě.</a:t>
            </a:r>
          </a:p>
          <a:p>
            <a:pPr marL="514350" indent="-514350">
              <a:buClr>
                <a:srgbClr val="C00000"/>
              </a:buClr>
              <a:buSzPct val="80000"/>
              <a:buNone/>
            </a:pPr>
            <a:endParaRPr lang="cs-CZ" sz="1800" dirty="0" smtClean="0"/>
          </a:p>
          <a:p>
            <a:pPr marL="514350" indent="-514350">
              <a:buClr>
                <a:srgbClr val="C00000"/>
              </a:buClr>
              <a:buSzPct val="80000"/>
              <a:buNone/>
            </a:pPr>
            <a:endParaRPr lang="cs-CZ" sz="1800" dirty="0" smtClean="0"/>
          </a:p>
          <a:p>
            <a:pPr marL="514350" indent="-514350">
              <a:buNone/>
            </a:pPr>
            <a:endParaRPr lang="cs-CZ" sz="1800" dirty="0"/>
          </a:p>
        </p:txBody>
      </p:sp>
      <p:pic>
        <p:nvPicPr>
          <p:cNvPr id="3074" name="Picture 2" descr="C:\Users\pc\Desktop\Fotky PP 1\15112013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980727"/>
            <a:ext cx="2016224" cy="268829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7" name="Šipka dolů 6"/>
          <p:cNvSpPr/>
          <p:nvPr/>
        </p:nvSpPr>
        <p:spPr bwMode="auto">
          <a:xfrm>
            <a:off x="5580112" y="1628800"/>
            <a:ext cx="288032" cy="258328"/>
          </a:xfrm>
          <a:prstGeom prst="down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60232" y="836712"/>
            <a:ext cx="43204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3075" name="Picture 3" descr="C:\Users\pc\Desktop\Fotky PP 1\151120134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861048"/>
            <a:ext cx="2119163" cy="28255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1" name="TextovéPole 10"/>
          <p:cNvSpPr txBox="1"/>
          <p:nvPr/>
        </p:nvSpPr>
        <p:spPr>
          <a:xfrm>
            <a:off x="8028384" y="3645024"/>
            <a:ext cx="43204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2" name="Šipka doprava 11"/>
          <p:cNvSpPr/>
          <p:nvPr/>
        </p:nvSpPr>
        <p:spPr bwMode="auto">
          <a:xfrm flipH="1">
            <a:off x="7884368" y="4581128"/>
            <a:ext cx="432048" cy="340616"/>
          </a:xfrm>
          <a:prstGeom prst="right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Šipka doprava 12"/>
          <p:cNvSpPr/>
          <p:nvPr/>
        </p:nvSpPr>
        <p:spPr bwMode="auto">
          <a:xfrm flipH="1">
            <a:off x="7524328" y="5229200"/>
            <a:ext cx="432048" cy="340616"/>
          </a:xfrm>
          <a:prstGeom prst="right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r>
              <a:rPr lang="cs-CZ" sz="2000" dirty="0" smtClean="0"/>
              <a:t>Vytvoříme co největší záklon hlavy, tvář položíme na hřbet ruky, která je dlaní k zemi.</a:t>
            </a:r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r>
              <a:rPr lang="cs-CZ" sz="2000" dirty="0" smtClean="0"/>
              <a:t>Pravidelně kontrolujeme životní funkce postiženého do příjezdu RZS.</a:t>
            </a:r>
          </a:p>
          <a:p>
            <a:pPr marL="514350" indent="-514350">
              <a:buClr>
                <a:srgbClr val="C00000"/>
              </a:buClr>
              <a:buSzPct val="80000"/>
              <a:buFont typeface="+mj-lt"/>
              <a:buAutoNum type="arabicPeriod" startAt="3"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098" name="Picture 2" descr="C:\Users\pc\Desktop\Fotky PP 1\151120134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5610" y="2636912"/>
            <a:ext cx="3360373" cy="25202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TextovéPole 4"/>
          <p:cNvSpPr txBox="1"/>
          <p:nvPr/>
        </p:nvSpPr>
        <p:spPr>
          <a:xfrm>
            <a:off x="6228184" y="2492896"/>
            <a:ext cx="50405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6" name="Šipka dolů 5"/>
          <p:cNvSpPr/>
          <p:nvPr/>
        </p:nvSpPr>
        <p:spPr bwMode="auto">
          <a:xfrm rot="3145064" flipV="1">
            <a:off x="3186864" y="3469490"/>
            <a:ext cx="296448" cy="605894"/>
          </a:xfrm>
          <a:prstGeom prst="downArrow">
            <a:avLst>
              <a:gd name="adj1" fmla="val 50647"/>
              <a:gd name="adj2" fmla="val 50000"/>
            </a:avLst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i="1" dirty="0" smtClean="0"/>
              <a:t>Co dělat...</a:t>
            </a:r>
            <a:r>
              <a:rPr lang="cs-CZ" sz="2400" dirty="0" smtClean="0"/>
              <a:t>. Praha: Centrum pro bezpečný stát, 2008, ISBN 987-80-904066-1-2. </a:t>
            </a:r>
          </a:p>
          <a:p>
            <a:r>
              <a:rPr lang="cs-CZ" sz="2400" dirty="0" smtClean="0"/>
              <a:t>KAUFMAN, Jan. </a:t>
            </a:r>
            <a:r>
              <a:rPr lang="cs-CZ" sz="2400" i="1" dirty="0" smtClean="0"/>
              <a:t>Záchranář</a:t>
            </a:r>
            <a:r>
              <a:rPr lang="cs-CZ" sz="2400" dirty="0" smtClean="0"/>
              <a:t>. Vodní záchranná služba Českého červeného kříže, 2007. ISBN 978-80-902805-4-0.</a:t>
            </a:r>
          </a:p>
          <a:p>
            <a:r>
              <a:rPr lang="cs-CZ" sz="2400" i="1" dirty="0" smtClean="0"/>
              <a:t>Zdravotník zotavovacích akcí</a:t>
            </a:r>
            <a:r>
              <a:rPr lang="cs-CZ" sz="2400" dirty="0" smtClean="0"/>
              <a:t>. Praha: Úřad Českého červeného kříže, 2004. </a:t>
            </a:r>
          </a:p>
          <a:p>
            <a:r>
              <a:rPr lang="cs-CZ" sz="2400" dirty="0" smtClean="0"/>
              <a:t>SRNSKÝ, Pavel. </a:t>
            </a:r>
            <a:r>
              <a:rPr lang="cs-CZ" sz="2400" i="1" dirty="0" smtClean="0"/>
              <a:t>Základní norma zdravotnických znalostí</a:t>
            </a:r>
            <a:r>
              <a:rPr lang="cs-CZ" sz="2400" dirty="0" smtClean="0"/>
              <a:t>. Praha: Úřad Českého červeného kříže, 2001.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íť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Síť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íť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íť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2192</TotalTime>
  <Words>444</Words>
  <Application>Microsoft Office PowerPoint</Application>
  <PresentationFormat>Předvádění na obrazovce (4:3)</PresentationFormat>
  <Paragraphs>100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Síť</vt:lpstr>
      <vt:lpstr>Snímek 1</vt:lpstr>
      <vt:lpstr>Vyšetření postiženého</vt:lpstr>
      <vt:lpstr>Vyšetření postiženého</vt:lpstr>
      <vt:lpstr>Stabilizovaná poloha</vt:lpstr>
      <vt:lpstr>Postup</vt:lpstr>
      <vt:lpstr>Postup</vt:lpstr>
      <vt:lpstr>Zdroje</vt:lpstr>
    </vt:vector>
  </TitlesOfParts>
  <Company>KSVI MFF UK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Počítačové sítě</dc:title>
  <dc:creator>Pelikanova</dc:creator>
  <cp:lastModifiedBy>ucitel</cp:lastModifiedBy>
  <cp:revision>102</cp:revision>
  <cp:lastPrinted>2001-10-13T19:40:46Z</cp:lastPrinted>
  <dcterms:created xsi:type="dcterms:W3CDTF">2001-09-22T14:04:06Z</dcterms:created>
  <dcterms:modified xsi:type="dcterms:W3CDTF">2013-11-29T12:26:25Z</dcterms:modified>
</cp:coreProperties>
</file>