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handoutMasterIdLst>
    <p:handoutMasterId r:id="rId10"/>
  </p:handoutMasterIdLst>
  <p:sldIdLst>
    <p:sldId id="309" r:id="rId2"/>
    <p:sldId id="311" r:id="rId3"/>
    <p:sldId id="312" r:id="rId4"/>
    <p:sldId id="317" r:id="rId5"/>
    <p:sldId id="315" r:id="rId6"/>
    <p:sldId id="314" r:id="rId7"/>
    <p:sldId id="316" r:id="rId8"/>
    <p:sldId id="310" r:id="rId9"/>
  </p:sldIdLst>
  <p:sldSz cx="9144000" cy="6858000" type="screen4x3"/>
  <p:notesSz cx="6743700" cy="98679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595" autoAdjust="0"/>
  </p:normalViewPr>
  <p:slideViewPr>
    <p:cSldViewPr>
      <p:cViewPr>
        <p:scale>
          <a:sx n="81" d="100"/>
          <a:sy n="81" d="100"/>
        </p:scale>
        <p:origin x="-83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3108"/>
        <p:guide pos="2124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2588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25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4188"/>
            <a:ext cx="2922588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374188"/>
            <a:ext cx="2922587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6A520BA3-FFA2-4DA3-A299-920456686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284990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2A8E974-70E8-42AB-BEB8-4334C345F68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008648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6FBF0-34D4-43A8-B183-BD7EBA473DA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135027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7AC34-0AED-4717-96E2-61B16718206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3031531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B43A7-0FB3-4151-9350-FC3947A3AB6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510070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F56B5-4CA8-4B93-AFBF-93DD305902F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508687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44CFEB-991C-447D-8EFF-316BE6A8674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128297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881779-B215-46BB-8586-99BBEE0BB62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161967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C2E09D-A7B1-43B0-BDF8-E6AFB756706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621194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1F9C9A-DB6B-4EA8-A073-E3F75C777D7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878507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30B852-94B9-4CD8-A298-32069AF854A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205704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31E7BD-01FE-47A0-9088-9BD1F69FD09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814034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ED84B7DE-F48E-4975-AFF0-97076D7A08E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02136797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vy_32_INOVACE_bio_evo14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evo14_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zastava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krvaceni.pptx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Blanka 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Berdychová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Prezentace seznamuje se základními pojmy a postupy z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předlékařské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první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pomoci.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První pomoc</a:t>
                      </a: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Zástava krvácení</a:t>
                      </a:r>
                    </a:p>
                  </a:txBody>
                  <a:tcPr marL="60314" marR="60314" marT="0" marB="0" horzOverflow="overflow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Naučit žáky zastavit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tepenné krvácení.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Tlakové body, tlakový obvaz,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zaškrcovadlo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(výkladová)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68580" marR="68580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Nižší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 stupeň osmiletého gymnázia,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osmileté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gymnázium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68580" marR="68580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15.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4. </a:t>
                      </a:r>
                      <a:r>
                        <a:rPr lang="cs-CZ" sz="1200" baseline="0" smtClean="0">
                          <a:latin typeface="Calibri"/>
                          <a:ea typeface="Calibri"/>
                          <a:cs typeface="Times New Roman"/>
                        </a:rPr>
                        <a:t>2013, O4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Zdroje uvedeny na konci dokumentu.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Obrázky pocházejí z vlastních zdrojů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Název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2733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Krvácení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Druhy krvácení:</a:t>
            </a:r>
            <a:r>
              <a:rPr lang="cs-CZ" sz="2400" dirty="0"/>
              <a:t> </a:t>
            </a:r>
            <a:endParaRPr lang="cs-CZ" sz="2400" dirty="0" smtClean="0"/>
          </a:p>
          <a:p>
            <a:pPr marL="1158875" lvl="2" indent="-514350">
              <a:buClr>
                <a:srgbClr val="C00000"/>
              </a:buClr>
              <a:buSzPct val="90000"/>
              <a:buFont typeface="+mj-lt"/>
              <a:buAutoNum type="alphaLcParenR"/>
            </a:pPr>
            <a:r>
              <a:rPr lang="cs-CZ" sz="2400" dirty="0" smtClean="0"/>
              <a:t>tepenné, žilní, vlásečnicové a smíšené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+mj-lt"/>
              <a:buAutoNum type="alphaLcParenR"/>
            </a:pPr>
            <a:r>
              <a:rPr lang="cs-CZ" sz="2400" dirty="0" smtClean="0"/>
              <a:t>vnitřní, vnější</a:t>
            </a:r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endParaRPr lang="cs-CZ" sz="2400" dirty="0" smtClean="0"/>
          </a:p>
          <a:p>
            <a:pPr marL="514350" indent="-514350">
              <a:buClr>
                <a:srgbClr val="C00000"/>
              </a:buClr>
              <a:buSzPct val="90000"/>
            </a:pPr>
            <a:r>
              <a:rPr lang="cs-CZ" sz="2400" dirty="0" smtClean="0"/>
              <a:t>Se ztrátou do 500ml krve se organizmus vyrovná, náhlá ztráta 1500ml krve vyvolá život ohrožující stav – šok</a:t>
            </a:r>
          </a:p>
          <a:p>
            <a:pPr marL="514350" indent="-514350">
              <a:buClr>
                <a:srgbClr val="C00000"/>
              </a:buClr>
              <a:buSzPct val="90000"/>
              <a:buNone/>
            </a:pPr>
            <a:r>
              <a:rPr lang="cs-CZ" sz="2400" dirty="0" smtClean="0"/>
              <a:t> </a:t>
            </a:r>
          </a:p>
          <a:p>
            <a:pPr marL="514350" indent="-514350">
              <a:buClr>
                <a:srgbClr val="C00000"/>
              </a:buClr>
              <a:buSzPct val="90000"/>
            </a:pPr>
            <a:r>
              <a:rPr lang="cs-CZ" sz="2400" dirty="0" smtClean="0"/>
              <a:t>Při krvácení z velkých tepen </a:t>
            </a:r>
            <a:r>
              <a:rPr lang="cs-CZ" sz="2400" i="1" dirty="0" smtClean="0"/>
              <a:t>(krční, pažní, stehenní) </a:t>
            </a:r>
            <a:r>
              <a:rPr lang="cs-CZ" sz="2400" b="1" dirty="0" smtClean="0"/>
              <a:t>lze vykrvácet do 60 - 90 vteřin </a:t>
            </a:r>
          </a:p>
          <a:p>
            <a:pPr marL="514350" indent="-514350">
              <a:buClr>
                <a:srgbClr val="C00000"/>
              </a:buClr>
              <a:buSzPct val="90000"/>
            </a:pPr>
            <a:endParaRPr lang="cs-CZ" sz="2000" dirty="0" smtClean="0"/>
          </a:p>
          <a:p>
            <a:pPr marL="514350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 při  tepenném krvácení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SzPct val="90000"/>
              <a:buFont typeface="+mj-lt"/>
              <a:buAutoNum type="arabicPeriod"/>
            </a:pPr>
            <a:r>
              <a:rPr lang="cs-CZ" sz="2000" dirty="0" smtClean="0"/>
              <a:t>Dbáme na vlastní bezpečnost a použijeme rukavice</a:t>
            </a:r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SzPct val="90000"/>
              <a:buFont typeface="+mj-lt"/>
              <a:buAutoNum type="arabicPeriod"/>
            </a:pPr>
            <a:r>
              <a:rPr lang="cs-CZ" sz="2000" dirty="0" smtClean="0"/>
              <a:t>Zvedneme krvácející část těla nad úroveň srdce (</a:t>
            </a:r>
            <a:r>
              <a:rPr lang="cs-CZ" sz="2000" i="1" dirty="0" smtClean="0"/>
              <a:t>zvedneme končetinu</a:t>
            </a:r>
            <a:r>
              <a:rPr lang="cs-CZ" sz="2000" dirty="0" smtClean="0"/>
              <a:t>)</a:t>
            </a:r>
          </a:p>
          <a:p>
            <a:pPr marL="514350" indent="-514350">
              <a:buNone/>
            </a:pPr>
            <a:endParaRPr lang="cs-CZ" sz="2000" dirty="0" smtClean="0"/>
          </a:p>
          <a:p>
            <a:pPr marL="514350" indent="-514350">
              <a:buSzPct val="90000"/>
              <a:buFont typeface="+mj-lt"/>
              <a:buAutoNum type="arabicPeriod" startAt="3"/>
            </a:pPr>
            <a:r>
              <a:rPr lang="cs-CZ" sz="2000" dirty="0" smtClean="0"/>
              <a:t>Vyvineme tlak na cévu: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+mj-lt"/>
              <a:buAutoNum type="alphaLcParenR"/>
            </a:pPr>
            <a:r>
              <a:rPr lang="cs-CZ" sz="2000" dirty="0" smtClean="0"/>
              <a:t>Stisknutím poraněné tepny 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+mj-lt"/>
              <a:buAutoNum type="alphaLcParenR"/>
            </a:pPr>
            <a:r>
              <a:rPr lang="cs-CZ" sz="2000" dirty="0" smtClean="0"/>
              <a:t>Použitím tlakových bodů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+mj-lt"/>
              <a:buAutoNum type="alphaLcParenR"/>
            </a:pPr>
            <a:r>
              <a:rPr lang="cs-CZ" sz="2000" dirty="0" smtClean="0"/>
              <a:t>Přiložením tlakového obvazu na ránu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+mj-lt"/>
              <a:buAutoNum type="alphaLcParenR"/>
            </a:pPr>
            <a:r>
              <a:rPr lang="cs-CZ" sz="2000" dirty="0" smtClean="0"/>
              <a:t>Přiložením </a:t>
            </a:r>
            <a:r>
              <a:rPr lang="cs-CZ" sz="2000" dirty="0" err="1" smtClean="0"/>
              <a:t>zaškrcovadla</a:t>
            </a:r>
            <a:endParaRPr lang="cs-CZ" sz="2000" dirty="0" smtClean="0"/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endParaRPr lang="cs-CZ" sz="2000" dirty="0" smtClean="0"/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 startAt="3"/>
            </a:pPr>
            <a:r>
              <a:rPr lang="cs-CZ" sz="2000" dirty="0" smtClean="0"/>
              <a:t>Provádíme </a:t>
            </a:r>
            <a:r>
              <a:rPr lang="cs-CZ" sz="2000" dirty="0" err="1" smtClean="0"/>
              <a:t>protišoková</a:t>
            </a:r>
            <a:r>
              <a:rPr lang="cs-CZ" sz="2000" dirty="0" smtClean="0"/>
              <a:t> opatření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+mj-lt"/>
              <a:buAutoNum type="alphaLcParenR"/>
            </a:pPr>
            <a:endParaRPr lang="cs-CZ" sz="2000" dirty="0" smtClean="0"/>
          </a:p>
          <a:p>
            <a:pPr marL="514350" indent="-514350">
              <a:buNone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Tlakové body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Jsou místa, ve kterých jsou tepny stlačitelné proti kosti.</a:t>
            </a:r>
          </a:p>
          <a:p>
            <a:r>
              <a:rPr lang="cs-CZ" sz="2000" dirty="0" smtClean="0"/>
              <a:t>Stiskneme 2-3 prsty proti kosti.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3" y="2564904"/>
          <a:ext cx="5472609" cy="22195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9654"/>
                <a:gridCol w="4182955"/>
              </a:tblGrid>
              <a:tr h="3783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Tlakový</a:t>
                      </a:r>
                      <a:r>
                        <a:rPr lang="cs-CZ" sz="1400" baseline="0" dirty="0" smtClean="0"/>
                        <a:t> bod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Použití</a:t>
                      </a:r>
                      <a:endParaRPr lang="cs-CZ" sz="1400" dirty="0"/>
                    </a:p>
                  </a:txBody>
                  <a:tcPr/>
                </a:tc>
              </a:tr>
              <a:tr h="4602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Spánkový</a:t>
                      </a:r>
                      <a:endParaRPr lang="cs-CZ" sz="1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Krvácení z vlasové části hlavy a horní</a:t>
                      </a:r>
                      <a:r>
                        <a:rPr lang="cs-CZ" sz="1400" baseline="0" dirty="0" smtClean="0"/>
                        <a:t> 1/3 obličeje</a:t>
                      </a:r>
                      <a:endParaRPr lang="cs-CZ" sz="1400" dirty="0"/>
                    </a:p>
                  </a:txBody>
                  <a:tcPr/>
                </a:tc>
              </a:tr>
              <a:tr h="4602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Lícní</a:t>
                      </a:r>
                      <a:endParaRPr lang="cs-CZ" sz="1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Krvácení z tváře a dolních 2/3</a:t>
                      </a:r>
                      <a:r>
                        <a:rPr lang="cs-CZ" sz="1400" baseline="0" dirty="0" smtClean="0"/>
                        <a:t> obličeje</a:t>
                      </a:r>
                      <a:endParaRPr lang="cs-CZ" sz="1400" dirty="0"/>
                    </a:p>
                  </a:txBody>
                  <a:tcPr/>
                </a:tc>
              </a:tr>
              <a:tr h="4602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Krční</a:t>
                      </a:r>
                      <a:endParaRPr lang="cs-CZ" sz="1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Krvácení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dirty="0" smtClean="0"/>
                        <a:t>z krkavice</a:t>
                      </a:r>
                      <a:r>
                        <a:rPr lang="cs-CZ" sz="1400" baseline="0" dirty="0" smtClean="0"/>
                        <a:t> a v dutině ústní</a:t>
                      </a:r>
                      <a:endParaRPr lang="cs-CZ" sz="1400" dirty="0"/>
                    </a:p>
                  </a:txBody>
                  <a:tcPr/>
                </a:tc>
              </a:tr>
              <a:tr h="4602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Podklíčkový</a:t>
                      </a:r>
                      <a:endParaRPr lang="cs-CZ" sz="1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Krvácení z ramene a podpaží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348880"/>
            <a:ext cx="1944216" cy="212313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6" name="TextovéPole 5"/>
          <p:cNvSpPr txBox="1"/>
          <p:nvPr/>
        </p:nvSpPr>
        <p:spPr>
          <a:xfrm>
            <a:off x="7812360" y="2132856"/>
            <a:ext cx="576064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Krční</a:t>
            </a:r>
            <a:endParaRPr lang="cs-CZ" sz="1200" dirty="0"/>
          </a:p>
        </p:txBody>
      </p:sp>
      <p:pic>
        <p:nvPicPr>
          <p:cNvPr id="7" name="Picture 2" descr="C:\Users\pc\Desktop\Fotky PP 1\P42918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013176"/>
            <a:ext cx="1872208" cy="15567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8" name="TextovéPole 7"/>
          <p:cNvSpPr txBox="1"/>
          <p:nvPr/>
        </p:nvSpPr>
        <p:spPr>
          <a:xfrm>
            <a:off x="2123728" y="6381328"/>
            <a:ext cx="899592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Spánkový</a:t>
            </a:r>
            <a:endParaRPr lang="cs-CZ" sz="1200" dirty="0"/>
          </a:p>
        </p:txBody>
      </p:sp>
      <p:pic>
        <p:nvPicPr>
          <p:cNvPr id="9" name="Picture 3" descr="C:\Users\pc\Desktop\Fotky PP 1\P429180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5013176"/>
            <a:ext cx="2016224" cy="151216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extovéPole 9"/>
          <p:cNvSpPr txBox="1"/>
          <p:nvPr/>
        </p:nvSpPr>
        <p:spPr>
          <a:xfrm>
            <a:off x="5148064" y="6309320"/>
            <a:ext cx="648072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Lícní</a:t>
            </a:r>
            <a:endParaRPr lang="cs-CZ" sz="1200" dirty="0"/>
          </a:p>
        </p:txBody>
      </p:sp>
      <p:pic>
        <p:nvPicPr>
          <p:cNvPr id="11" name="Picture 7" descr="C:\Users\pc\Desktop\Fotky PP 1\P429181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4869160"/>
            <a:ext cx="2300899" cy="17190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2" name="TextovéPole 11"/>
          <p:cNvSpPr txBox="1"/>
          <p:nvPr/>
        </p:nvSpPr>
        <p:spPr>
          <a:xfrm>
            <a:off x="7884368" y="6381328"/>
            <a:ext cx="1080120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Podklíčkový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Tlakové body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539552" y="1700808"/>
          <a:ext cx="4680520" cy="2148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35283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Tlakový</a:t>
                      </a:r>
                      <a:r>
                        <a:rPr lang="cs-CZ" sz="1400" baseline="0" dirty="0" smtClean="0"/>
                        <a:t> bod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Použití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Pažní</a:t>
                      </a:r>
                      <a:endParaRPr lang="cs-CZ" sz="1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Krvácení z dolní poloviny paže, předloktí, ruky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Stehenní</a:t>
                      </a:r>
                      <a:endParaRPr lang="cs-CZ" sz="1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Krvácení ze</a:t>
                      </a:r>
                      <a:r>
                        <a:rPr lang="cs-CZ" sz="1400" baseline="0" dirty="0" smtClean="0"/>
                        <a:t> stehenní tepny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Podkolenní</a:t>
                      </a:r>
                      <a:endParaRPr lang="cs-CZ" sz="1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Krvácení z bérce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Břišní </a:t>
                      </a:r>
                      <a:endParaRPr lang="cs-CZ" sz="1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Při nejvyšší nouzi, uzavírá břišní aortu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Users\pc\Desktop\Fotky PP 1\P42918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772816"/>
            <a:ext cx="2267744" cy="170080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5123" name="Picture 3" descr="C:\Users\pc\Desktop\Fotky PP 1\P42918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077072"/>
            <a:ext cx="1633110" cy="21774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5124" name="Picture 4" descr="C:\Users\pc\Desktop\Fotky PP 1\P429182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4149080"/>
            <a:ext cx="2736304" cy="201933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5125" name="Picture 5" descr="C:\Users\pc\Desktop\Fotky PP 1\P429182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4149080"/>
            <a:ext cx="2664296" cy="199822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extovéPole 9"/>
          <p:cNvSpPr txBox="1"/>
          <p:nvPr/>
        </p:nvSpPr>
        <p:spPr>
          <a:xfrm>
            <a:off x="7740352" y="3212976"/>
            <a:ext cx="720080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Pažní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6165304"/>
            <a:ext cx="936104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Stehenní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6093296"/>
            <a:ext cx="1152128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Podkolenní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72400" y="6021288"/>
            <a:ext cx="720080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Břišní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Tlakový obvaz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8149"/>
          </a:xfrm>
        </p:spPr>
        <p:txBody>
          <a:bodyPr/>
          <a:lstStyle/>
          <a:p>
            <a:r>
              <a:rPr lang="cs-CZ" sz="1600" dirty="0" smtClean="0"/>
              <a:t>Nejlépe zhotovíme z Hotového </a:t>
            </a:r>
          </a:p>
          <a:p>
            <a:pPr>
              <a:buNone/>
            </a:pPr>
            <a:r>
              <a:rPr lang="cs-CZ" sz="1600" dirty="0" smtClean="0"/>
              <a:t>      obvazu č. 3 a 4 s polštářky</a:t>
            </a:r>
          </a:p>
          <a:p>
            <a:r>
              <a:rPr lang="cs-CZ" sz="1600" dirty="0" smtClean="0"/>
              <a:t>Skládá se ze 3 vrstev:</a:t>
            </a:r>
          </a:p>
          <a:p>
            <a:pPr marL="806450" lvl="1" indent="-457200">
              <a:buClr>
                <a:srgbClr val="C00000"/>
              </a:buClr>
              <a:buSzPct val="90000"/>
              <a:buFont typeface="+mj-lt"/>
              <a:buAutoNum type="alphaLcPeriod"/>
            </a:pPr>
            <a:r>
              <a:rPr lang="cs-CZ" sz="1600" b="1" dirty="0" smtClean="0"/>
              <a:t>krycí </a:t>
            </a:r>
            <a:r>
              <a:rPr lang="cs-CZ" sz="1600" dirty="0" smtClean="0"/>
              <a:t>(sterilní, přímo na ránu)</a:t>
            </a:r>
          </a:p>
          <a:p>
            <a:pPr marL="806450" lvl="1" indent="-457200">
              <a:buClr>
                <a:srgbClr val="C00000"/>
              </a:buClr>
              <a:buSzPct val="90000"/>
              <a:buFont typeface="+mj-lt"/>
              <a:buAutoNum type="alphaLcPeriod"/>
            </a:pPr>
            <a:r>
              <a:rPr lang="cs-CZ" sz="1600" b="1" dirty="0" smtClean="0"/>
              <a:t>tlakové</a:t>
            </a:r>
            <a:r>
              <a:rPr lang="cs-CZ" sz="1600" dirty="0" smtClean="0"/>
              <a:t>  (velikost přizpůsobit velikosti </a:t>
            </a:r>
          </a:p>
          <a:p>
            <a:pPr marL="806450" lvl="1" indent="-457200">
              <a:buClr>
                <a:srgbClr val="C00000"/>
              </a:buClr>
              <a:buSzPct val="90000"/>
              <a:buNone/>
            </a:pPr>
            <a:r>
              <a:rPr lang="cs-CZ" sz="1600" dirty="0" smtClean="0"/>
              <a:t>        rány, 3 – 5 cm vysoká, stlačuje cévu)</a:t>
            </a:r>
          </a:p>
          <a:p>
            <a:pPr marL="806450" lvl="1" indent="-457200">
              <a:buClr>
                <a:srgbClr val="C00000"/>
              </a:buClr>
              <a:buSzPct val="90000"/>
              <a:buFont typeface="+mj-lt"/>
              <a:buAutoNum type="alphaLcPeriod" startAt="3"/>
            </a:pPr>
            <a:r>
              <a:rPr lang="cs-CZ" sz="1600" b="1" dirty="0" smtClean="0"/>
              <a:t>připevňovací</a:t>
            </a:r>
            <a:r>
              <a:rPr lang="cs-CZ" sz="1600" dirty="0" smtClean="0"/>
              <a:t> (fixuje obvaz k ráně)</a:t>
            </a:r>
          </a:p>
          <a:p>
            <a:pPr marL="457200" indent="-457200">
              <a:buClr>
                <a:srgbClr val="C00000"/>
              </a:buClr>
              <a:buSzPct val="90000"/>
            </a:pPr>
            <a:r>
              <a:rPr lang="cs-CZ" sz="1600" dirty="0" smtClean="0"/>
              <a:t>Pokud krev prosakuje, přidáme další </a:t>
            </a:r>
          </a:p>
          <a:p>
            <a:pPr marL="457200" indent="-457200">
              <a:buClr>
                <a:srgbClr val="C00000"/>
              </a:buClr>
              <a:buSzPct val="90000"/>
              <a:buNone/>
            </a:pPr>
            <a:r>
              <a:rPr lang="cs-CZ" sz="1600" dirty="0" smtClean="0"/>
              <a:t>        tlakovou vrstvu. Původní vrstvu </a:t>
            </a:r>
          </a:p>
          <a:p>
            <a:pPr marL="457200" indent="-457200">
              <a:buClr>
                <a:srgbClr val="C00000"/>
              </a:buClr>
              <a:buSzPct val="90000"/>
              <a:buNone/>
            </a:pPr>
            <a:r>
              <a:rPr lang="cs-CZ" sz="1600" dirty="0" smtClean="0"/>
              <a:t>        neodstraňujeme!!!</a:t>
            </a:r>
          </a:p>
          <a:p>
            <a:pPr marL="457200" indent="-457200">
              <a:buClr>
                <a:srgbClr val="C00000"/>
              </a:buClr>
              <a:buSzPct val="90000"/>
              <a:buNone/>
            </a:pPr>
            <a:endParaRPr lang="cs-CZ" sz="1600" dirty="0" smtClean="0"/>
          </a:p>
          <a:p>
            <a:endParaRPr lang="cs-CZ" sz="2000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204864"/>
            <a:ext cx="3857625" cy="20097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6146" name="Picture 2" descr="C:\Users\pc\Desktop\Fotky PP 1\P429182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88640"/>
            <a:ext cx="2592288" cy="186873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6147" name="Picture 3" descr="C:\Users\pc\Desktop\Fotky PP 1\P429182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581128"/>
            <a:ext cx="2672405" cy="193604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6148" name="Picture 4" descr="C:\Users\pc\Desktop\Fotky PP 1\P429182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581128"/>
            <a:ext cx="2699792" cy="193913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6149" name="Picture 5" descr="C:\Users\pc\Desktop\Fotky PP 1\P429183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4581128"/>
            <a:ext cx="2592288" cy="191086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9" name="TextovéPole 8"/>
          <p:cNvSpPr txBox="1"/>
          <p:nvPr/>
        </p:nvSpPr>
        <p:spPr>
          <a:xfrm>
            <a:off x="6732240" y="116632"/>
            <a:ext cx="10081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Hotový obvaz č . 4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6237312"/>
            <a:ext cx="11521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Přiložení tlakové vrstvy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6237312"/>
            <a:ext cx="151216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Přiložení připevňovací vrstvy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12360" y="6165304"/>
            <a:ext cx="11521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Hotový tlakový obvaz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Zaškrcovadlo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2"/>
            <a:ext cx="8229600" cy="4806082"/>
          </a:xfrm>
        </p:spPr>
        <p:txBody>
          <a:bodyPr/>
          <a:lstStyle/>
          <a:p>
            <a:r>
              <a:rPr lang="cs-CZ" sz="1600" dirty="0" smtClean="0"/>
              <a:t>Použití </a:t>
            </a:r>
            <a:r>
              <a:rPr lang="cs-CZ" sz="1600" dirty="0" err="1" smtClean="0"/>
              <a:t>zaškrcovadla</a:t>
            </a:r>
            <a:r>
              <a:rPr lang="cs-CZ" sz="1600" dirty="0" smtClean="0"/>
              <a:t> je výjimečně agresivní způsob první pomoci</a:t>
            </a:r>
          </a:p>
          <a:p>
            <a:r>
              <a:rPr lang="cs-CZ" sz="1600" smtClean="0"/>
              <a:t>Ohrožuje zaškrcenou </a:t>
            </a:r>
            <a:r>
              <a:rPr lang="cs-CZ" sz="1600" dirty="0" smtClean="0"/>
              <a:t>část těla nekrózou</a:t>
            </a:r>
          </a:p>
          <a:p>
            <a:r>
              <a:rPr lang="cs-CZ" sz="1600" dirty="0" smtClean="0"/>
              <a:t>Používáme originální pryžové </a:t>
            </a:r>
            <a:r>
              <a:rPr lang="cs-CZ" sz="1600" dirty="0" err="1" smtClean="0"/>
              <a:t>zaškrcovadlo</a:t>
            </a:r>
            <a:r>
              <a:rPr lang="cs-CZ" sz="1600" dirty="0" smtClean="0"/>
              <a:t> nebo improvizovaně pruh tkaniny minimálně 5 cm široký</a:t>
            </a:r>
          </a:p>
          <a:p>
            <a:r>
              <a:rPr lang="cs-CZ" sz="1800" dirty="0" smtClean="0"/>
              <a:t>Používáme jej v těchto případech:</a:t>
            </a:r>
          </a:p>
          <a:p>
            <a:pPr marL="806450" lvl="1" indent="-457200">
              <a:buClr>
                <a:srgbClr val="C00000"/>
              </a:buClr>
              <a:buSzPct val="90000"/>
              <a:buFont typeface="+mj-lt"/>
              <a:buAutoNum type="alphaLcParenR"/>
            </a:pPr>
            <a:r>
              <a:rPr lang="cs-CZ" sz="1600" dirty="0" smtClean="0"/>
              <a:t>Úrazová amputace končetiny</a:t>
            </a:r>
          </a:p>
          <a:p>
            <a:pPr marL="806450" lvl="1" indent="-457200">
              <a:buClr>
                <a:srgbClr val="C00000"/>
              </a:buClr>
              <a:buSzPct val="90000"/>
              <a:buFont typeface="+mj-lt"/>
              <a:buAutoNum type="alphaLcParenR"/>
            </a:pPr>
            <a:r>
              <a:rPr lang="cs-CZ" sz="1600" dirty="0" smtClean="0"/>
              <a:t>Otevřená zlomenina či cizí těleso v ráně spojené s masivním krvácením</a:t>
            </a:r>
          </a:p>
          <a:p>
            <a:pPr marL="806450" lvl="1" indent="-457200">
              <a:buClr>
                <a:srgbClr val="C00000"/>
              </a:buClr>
              <a:buSzPct val="90000"/>
              <a:buFont typeface="+mj-lt"/>
              <a:buAutoNum type="alphaLcParenR"/>
            </a:pPr>
            <a:r>
              <a:rPr lang="cs-CZ" sz="1600" dirty="0" smtClean="0"/>
              <a:t>Prosakuje-li 3. tlaková vrstva tlakového obvazu</a:t>
            </a:r>
          </a:p>
          <a:p>
            <a:pPr marL="806450" lvl="1" indent="-457200">
              <a:buClr>
                <a:srgbClr val="C00000"/>
              </a:buClr>
              <a:buSzPct val="90000"/>
              <a:buFont typeface="+mj-lt"/>
              <a:buAutoNum type="alphaLcParenR"/>
            </a:pPr>
            <a:r>
              <a:rPr lang="cs-CZ" sz="1600" dirty="0" smtClean="0"/>
              <a:t>Masivní krvácení z tepny velkého průměru</a:t>
            </a:r>
          </a:p>
          <a:p>
            <a:pPr marL="806450" lvl="1" indent="-457200">
              <a:buClr>
                <a:srgbClr val="C00000"/>
              </a:buClr>
              <a:buSzPct val="90000"/>
              <a:buNone/>
            </a:pPr>
            <a:r>
              <a:rPr lang="cs-CZ" sz="1600" dirty="0" smtClean="0"/>
              <a:t>        (stehenní, pažní)</a:t>
            </a:r>
          </a:p>
          <a:p>
            <a:r>
              <a:rPr lang="cs-CZ" sz="2000" dirty="0" smtClean="0"/>
              <a:t>Postup:</a:t>
            </a:r>
          </a:p>
          <a:p>
            <a:pPr marL="806450" lvl="1" indent="-457200">
              <a:buClr>
                <a:srgbClr val="C00000"/>
              </a:buClr>
              <a:buSzPct val="90000"/>
              <a:buFont typeface="+mj-lt"/>
              <a:buAutoNum type="arabicPeriod"/>
            </a:pPr>
            <a:r>
              <a:rPr lang="cs-CZ" sz="1400" dirty="0" smtClean="0"/>
              <a:t>Přikládáme jej nad ránu směrem k srdci</a:t>
            </a:r>
          </a:p>
          <a:p>
            <a:pPr marL="806450" lvl="1" indent="-457200">
              <a:buClr>
                <a:srgbClr val="C00000"/>
              </a:buClr>
              <a:buSzPct val="90000"/>
              <a:buFont typeface="+mj-lt"/>
              <a:buAutoNum type="arabicPeriod"/>
            </a:pPr>
            <a:r>
              <a:rPr lang="cs-CZ" sz="1400" dirty="0" smtClean="0"/>
              <a:t>Utahujeme co nejpevněji (volně utažené </a:t>
            </a:r>
            <a:r>
              <a:rPr lang="cs-CZ" sz="1400" dirty="0" err="1" smtClean="0"/>
              <a:t>zaškrcovadlo</a:t>
            </a:r>
            <a:r>
              <a:rPr lang="cs-CZ" sz="1400" dirty="0" smtClean="0"/>
              <a:t> </a:t>
            </a:r>
          </a:p>
          <a:p>
            <a:pPr marL="806450" lvl="1" indent="-457200">
              <a:buClr>
                <a:srgbClr val="C00000"/>
              </a:buClr>
              <a:buSzPct val="90000"/>
              <a:buNone/>
            </a:pPr>
            <a:r>
              <a:rPr lang="cs-CZ" sz="1400" dirty="0" smtClean="0"/>
              <a:t>         stáhne pouze měkčí žílu, ale krev tepnami přitéká dál)</a:t>
            </a:r>
          </a:p>
          <a:p>
            <a:pPr marL="806450" lvl="1" indent="-457200">
              <a:buClr>
                <a:srgbClr val="C00000"/>
              </a:buClr>
              <a:buSzPct val="90000"/>
              <a:buFont typeface="+mj-lt"/>
              <a:buAutoNum type="arabicPeriod" startAt="3"/>
            </a:pPr>
            <a:r>
              <a:rPr lang="cs-CZ" sz="1400" dirty="0" smtClean="0"/>
              <a:t>Zapíšeme čas přiložení </a:t>
            </a:r>
            <a:r>
              <a:rPr lang="cs-CZ" sz="1400" dirty="0" err="1" smtClean="0"/>
              <a:t>zaškrcovadla</a:t>
            </a:r>
            <a:r>
              <a:rPr lang="cs-CZ" sz="1400" dirty="0" smtClean="0"/>
              <a:t>.</a:t>
            </a:r>
          </a:p>
          <a:p>
            <a:pPr marL="806450" lvl="1" indent="-457200">
              <a:buClr>
                <a:srgbClr val="C00000"/>
              </a:buClr>
              <a:buSzPct val="90000"/>
              <a:buFont typeface="+mj-lt"/>
              <a:buAutoNum type="arabicPeriod" startAt="3"/>
            </a:pPr>
            <a:r>
              <a:rPr lang="cs-CZ" sz="1400" dirty="0" smtClean="0"/>
              <a:t>Správně zaškrcená končetina je bledá a není cítit </a:t>
            </a:r>
          </a:p>
          <a:p>
            <a:pPr marL="457200" indent="-457200">
              <a:buClr>
                <a:srgbClr val="C00000"/>
              </a:buClr>
              <a:buSzPct val="90000"/>
              <a:buNone/>
            </a:pPr>
            <a:r>
              <a:rPr lang="cs-CZ" sz="1400" dirty="0" smtClean="0"/>
              <a:t>                 periferní puls</a:t>
            </a:r>
            <a:endParaRPr lang="cs-CZ" sz="1400" dirty="0"/>
          </a:p>
        </p:txBody>
      </p:sp>
      <p:pic>
        <p:nvPicPr>
          <p:cNvPr id="7170" name="Picture 2" descr="C:\Users\pc\Desktop\Fotky PP 1\P50619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257092"/>
            <a:ext cx="3095328" cy="23214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5" name="TextovéPole 4"/>
          <p:cNvSpPr txBox="1"/>
          <p:nvPr/>
        </p:nvSpPr>
        <p:spPr>
          <a:xfrm>
            <a:off x="5364088" y="6237312"/>
            <a:ext cx="11521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Přiložené </a:t>
            </a:r>
            <a:r>
              <a:rPr lang="cs-CZ" sz="1200" dirty="0" err="1" smtClean="0"/>
              <a:t>zaškrcovadlo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2"/>
            <a:ext cx="8229600" cy="4734073"/>
          </a:xfrm>
        </p:spPr>
        <p:txBody>
          <a:bodyPr/>
          <a:lstStyle/>
          <a:p>
            <a:r>
              <a:rPr lang="cs-CZ" sz="2800" i="1" dirty="0" smtClean="0"/>
              <a:t>Co dělat...</a:t>
            </a:r>
            <a:r>
              <a:rPr lang="cs-CZ" sz="2800" dirty="0" smtClean="0"/>
              <a:t>. Praha: Centrum pro bezpečný stát, 2008, ISBN 987-80-904066-1-2. </a:t>
            </a:r>
          </a:p>
          <a:p>
            <a:r>
              <a:rPr lang="cs-CZ" sz="2800" dirty="0" smtClean="0"/>
              <a:t>KAUFMAN, Jan. </a:t>
            </a:r>
            <a:r>
              <a:rPr lang="cs-CZ" sz="2800" i="1" dirty="0" smtClean="0"/>
              <a:t>Záchranář</a:t>
            </a:r>
            <a:r>
              <a:rPr lang="cs-CZ" sz="2800" dirty="0" smtClean="0"/>
              <a:t>. Vodní záchranná služba Českého červeného kříže, 2007. ISBN 978-80-902805-4-0.</a:t>
            </a:r>
          </a:p>
          <a:p>
            <a:r>
              <a:rPr lang="cs-CZ" sz="2800" i="1" dirty="0" smtClean="0"/>
              <a:t>Zdravotník zotavovacích akcí</a:t>
            </a:r>
            <a:r>
              <a:rPr lang="cs-CZ" sz="2800" dirty="0" smtClean="0"/>
              <a:t>. Praha: Úřad Českého červeného kříže, 2004. </a:t>
            </a:r>
          </a:p>
          <a:p>
            <a:r>
              <a:rPr lang="cs-CZ" sz="2800" dirty="0" smtClean="0"/>
              <a:t>SRNSKÝ, Pavel. </a:t>
            </a:r>
            <a:r>
              <a:rPr lang="cs-CZ" sz="2800" i="1" dirty="0" smtClean="0"/>
              <a:t>Základní norma zdravotnických znalostí</a:t>
            </a:r>
            <a:r>
              <a:rPr lang="cs-CZ" sz="2800" dirty="0" smtClean="0"/>
              <a:t>. Praha: Úřad Českého červeného kříže, 2001. 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4190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2107</TotalTime>
  <Words>544</Words>
  <Application>Microsoft Office PowerPoint</Application>
  <PresentationFormat>Předvádění na obrazovce (4:3)</PresentationFormat>
  <Paragraphs>124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Síť</vt:lpstr>
      <vt:lpstr>Snímek 1</vt:lpstr>
      <vt:lpstr>Krvácení</vt:lpstr>
      <vt:lpstr>První pomoc při  tepenném krvácení</vt:lpstr>
      <vt:lpstr>Tlakové body</vt:lpstr>
      <vt:lpstr>Tlakové body</vt:lpstr>
      <vt:lpstr>Tlakový obvaz</vt:lpstr>
      <vt:lpstr>Zaškrcovadlo</vt:lpstr>
      <vt:lpstr>Zdroje</vt:lpstr>
    </vt:vector>
  </TitlesOfParts>
  <Company>KSVI MFF UK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Pelikanova</dc:creator>
  <cp:lastModifiedBy>pc</cp:lastModifiedBy>
  <cp:revision>93</cp:revision>
  <cp:lastPrinted>2001-10-13T19:40:46Z</cp:lastPrinted>
  <dcterms:created xsi:type="dcterms:W3CDTF">2001-09-22T14:04:06Z</dcterms:created>
  <dcterms:modified xsi:type="dcterms:W3CDTF">2013-11-29T15:33:45Z</dcterms:modified>
</cp:coreProperties>
</file>