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1" r:id="rId1"/>
  </p:sldMasterIdLst>
  <p:handoutMasterIdLst>
    <p:handoutMasterId r:id="rId9"/>
  </p:handoutMasterIdLst>
  <p:sldIdLst>
    <p:sldId id="309" r:id="rId2"/>
    <p:sldId id="311" r:id="rId3"/>
    <p:sldId id="312" r:id="rId4"/>
    <p:sldId id="313" r:id="rId5"/>
    <p:sldId id="314" r:id="rId6"/>
    <p:sldId id="315" r:id="rId7"/>
    <p:sldId id="310" r:id="rId8"/>
  </p:sldIdLst>
  <p:sldSz cx="9144000" cy="6858000" type="screen4x3"/>
  <p:notesSz cx="6743700" cy="98679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1" autoAdjust="0"/>
    <p:restoredTop sz="94595" autoAdjust="0"/>
  </p:normalViewPr>
  <p:slideViewPr>
    <p:cSldViewPr>
      <p:cViewPr>
        <p:scale>
          <a:sx n="81" d="100"/>
          <a:sy n="81" d="100"/>
        </p:scale>
        <p:origin x="-834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28" d="100"/>
          <a:sy n="28" d="100"/>
        </p:scale>
        <p:origin x="-1266" y="-66"/>
      </p:cViewPr>
      <p:guideLst>
        <p:guide orient="horz" pos="3108"/>
        <p:guide pos="2124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2588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2587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2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374188"/>
            <a:ext cx="2922588" cy="493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2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374188"/>
            <a:ext cx="2922587" cy="493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80FCB046-C567-4F6B-B247-11A26A02C5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2"/>
          <p:cNvSpPr>
            <a:spLocks noChangeShapeType="1"/>
          </p:cNvSpPr>
          <p:nvPr/>
        </p:nvSpPr>
        <p:spPr bwMode="auto">
          <a:xfrm>
            <a:off x="7315200" y="1066800"/>
            <a:ext cx="0" cy="449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  <p:txBody>
          <a:bodyPr/>
          <a:lstStyle/>
          <a:p>
            <a:pPr>
              <a:defRPr/>
            </a:pPr>
            <a:endParaRPr lang="cs-CZ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7493000" y="2992438"/>
            <a:ext cx="1338263" cy="2189162"/>
            <a:chOff x="4704" y="1885"/>
            <a:chExt cx="843" cy="1379"/>
          </a:xfrm>
        </p:grpSpPr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4704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Oval 10"/>
            <p:cNvSpPr>
              <a:spLocks noChangeArrowheads="1"/>
            </p:cNvSpPr>
            <p:nvPr/>
          </p:nvSpPr>
          <p:spPr bwMode="auto">
            <a:xfrm>
              <a:off x="4883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Oval 11"/>
            <p:cNvSpPr>
              <a:spLocks noChangeArrowheads="1"/>
            </p:cNvSpPr>
            <p:nvPr/>
          </p:nvSpPr>
          <p:spPr bwMode="auto">
            <a:xfrm>
              <a:off x="5062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" name="Oval 12"/>
            <p:cNvSpPr>
              <a:spLocks noChangeArrowheads="1"/>
            </p:cNvSpPr>
            <p:nvPr/>
          </p:nvSpPr>
          <p:spPr bwMode="auto">
            <a:xfrm>
              <a:off x="4704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" name="Oval 13"/>
            <p:cNvSpPr>
              <a:spLocks noChangeArrowheads="1"/>
            </p:cNvSpPr>
            <p:nvPr/>
          </p:nvSpPr>
          <p:spPr bwMode="auto">
            <a:xfrm>
              <a:off x="4883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" name="Oval 14"/>
            <p:cNvSpPr>
              <a:spLocks noChangeArrowheads="1"/>
            </p:cNvSpPr>
            <p:nvPr/>
          </p:nvSpPr>
          <p:spPr bwMode="auto">
            <a:xfrm>
              <a:off x="5062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2" name="Oval 15"/>
            <p:cNvSpPr>
              <a:spLocks noChangeArrowheads="1"/>
            </p:cNvSpPr>
            <p:nvPr/>
          </p:nvSpPr>
          <p:spPr bwMode="auto">
            <a:xfrm>
              <a:off x="5241" y="2064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" name="Oval 16"/>
            <p:cNvSpPr>
              <a:spLocks noChangeArrowheads="1"/>
            </p:cNvSpPr>
            <p:nvPr/>
          </p:nvSpPr>
          <p:spPr bwMode="auto">
            <a:xfrm>
              <a:off x="4704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" name="Oval 17"/>
            <p:cNvSpPr>
              <a:spLocks noChangeArrowheads="1"/>
            </p:cNvSpPr>
            <p:nvPr/>
          </p:nvSpPr>
          <p:spPr bwMode="auto">
            <a:xfrm>
              <a:off x="4883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" name="Oval 18"/>
            <p:cNvSpPr>
              <a:spLocks noChangeArrowheads="1"/>
            </p:cNvSpPr>
            <p:nvPr/>
          </p:nvSpPr>
          <p:spPr bwMode="auto">
            <a:xfrm>
              <a:off x="5062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6" name="Oval 19"/>
            <p:cNvSpPr>
              <a:spLocks noChangeArrowheads="1"/>
            </p:cNvSpPr>
            <p:nvPr/>
          </p:nvSpPr>
          <p:spPr bwMode="auto">
            <a:xfrm>
              <a:off x="5241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" name="Oval 20"/>
            <p:cNvSpPr>
              <a:spLocks noChangeArrowheads="1"/>
            </p:cNvSpPr>
            <p:nvPr/>
          </p:nvSpPr>
          <p:spPr bwMode="auto">
            <a:xfrm>
              <a:off x="5420" y="2243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8" name="Oval 21"/>
            <p:cNvSpPr>
              <a:spLocks noChangeArrowheads="1"/>
            </p:cNvSpPr>
            <p:nvPr/>
          </p:nvSpPr>
          <p:spPr bwMode="auto">
            <a:xfrm>
              <a:off x="4704" y="2421"/>
              <a:ext cx="127" cy="128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" name="Oval 22"/>
            <p:cNvSpPr>
              <a:spLocks noChangeArrowheads="1"/>
            </p:cNvSpPr>
            <p:nvPr/>
          </p:nvSpPr>
          <p:spPr bwMode="auto">
            <a:xfrm>
              <a:off x="4883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" name="Oval 23"/>
            <p:cNvSpPr>
              <a:spLocks noChangeArrowheads="1"/>
            </p:cNvSpPr>
            <p:nvPr/>
          </p:nvSpPr>
          <p:spPr bwMode="auto">
            <a:xfrm>
              <a:off x="5062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" name="Oval 24"/>
            <p:cNvSpPr>
              <a:spLocks noChangeArrowheads="1"/>
            </p:cNvSpPr>
            <p:nvPr/>
          </p:nvSpPr>
          <p:spPr bwMode="auto">
            <a:xfrm>
              <a:off x="5241" y="2421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2" name="Oval 25"/>
            <p:cNvSpPr>
              <a:spLocks noChangeArrowheads="1"/>
            </p:cNvSpPr>
            <p:nvPr/>
          </p:nvSpPr>
          <p:spPr bwMode="auto">
            <a:xfrm>
              <a:off x="4704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3" name="Oval 26"/>
            <p:cNvSpPr>
              <a:spLocks noChangeArrowheads="1"/>
            </p:cNvSpPr>
            <p:nvPr/>
          </p:nvSpPr>
          <p:spPr bwMode="auto">
            <a:xfrm>
              <a:off x="4883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4" name="Oval 27"/>
            <p:cNvSpPr>
              <a:spLocks noChangeArrowheads="1"/>
            </p:cNvSpPr>
            <p:nvPr/>
          </p:nvSpPr>
          <p:spPr bwMode="auto">
            <a:xfrm>
              <a:off x="5062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5" name="Oval 28"/>
            <p:cNvSpPr>
              <a:spLocks noChangeArrowheads="1"/>
            </p:cNvSpPr>
            <p:nvPr/>
          </p:nvSpPr>
          <p:spPr bwMode="auto">
            <a:xfrm>
              <a:off x="5241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6" name="Oval 29"/>
            <p:cNvSpPr>
              <a:spLocks noChangeArrowheads="1"/>
            </p:cNvSpPr>
            <p:nvPr/>
          </p:nvSpPr>
          <p:spPr bwMode="auto">
            <a:xfrm>
              <a:off x="5420" y="2600"/>
              <a:ext cx="127" cy="128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7" name="Oval 30"/>
            <p:cNvSpPr>
              <a:spLocks noChangeArrowheads="1"/>
            </p:cNvSpPr>
            <p:nvPr/>
          </p:nvSpPr>
          <p:spPr bwMode="auto">
            <a:xfrm>
              <a:off x="4704" y="2779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8" name="Oval 31"/>
            <p:cNvSpPr>
              <a:spLocks noChangeArrowheads="1"/>
            </p:cNvSpPr>
            <p:nvPr/>
          </p:nvSpPr>
          <p:spPr bwMode="auto">
            <a:xfrm>
              <a:off x="4883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9" name="Oval 32"/>
            <p:cNvSpPr>
              <a:spLocks noChangeArrowheads="1"/>
            </p:cNvSpPr>
            <p:nvPr/>
          </p:nvSpPr>
          <p:spPr bwMode="auto">
            <a:xfrm>
              <a:off x="5062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" name="Oval 33"/>
            <p:cNvSpPr>
              <a:spLocks noChangeArrowheads="1"/>
            </p:cNvSpPr>
            <p:nvPr/>
          </p:nvSpPr>
          <p:spPr bwMode="auto">
            <a:xfrm>
              <a:off x="5241" y="2779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1" name="Oval 34"/>
            <p:cNvSpPr>
              <a:spLocks noChangeArrowheads="1"/>
            </p:cNvSpPr>
            <p:nvPr/>
          </p:nvSpPr>
          <p:spPr bwMode="auto">
            <a:xfrm>
              <a:off x="4704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2" name="Oval 35"/>
            <p:cNvSpPr>
              <a:spLocks noChangeArrowheads="1"/>
            </p:cNvSpPr>
            <p:nvPr/>
          </p:nvSpPr>
          <p:spPr bwMode="auto">
            <a:xfrm>
              <a:off x="4883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3" name="Oval 36"/>
            <p:cNvSpPr>
              <a:spLocks noChangeArrowheads="1"/>
            </p:cNvSpPr>
            <p:nvPr/>
          </p:nvSpPr>
          <p:spPr bwMode="auto">
            <a:xfrm>
              <a:off x="5062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4" name="Oval 37"/>
            <p:cNvSpPr>
              <a:spLocks noChangeArrowheads="1"/>
            </p:cNvSpPr>
            <p:nvPr/>
          </p:nvSpPr>
          <p:spPr bwMode="auto">
            <a:xfrm>
              <a:off x="5241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5" name="Oval 38"/>
            <p:cNvSpPr>
              <a:spLocks noChangeArrowheads="1"/>
            </p:cNvSpPr>
            <p:nvPr/>
          </p:nvSpPr>
          <p:spPr bwMode="auto">
            <a:xfrm>
              <a:off x="4883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6" name="Oval 39"/>
            <p:cNvSpPr>
              <a:spLocks noChangeArrowheads="1"/>
            </p:cNvSpPr>
            <p:nvPr/>
          </p:nvSpPr>
          <p:spPr bwMode="auto">
            <a:xfrm>
              <a:off x="5241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37" name="Line 40"/>
          <p:cNvSpPr>
            <a:spLocks noChangeShapeType="1"/>
          </p:cNvSpPr>
          <p:nvPr/>
        </p:nvSpPr>
        <p:spPr bwMode="auto">
          <a:xfrm>
            <a:off x="304800" y="2819400"/>
            <a:ext cx="8229600" cy="0"/>
          </a:xfrm>
          <a:prstGeom prst="line">
            <a:avLst/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2947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15913" y="466725"/>
            <a:ext cx="6781800" cy="2133600"/>
          </a:xfrm>
        </p:spPr>
        <p:txBody>
          <a:bodyPr/>
          <a:lstStyle>
            <a:lvl1pPr algn="r">
              <a:defRPr sz="4800"/>
            </a:lvl1pPr>
          </a:lstStyle>
          <a:p>
            <a:pPr lvl="0"/>
            <a:r>
              <a:rPr lang="cs-CZ" altLang="en-US" noProof="0" smtClean="0"/>
              <a:t>Klepnutím lze upravit styl předlohy nadpisů.</a:t>
            </a:r>
          </a:p>
        </p:txBody>
      </p:sp>
      <p:sp>
        <p:nvSpPr>
          <p:cNvPr id="82948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849313" y="3049588"/>
            <a:ext cx="6248400" cy="23622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 sz="3200"/>
            </a:lvl1pPr>
          </a:lstStyle>
          <a:p>
            <a:pPr lvl="0"/>
            <a:r>
              <a:rPr lang="cs-CZ" altLang="en-US" noProof="0" smtClean="0"/>
              <a:t>Klepnutím lze upravit styl předlohy podnadpisů.</a:t>
            </a:r>
          </a:p>
        </p:txBody>
      </p:sp>
      <p:sp>
        <p:nvSpPr>
          <p:cNvPr id="38" name="Rectangle 5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9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0" name="Rectangle 7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7955A0-1B18-48D7-82BB-76ED9F5E9A2B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2C60A5-857C-414C-B06F-B8398D2620B2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1B4F01-5B50-4A59-8BA1-BF3BC15961ED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DA0C08-CE5F-4122-9054-ABBEEF48845F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AE68FD-5E4B-4ED6-9345-2519BB32E9D7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EFF099-FDB2-4276-8DEB-F97C8B4EA451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4695E7-5D3B-4E32-970A-AB5F7DB34808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B40339-22AE-4DC9-909E-3EDE91D4E570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3A19C9-8476-48D1-A1FF-3014271B8727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770172-755B-4984-A89E-EEC9F2ED59AC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2238"/>
            <a:ext cx="2057400" cy="60086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9800" cy="60086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F18C62-1F8F-4AB7-91C5-2544955136B2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Line 2"/>
          <p:cNvSpPr>
            <a:spLocks noChangeShapeType="1"/>
          </p:cNvSpPr>
          <p:nvPr/>
        </p:nvSpPr>
        <p:spPr bwMode="auto">
          <a:xfrm>
            <a:off x="7962900" y="152400"/>
            <a:ext cx="0" cy="1524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75438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 předlohy nadpisů.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719263"/>
            <a:ext cx="8229600" cy="441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styly předlohy textu.</a:t>
            </a:r>
          </a:p>
          <a:p>
            <a:pPr lvl="1"/>
            <a:r>
              <a:rPr lang="cs-CZ" altLang="en-US" smtClean="0"/>
              <a:t>Druhá úroveň</a:t>
            </a:r>
          </a:p>
          <a:p>
            <a:pPr lvl="2"/>
            <a:r>
              <a:rPr lang="cs-CZ" altLang="en-US" smtClean="0"/>
              <a:t>Třetí úroveň</a:t>
            </a:r>
          </a:p>
          <a:p>
            <a:pPr lvl="3"/>
            <a:r>
              <a:rPr lang="cs-CZ" altLang="en-US" smtClean="0"/>
              <a:t>Čtvrtá úroveň</a:t>
            </a:r>
          </a:p>
          <a:p>
            <a:pPr lvl="4"/>
            <a:r>
              <a:rPr lang="cs-CZ" altLang="en-US" smtClean="0"/>
              <a:t>Pátá úroveň</a:t>
            </a:r>
          </a:p>
        </p:txBody>
      </p:sp>
      <p:sp>
        <p:nvSpPr>
          <p:cNvPr id="81925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1926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1927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40C5C7C2-0BF6-41E2-BDF7-486D286AC3E2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  <p:grpSp>
        <p:nvGrpSpPr>
          <p:cNvPr id="1032" name="Group 8"/>
          <p:cNvGrpSpPr>
            <a:grpSpLocks/>
          </p:cNvGrpSpPr>
          <p:nvPr/>
        </p:nvGrpSpPr>
        <p:grpSpPr bwMode="auto">
          <a:xfrm>
            <a:off x="8153400" y="152400"/>
            <a:ext cx="792163" cy="1295400"/>
            <a:chOff x="5136" y="960"/>
            <a:chExt cx="528" cy="864"/>
          </a:xfrm>
        </p:grpSpPr>
        <p:sp>
          <p:nvSpPr>
            <p:cNvPr id="1033" name="Oval 9"/>
            <p:cNvSpPr>
              <a:spLocks noChangeArrowheads="1"/>
            </p:cNvSpPr>
            <p:nvPr/>
          </p:nvSpPr>
          <p:spPr bwMode="auto">
            <a:xfrm>
              <a:off x="5136" y="960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4" name="Oval 10"/>
            <p:cNvSpPr>
              <a:spLocks noChangeArrowheads="1"/>
            </p:cNvSpPr>
            <p:nvPr/>
          </p:nvSpPr>
          <p:spPr bwMode="auto">
            <a:xfrm>
              <a:off x="5248" y="960"/>
              <a:ext cx="79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5" name="Oval 11"/>
            <p:cNvSpPr>
              <a:spLocks noChangeArrowheads="1"/>
            </p:cNvSpPr>
            <p:nvPr/>
          </p:nvSpPr>
          <p:spPr bwMode="auto">
            <a:xfrm>
              <a:off x="5360" y="960"/>
              <a:ext cx="79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6" name="Oval 12"/>
            <p:cNvSpPr>
              <a:spLocks noChangeArrowheads="1"/>
            </p:cNvSpPr>
            <p:nvPr/>
          </p:nvSpPr>
          <p:spPr bwMode="auto">
            <a:xfrm>
              <a:off x="5136" y="1072"/>
              <a:ext cx="80" cy="79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7" name="Oval 13"/>
            <p:cNvSpPr>
              <a:spLocks noChangeArrowheads="1"/>
            </p:cNvSpPr>
            <p:nvPr/>
          </p:nvSpPr>
          <p:spPr bwMode="auto">
            <a:xfrm>
              <a:off x="5248" y="1072"/>
              <a:ext cx="79" cy="79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8" name="Oval 14"/>
            <p:cNvSpPr>
              <a:spLocks noChangeArrowheads="1"/>
            </p:cNvSpPr>
            <p:nvPr/>
          </p:nvSpPr>
          <p:spPr bwMode="auto">
            <a:xfrm>
              <a:off x="5360" y="1072"/>
              <a:ext cx="79" cy="79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9" name="Oval 15"/>
            <p:cNvSpPr>
              <a:spLocks noChangeArrowheads="1"/>
            </p:cNvSpPr>
            <p:nvPr/>
          </p:nvSpPr>
          <p:spPr bwMode="auto">
            <a:xfrm>
              <a:off x="5472" y="1072"/>
              <a:ext cx="79" cy="79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0" name="Oval 16"/>
            <p:cNvSpPr>
              <a:spLocks noChangeArrowheads="1"/>
            </p:cNvSpPr>
            <p:nvPr/>
          </p:nvSpPr>
          <p:spPr bwMode="auto">
            <a:xfrm>
              <a:off x="5136" y="1184"/>
              <a:ext cx="80" cy="79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1" name="Oval 17"/>
            <p:cNvSpPr>
              <a:spLocks noChangeArrowheads="1"/>
            </p:cNvSpPr>
            <p:nvPr/>
          </p:nvSpPr>
          <p:spPr bwMode="auto">
            <a:xfrm>
              <a:off x="5248" y="1184"/>
              <a:ext cx="79" cy="79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2" name="Oval 18"/>
            <p:cNvSpPr>
              <a:spLocks noChangeArrowheads="1"/>
            </p:cNvSpPr>
            <p:nvPr/>
          </p:nvSpPr>
          <p:spPr bwMode="auto">
            <a:xfrm>
              <a:off x="5360" y="1184"/>
              <a:ext cx="79" cy="79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3" name="Oval 19"/>
            <p:cNvSpPr>
              <a:spLocks noChangeArrowheads="1"/>
            </p:cNvSpPr>
            <p:nvPr/>
          </p:nvSpPr>
          <p:spPr bwMode="auto">
            <a:xfrm>
              <a:off x="5472" y="1184"/>
              <a:ext cx="79" cy="79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4" name="Oval 20"/>
            <p:cNvSpPr>
              <a:spLocks noChangeArrowheads="1"/>
            </p:cNvSpPr>
            <p:nvPr/>
          </p:nvSpPr>
          <p:spPr bwMode="auto">
            <a:xfrm>
              <a:off x="5584" y="1184"/>
              <a:ext cx="80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5" name="Oval 21"/>
            <p:cNvSpPr>
              <a:spLocks noChangeArrowheads="1"/>
            </p:cNvSpPr>
            <p:nvPr/>
          </p:nvSpPr>
          <p:spPr bwMode="auto">
            <a:xfrm>
              <a:off x="5136" y="1296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6" name="Oval 22"/>
            <p:cNvSpPr>
              <a:spLocks noChangeArrowheads="1"/>
            </p:cNvSpPr>
            <p:nvPr/>
          </p:nvSpPr>
          <p:spPr bwMode="auto">
            <a:xfrm>
              <a:off x="5248" y="1296"/>
              <a:ext cx="79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7" name="Oval 23"/>
            <p:cNvSpPr>
              <a:spLocks noChangeArrowheads="1"/>
            </p:cNvSpPr>
            <p:nvPr/>
          </p:nvSpPr>
          <p:spPr bwMode="auto">
            <a:xfrm>
              <a:off x="5360" y="1296"/>
              <a:ext cx="79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8" name="Oval 24"/>
            <p:cNvSpPr>
              <a:spLocks noChangeArrowheads="1"/>
            </p:cNvSpPr>
            <p:nvPr/>
          </p:nvSpPr>
          <p:spPr bwMode="auto">
            <a:xfrm>
              <a:off x="5472" y="1296"/>
              <a:ext cx="79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9" name="Oval 25"/>
            <p:cNvSpPr>
              <a:spLocks noChangeArrowheads="1"/>
            </p:cNvSpPr>
            <p:nvPr/>
          </p:nvSpPr>
          <p:spPr bwMode="auto">
            <a:xfrm>
              <a:off x="5136" y="1408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0" name="Oval 26"/>
            <p:cNvSpPr>
              <a:spLocks noChangeArrowheads="1"/>
            </p:cNvSpPr>
            <p:nvPr/>
          </p:nvSpPr>
          <p:spPr bwMode="auto">
            <a:xfrm>
              <a:off x="5248" y="1408"/>
              <a:ext cx="79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1" name="Oval 27"/>
            <p:cNvSpPr>
              <a:spLocks noChangeArrowheads="1"/>
            </p:cNvSpPr>
            <p:nvPr/>
          </p:nvSpPr>
          <p:spPr bwMode="auto">
            <a:xfrm>
              <a:off x="5360" y="1408"/>
              <a:ext cx="79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2" name="Oval 28"/>
            <p:cNvSpPr>
              <a:spLocks noChangeArrowheads="1"/>
            </p:cNvSpPr>
            <p:nvPr/>
          </p:nvSpPr>
          <p:spPr bwMode="auto">
            <a:xfrm>
              <a:off x="5472" y="1408"/>
              <a:ext cx="79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3" name="Oval 29"/>
            <p:cNvSpPr>
              <a:spLocks noChangeArrowheads="1"/>
            </p:cNvSpPr>
            <p:nvPr/>
          </p:nvSpPr>
          <p:spPr bwMode="auto">
            <a:xfrm>
              <a:off x="5584" y="1408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4" name="Oval 30"/>
            <p:cNvSpPr>
              <a:spLocks noChangeArrowheads="1"/>
            </p:cNvSpPr>
            <p:nvPr/>
          </p:nvSpPr>
          <p:spPr bwMode="auto">
            <a:xfrm>
              <a:off x="5136" y="1520"/>
              <a:ext cx="80" cy="79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5" name="Oval 31"/>
            <p:cNvSpPr>
              <a:spLocks noChangeArrowheads="1"/>
            </p:cNvSpPr>
            <p:nvPr/>
          </p:nvSpPr>
          <p:spPr bwMode="auto">
            <a:xfrm>
              <a:off x="5248" y="1520"/>
              <a:ext cx="79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6" name="Oval 32"/>
            <p:cNvSpPr>
              <a:spLocks noChangeArrowheads="1"/>
            </p:cNvSpPr>
            <p:nvPr/>
          </p:nvSpPr>
          <p:spPr bwMode="auto">
            <a:xfrm>
              <a:off x="5360" y="1520"/>
              <a:ext cx="79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7" name="Oval 33"/>
            <p:cNvSpPr>
              <a:spLocks noChangeArrowheads="1"/>
            </p:cNvSpPr>
            <p:nvPr/>
          </p:nvSpPr>
          <p:spPr bwMode="auto">
            <a:xfrm>
              <a:off x="5472" y="1520"/>
              <a:ext cx="79" cy="79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8" name="Oval 34"/>
            <p:cNvSpPr>
              <a:spLocks noChangeArrowheads="1"/>
            </p:cNvSpPr>
            <p:nvPr/>
          </p:nvSpPr>
          <p:spPr bwMode="auto">
            <a:xfrm>
              <a:off x="5136" y="1632"/>
              <a:ext cx="80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9" name="Oval 35"/>
            <p:cNvSpPr>
              <a:spLocks noChangeArrowheads="1"/>
            </p:cNvSpPr>
            <p:nvPr/>
          </p:nvSpPr>
          <p:spPr bwMode="auto">
            <a:xfrm>
              <a:off x="5248" y="1632"/>
              <a:ext cx="79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60" name="Oval 36"/>
            <p:cNvSpPr>
              <a:spLocks noChangeArrowheads="1"/>
            </p:cNvSpPr>
            <p:nvPr/>
          </p:nvSpPr>
          <p:spPr bwMode="auto">
            <a:xfrm>
              <a:off x="5360" y="1632"/>
              <a:ext cx="79" cy="79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61" name="Oval 37"/>
            <p:cNvSpPr>
              <a:spLocks noChangeArrowheads="1"/>
            </p:cNvSpPr>
            <p:nvPr/>
          </p:nvSpPr>
          <p:spPr bwMode="auto">
            <a:xfrm>
              <a:off x="5472" y="1632"/>
              <a:ext cx="79" cy="79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62" name="Oval 38"/>
            <p:cNvSpPr>
              <a:spLocks noChangeArrowheads="1"/>
            </p:cNvSpPr>
            <p:nvPr/>
          </p:nvSpPr>
          <p:spPr bwMode="auto">
            <a:xfrm>
              <a:off x="5248" y="1744"/>
              <a:ext cx="79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63" name="Oval 39"/>
            <p:cNvSpPr>
              <a:spLocks noChangeArrowheads="1"/>
            </p:cNvSpPr>
            <p:nvPr/>
          </p:nvSpPr>
          <p:spPr bwMode="auto">
            <a:xfrm>
              <a:off x="5472" y="1744"/>
              <a:ext cx="79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2" r:id="rId2"/>
    <p:sldLayoutId id="2147483671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65" r:id="rId9"/>
    <p:sldLayoutId id="2147483664" r:id="rId10"/>
    <p:sldLayoutId id="2147483663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l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92150" indent="-3476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600">
          <a:solidFill>
            <a:schemeClr val="tx1"/>
          </a:solidFill>
          <a:latin typeface="+mn-lt"/>
        </a:defRPr>
      </a:lvl2pPr>
      <a:lvl3pPr marL="987425" indent="-2936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l"/>
        <a:defRPr sz="2300">
          <a:solidFill>
            <a:schemeClr val="tx1"/>
          </a:solidFill>
          <a:latin typeface="+mn-lt"/>
        </a:defRPr>
      </a:lvl3pPr>
      <a:lvl4pPr marL="1281113" indent="-2921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4pPr>
      <a:lvl5pPr marL="1598613" indent="-315913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0558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5130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29702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4274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260350"/>
            <a:ext cx="5759450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398" name="Group 62"/>
          <p:cNvGraphicFramePr>
            <a:graphicFrameLocks noGrp="1"/>
          </p:cNvGraphicFramePr>
          <p:nvPr/>
        </p:nvGraphicFramePr>
        <p:xfrm>
          <a:off x="611188" y="2133600"/>
          <a:ext cx="7115175" cy="4125535"/>
        </p:xfrm>
        <a:graphic>
          <a:graphicData uri="http://schemas.openxmlformats.org/drawingml/2006/table">
            <a:tbl>
              <a:tblPr/>
              <a:tblGrid>
                <a:gridCol w="1944687"/>
                <a:gridCol w="5170488"/>
              </a:tblGrid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CZ.1.07/1.5.00/34.0950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Kódování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vy_32_INOVACE_bio_evo15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evo15_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popaleniny.pptx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Gymnázium Kladno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Blanka  Berdychová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Prezentace seznamuje se základními pojmy a postupy z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předlékařské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 první pomoci.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Biologie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Tematická oblast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První pomoc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Popáleniny, šok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9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Očekávané výstupy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Naučit žáky ošetřit popáleniny I. a II. stupně, poznat rozvíjející se šok a poskytnout první pomoc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při  šoku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.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Klíčová slova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Technická první pomoc,  popáleniny I. – III. stupně, pravidlo 9%,  sterilní krytí, šok, pravidlo 5T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 (výkladová)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,Bold"/>
                          <a:cs typeface="Times New Roman,Bold"/>
                        </a:rPr>
                        <a:t>Nižší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 stupeň osmiletého gymnázia,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,Bold"/>
                          <a:cs typeface="Times New Roman,Bold"/>
                        </a:rPr>
                        <a:t>osmileté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gymnázium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Ověřeno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15.4.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2013, O4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Zdroje uvedeny na konci dokumentu. Obrázky pocházejí z vlastních zdrojů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autora.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4390" name="TextovéPole 5"/>
          <p:cNvSpPr txBox="1">
            <a:spLocks noChangeArrowheads="1"/>
          </p:cNvSpPr>
          <p:nvPr/>
        </p:nvSpPr>
        <p:spPr bwMode="auto">
          <a:xfrm>
            <a:off x="611188" y="1628775"/>
            <a:ext cx="44656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chemeClr val="tx2"/>
                </a:solidFill>
              </a:rPr>
              <a:t>Název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Popáleniny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72816"/>
            <a:ext cx="8229600" cy="4680520"/>
          </a:xfrm>
        </p:spPr>
        <p:txBody>
          <a:bodyPr/>
          <a:lstStyle/>
          <a:p>
            <a:r>
              <a:rPr lang="cs-CZ" sz="1800" dirty="0" smtClean="0"/>
              <a:t>Závažnost popálenin je dána rozsahem,hloubkou (stupněm) popálení, věkem postiženého, lokalizací.</a:t>
            </a:r>
          </a:p>
          <a:p>
            <a:pPr>
              <a:buNone/>
            </a:pPr>
            <a:r>
              <a:rPr lang="cs-CZ" sz="2800" dirty="0" smtClean="0">
                <a:solidFill>
                  <a:srgbClr val="C00000"/>
                </a:solidFill>
              </a:rPr>
              <a:t>Rozsah popálení</a:t>
            </a:r>
          </a:p>
          <a:p>
            <a:r>
              <a:rPr lang="cs-CZ" sz="1800" dirty="0" smtClean="0"/>
              <a:t>Plocha dlaně je asi 1% povrchu těla postiženého</a:t>
            </a:r>
          </a:p>
          <a:p>
            <a:r>
              <a:rPr lang="cs-CZ" sz="1800" dirty="0" smtClean="0"/>
              <a:t>Pravidlo 9% </a:t>
            </a:r>
          </a:p>
          <a:p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r>
              <a:rPr lang="cs-CZ" sz="1800" dirty="0" smtClean="0"/>
              <a:t>Popáleniny nad 10 -15% považujeme za závažné, mohou vést k rozvoji šoku (ztráta plazmy)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971600" y="3501009"/>
          <a:ext cx="2520000" cy="18288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764000"/>
                <a:gridCol w="756000"/>
              </a:tblGrid>
              <a:tr h="28800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hlava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9%</a:t>
                      </a:r>
                      <a:endParaRPr lang="cs-CZ" sz="1400" dirty="0"/>
                    </a:p>
                  </a:txBody>
                  <a:tcPr/>
                </a:tc>
              </a:tr>
              <a:tr h="28800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 horní končetina 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9%</a:t>
                      </a:r>
                      <a:endParaRPr lang="cs-CZ" sz="1400" dirty="0"/>
                    </a:p>
                  </a:txBody>
                  <a:tcPr/>
                </a:tc>
              </a:tr>
              <a:tr h="28800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 dolní končetina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18%</a:t>
                      </a:r>
                      <a:endParaRPr lang="cs-CZ" sz="1400" dirty="0"/>
                    </a:p>
                  </a:txBody>
                  <a:tcPr/>
                </a:tc>
              </a:tr>
              <a:tr h="28800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Přední plocha trupu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18%</a:t>
                      </a:r>
                      <a:endParaRPr lang="cs-CZ" sz="1400" dirty="0"/>
                    </a:p>
                  </a:txBody>
                  <a:tcPr/>
                </a:tc>
              </a:tr>
              <a:tr h="28800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Zadní plocha trupu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18%</a:t>
                      </a:r>
                      <a:endParaRPr lang="cs-CZ" sz="1400" dirty="0"/>
                    </a:p>
                  </a:txBody>
                  <a:tcPr/>
                </a:tc>
              </a:tr>
              <a:tr h="28800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Genitál 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1%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2204864"/>
            <a:ext cx="1390451" cy="3065497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Stupeň popálení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000" dirty="0" smtClean="0">
                <a:solidFill>
                  <a:srgbClr val="C00000"/>
                </a:solidFill>
              </a:rPr>
              <a:t>I.stupeň</a:t>
            </a:r>
          </a:p>
          <a:p>
            <a:r>
              <a:rPr lang="cs-CZ" sz="2000" dirty="0" smtClean="0"/>
              <a:t>Zarudnutí, bolest</a:t>
            </a:r>
          </a:p>
          <a:p>
            <a:r>
              <a:rPr lang="cs-CZ" sz="2000" dirty="0" smtClean="0"/>
              <a:t>Hojí se rychle (dny)</a:t>
            </a:r>
          </a:p>
          <a:p>
            <a:r>
              <a:rPr lang="cs-CZ" sz="2000" dirty="0" smtClean="0"/>
              <a:t>př. od sluníčka</a:t>
            </a:r>
          </a:p>
          <a:p>
            <a:pPr>
              <a:buNone/>
            </a:pPr>
            <a:r>
              <a:rPr lang="cs-CZ" sz="2000" dirty="0" err="1" smtClean="0">
                <a:solidFill>
                  <a:srgbClr val="C00000"/>
                </a:solidFill>
              </a:rPr>
              <a:t>II.stupeň</a:t>
            </a:r>
            <a:endParaRPr lang="cs-CZ" sz="2000" dirty="0" smtClean="0">
              <a:solidFill>
                <a:srgbClr val="C00000"/>
              </a:solidFill>
            </a:endParaRPr>
          </a:p>
          <a:p>
            <a:r>
              <a:rPr lang="cs-CZ" sz="2000" dirty="0" smtClean="0"/>
              <a:t>Puchýře, bolest</a:t>
            </a:r>
          </a:p>
          <a:p>
            <a:r>
              <a:rPr lang="cs-CZ" sz="2000" dirty="0" smtClean="0"/>
              <a:t>Hojí se cca týden, může se infikovat</a:t>
            </a:r>
          </a:p>
          <a:p>
            <a:r>
              <a:rPr lang="cs-CZ" sz="2000" dirty="0" smtClean="0"/>
              <a:t>př. opaření vroucí vodou</a:t>
            </a:r>
          </a:p>
          <a:p>
            <a:pPr>
              <a:buNone/>
            </a:pPr>
            <a:r>
              <a:rPr lang="cs-CZ" sz="2000" dirty="0" err="1" smtClean="0">
                <a:solidFill>
                  <a:srgbClr val="C00000"/>
                </a:solidFill>
              </a:rPr>
              <a:t>III.stupeň</a:t>
            </a:r>
            <a:endParaRPr lang="cs-CZ" sz="2000" dirty="0" smtClean="0">
              <a:solidFill>
                <a:srgbClr val="C00000"/>
              </a:solidFill>
            </a:endParaRPr>
          </a:p>
          <a:p>
            <a:r>
              <a:rPr lang="cs-CZ" sz="2000" dirty="0" smtClean="0"/>
              <a:t>Kůže černá, zuhelnatělá, rána nebolí (zničena nervová zakončení)</a:t>
            </a:r>
          </a:p>
          <a:p>
            <a:r>
              <a:rPr lang="cs-CZ" sz="2000" dirty="0" smtClean="0"/>
              <a:t>Hojí se měsíce, vznik jizev</a:t>
            </a:r>
          </a:p>
          <a:p>
            <a:r>
              <a:rPr lang="cs-CZ" sz="2000" dirty="0" smtClean="0"/>
              <a:t>př. popáleniny od ohně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404664"/>
            <a:ext cx="2232248" cy="2481564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7" name="TextovéPole 6"/>
          <p:cNvSpPr txBox="1"/>
          <p:nvPr/>
        </p:nvSpPr>
        <p:spPr>
          <a:xfrm>
            <a:off x="4499992" y="188640"/>
            <a:ext cx="1368152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III. stupeň</a:t>
            </a:r>
            <a:endParaRPr lang="cs-CZ" dirty="0"/>
          </a:p>
        </p:txBody>
      </p:sp>
      <p:pic>
        <p:nvPicPr>
          <p:cNvPr id="1031" name="Picture 7" descr="C:\Users\pc\Desktop\Fotky PP 1\Silvestr voda 04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2996952"/>
            <a:ext cx="2448272" cy="183620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12" name="TextovéPole 11"/>
          <p:cNvSpPr txBox="1"/>
          <p:nvPr/>
        </p:nvSpPr>
        <p:spPr>
          <a:xfrm>
            <a:off x="7452320" y="4437112"/>
            <a:ext cx="1368152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II. stupeň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pomoc při popálení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19262"/>
            <a:ext cx="8229600" cy="4878089"/>
          </a:xfrm>
        </p:spPr>
        <p:txBody>
          <a:bodyPr/>
          <a:lstStyle/>
          <a:p>
            <a:r>
              <a:rPr lang="cs-CZ" sz="1800" u="sng" dirty="0" smtClean="0"/>
              <a:t>Technická první pomoc</a:t>
            </a:r>
            <a:r>
              <a:rPr lang="cs-CZ" sz="1800" dirty="0" smtClean="0"/>
              <a:t>:  uhasit oheň, svléct mokrý horký oděv (nestrhávat přiškvařený oděv!), odstranit šperky (vodiče tepla) </a:t>
            </a:r>
          </a:p>
          <a:p>
            <a:r>
              <a:rPr lang="cs-CZ" sz="1800" u="sng" dirty="0" smtClean="0"/>
              <a:t>CHLADIT </a:t>
            </a:r>
            <a:r>
              <a:rPr lang="cs-CZ" sz="1800" dirty="0" smtClean="0"/>
              <a:t>tekoucí vodou či kousky ledu přes igelit a plátno minimálně 10min. Včasným a správným chlazením můžeme snížit závažnost popálení.</a:t>
            </a:r>
          </a:p>
          <a:p>
            <a:r>
              <a:rPr lang="cs-CZ" sz="1800" dirty="0" smtClean="0"/>
              <a:t>Po chlazení sterilně překrýt.</a:t>
            </a:r>
          </a:p>
          <a:p>
            <a:r>
              <a:rPr lang="cs-CZ" sz="1800" dirty="0" smtClean="0"/>
              <a:t>Ránu ničím nemazat, nezasypávat, puchýře nepropichovat!</a:t>
            </a:r>
          </a:p>
          <a:p>
            <a:r>
              <a:rPr lang="cs-CZ" sz="1800" dirty="0" smtClean="0"/>
              <a:t>Závažnější popáleniny (nad 10 – 15%) vyžadují lékařské ošetření.</a:t>
            </a:r>
          </a:p>
          <a:p>
            <a:pPr>
              <a:buNone/>
            </a:pP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4" name="Obrázek 3" descr="C:\Users\pc\Desktop\Fotky PP\P4151777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4149080"/>
            <a:ext cx="2088232" cy="2060848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3074" name="Picture 2" descr="C:\Users\pc\Desktop\Fotky PP\P415177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4149080"/>
            <a:ext cx="2385839" cy="206215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6" name="Obdélník 5"/>
          <p:cNvSpPr/>
          <p:nvPr/>
        </p:nvSpPr>
        <p:spPr bwMode="auto">
          <a:xfrm>
            <a:off x="755576" y="5877272"/>
            <a:ext cx="1368152" cy="504056"/>
          </a:xfrm>
          <a:prstGeom prst="rect">
            <a:avLst/>
          </a:prstGeom>
          <a:ln>
            <a:headEnd type="none" w="sm" len="sm"/>
            <a:tailEnd type="none" w="sm" len="sm"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Sterilní čtvereček</a:t>
            </a:r>
          </a:p>
        </p:txBody>
      </p:sp>
      <p:sp>
        <p:nvSpPr>
          <p:cNvPr id="7" name="Obdélník 6"/>
          <p:cNvSpPr/>
          <p:nvPr/>
        </p:nvSpPr>
        <p:spPr bwMode="auto">
          <a:xfrm>
            <a:off x="6660232" y="4077072"/>
            <a:ext cx="1512168" cy="360040"/>
          </a:xfrm>
          <a:prstGeom prst="rect">
            <a:avLst/>
          </a:prstGeom>
          <a:ln>
            <a:headEnd type="none" w="sm" len="sm"/>
            <a:tailEnd type="none" w="sm" len="sm"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Sterilní</a:t>
            </a:r>
            <a:r>
              <a:rPr kumimoji="0" lang="cs-CZ" sz="1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krytí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Šok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000" dirty="0" smtClean="0"/>
              <a:t>= </a:t>
            </a:r>
            <a:r>
              <a:rPr lang="cs-CZ" sz="2000" i="1" dirty="0" smtClean="0"/>
              <a:t>nepoměr mezi kapacitou krevního řečiště a objemem cirkulující krve</a:t>
            </a:r>
          </a:p>
          <a:p>
            <a:pPr>
              <a:buNone/>
            </a:pPr>
            <a:r>
              <a:rPr lang="cs-CZ" sz="2000" u="sng" dirty="0" smtClean="0"/>
              <a:t>Příčiny:</a:t>
            </a:r>
            <a:r>
              <a:rPr lang="cs-CZ" sz="2000" dirty="0" smtClean="0"/>
              <a:t> </a:t>
            </a:r>
          </a:p>
          <a:p>
            <a:r>
              <a:rPr lang="cs-CZ" sz="2000" dirty="0" smtClean="0"/>
              <a:t>Z</a:t>
            </a:r>
            <a:r>
              <a:rPr lang="cs-CZ" sz="2000" dirty="0" smtClean="0"/>
              <a:t>tráta </a:t>
            </a:r>
            <a:r>
              <a:rPr lang="cs-CZ" sz="2000" dirty="0" smtClean="0"/>
              <a:t>tekutin ( krvácení, popálení, průjmy)</a:t>
            </a:r>
          </a:p>
          <a:p>
            <a:r>
              <a:rPr lang="cs-CZ" sz="2000" dirty="0" smtClean="0"/>
              <a:t>Alergická  reakce – rozšíření cévního řečiště, tzv. anafylaktický šok</a:t>
            </a:r>
          </a:p>
          <a:p>
            <a:r>
              <a:rPr lang="cs-CZ" sz="2000" dirty="0" smtClean="0"/>
              <a:t>Snížená funkce srdce – infarkt, úraz elektrickým proudem</a:t>
            </a:r>
          </a:p>
          <a:p>
            <a:pPr>
              <a:buNone/>
            </a:pPr>
            <a:r>
              <a:rPr lang="cs-CZ" sz="2000" u="sng" dirty="0" smtClean="0"/>
              <a:t>Příznaky:</a:t>
            </a:r>
          </a:p>
          <a:p>
            <a:r>
              <a:rPr lang="cs-CZ" sz="2000" dirty="0" smtClean="0"/>
              <a:t>Úzkost, strach</a:t>
            </a:r>
          </a:p>
          <a:p>
            <a:r>
              <a:rPr lang="cs-CZ" sz="2000" dirty="0" smtClean="0"/>
              <a:t>Poruchy vědomí, dezorientace</a:t>
            </a:r>
          </a:p>
          <a:p>
            <a:r>
              <a:rPr lang="cs-CZ" sz="2000" dirty="0" smtClean="0"/>
              <a:t>Neklid/apatie</a:t>
            </a:r>
          </a:p>
          <a:p>
            <a:r>
              <a:rPr lang="cs-CZ" sz="2000" dirty="0" smtClean="0"/>
              <a:t>Bledost, studený pot</a:t>
            </a:r>
          </a:p>
          <a:p>
            <a:r>
              <a:rPr lang="cs-CZ" sz="2000" dirty="0" smtClean="0"/>
              <a:t>Nevolnost</a:t>
            </a:r>
          </a:p>
          <a:p>
            <a:r>
              <a:rPr lang="cs-CZ" sz="2000" dirty="0" smtClean="0"/>
              <a:t>Mělké rychlé dýchání, rychlý slábnoucí tep, nízký tlak krve</a:t>
            </a:r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pomoc při šoku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19262"/>
            <a:ext cx="8229600" cy="5454154"/>
          </a:xfrm>
        </p:spPr>
        <p:txBody>
          <a:bodyPr/>
          <a:lstStyle/>
          <a:p>
            <a:r>
              <a:rPr lang="cs-CZ" sz="2000" u="sng" dirty="0" smtClean="0"/>
              <a:t>Pravidlo 5T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sz="2000" dirty="0" smtClean="0"/>
          </a:p>
          <a:p>
            <a:r>
              <a:rPr lang="cs-CZ" sz="2000" u="sng" dirty="0" err="1" smtClean="0"/>
              <a:t>Protišoková</a:t>
            </a:r>
            <a:r>
              <a:rPr lang="cs-CZ" sz="2000" u="sng" dirty="0" smtClean="0"/>
              <a:t> poloha</a:t>
            </a:r>
          </a:p>
          <a:p>
            <a:pPr>
              <a:buNone/>
            </a:pPr>
            <a:r>
              <a:rPr lang="cs-CZ" sz="2000" dirty="0" smtClean="0"/>
              <a:t>     poloha se zvýšenými končetinami </a:t>
            </a:r>
          </a:p>
          <a:p>
            <a:pPr>
              <a:buNone/>
            </a:pPr>
            <a:r>
              <a:rPr lang="cs-CZ" sz="2000" dirty="0" smtClean="0"/>
              <a:t>     alespoň o 30cm, zajistí přesun krve</a:t>
            </a:r>
          </a:p>
          <a:p>
            <a:pPr>
              <a:buNone/>
            </a:pPr>
            <a:r>
              <a:rPr lang="cs-CZ" sz="2000" dirty="0" smtClean="0"/>
              <a:t>     k životně důležitým orgánů</a:t>
            </a:r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827584" y="2348879"/>
          <a:ext cx="6792416" cy="21336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368152"/>
                <a:gridCol w="5424264"/>
              </a:tblGrid>
              <a:tr h="28800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Ticho 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Postiženého uklidňujeme, povzbuzujeme, zajistíme klid v okolí („vyženeme </a:t>
                      </a:r>
                      <a:r>
                        <a:rPr lang="cs-CZ" sz="1200" dirty="0" err="1" smtClean="0"/>
                        <a:t>čumily</a:t>
                      </a:r>
                      <a:r>
                        <a:rPr lang="cs-CZ" sz="1200" dirty="0" smtClean="0"/>
                        <a:t>“)</a:t>
                      </a:r>
                      <a:endParaRPr lang="cs-CZ" sz="1200" dirty="0"/>
                    </a:p>
                  </a:txBody>
                  <a:tcPr/>
                </a:tc>
              </a:tr>
              <a:tr h="28800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Teplo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Zabráníme podchlazení či přehřátí (postiženého přikryjeme dekou či </a:t>
                      </a:r>
                      <a:r>
                        <a:rPr lang="cs-CZ" sz="1200" dirty="0" err="1" smtClean="0"/>
                        <a:t>termofolií</a:t>
                      </a:r>
                      <a:r>
                        <a:rPr lang="cs-CZ" sz="1200" dirty="0" smtClean="0"/>
                        <a:t>,</a:t>
                      </a:r>
                      <a:r>
                        <a:rPr lang="cs-CZ" sz="1200" baseline="0" dirty="0" smtClean="0"/>
                        <a:t> odneseme ze slunce)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baseline="0" dirty="0" smtClean="0"/>
                        <a:t>  </a:t>
                      </a:r>
                      <a:endParaRPr lang="cs-CZ" sz="1200" dirty="0"/>
                    </a:p>
                  </a:txBody>
                  <a:tcPr/>
                </a:tc>
              </a:tr>
              <a:tr h="28800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Tekutiny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u="sng" dirty="0" smtClean="0"/>
                        <a:t>Nepodáváme</a:t>
                      </a:r>
                      <a:r>
                        <a:rPr lang="cs-CZ" sz="1200" dirty="0" smtClean="0"/>
                        <a:t> pití !!!  Pouze vlhčíme rty.</a:t>
                      </a:r>
                      <a:endParaRPr lang="cs-CZ" sz="1200" dirty="0"/>
                    </a:p>
                  </a:txBody>
                  <a:tcPr/>
                </a:tc>
              </a:tr>
              <a:tr h="28800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Tišení bolesti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u="sng" dirty="0" smtClean="0"/>
                        <a:t>Nepodáváme</a:t>
                      </a:r>
                      <a:r>
                        <a:rPr lang="cs-CZ" sz="1200" dirty="0" smtClean="0"/>
                        <a:t> léky</a:t>
                      </a:r>
                      <a:r>
                        <a:rPr lang="cs-CZ" sz="1200" baseline="0" dirty="0" smtClean="0"/>
                        <a:t> proti bolesti !!! Ošetříme poranění (např. chladíme popáleniny). </a:t>
                      </a:r>
                      <a:endParaRPr lang="cs-CZ" sz="1200" dirty="0"/>
                    </a:p>
                  </a:txBody>
                  <a:tcPr/>
                </a:tc>
              </a:tr>
              <a:tr h="28800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Transport</a:t>
                      </a:r>
                      <a:endParaRPr lang="cs-CZ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Nepřemisťujeme,</a:t>
                      </a:r>
                      <a:r>
                        <a:rPr lang="cs-CZ" sz="1200" baseline="0" dirty="0" smtClean="0"/>
                        <a:t> pokud to není nezbytné (např. z rušné ulice). Zajistíme odborný transport přivoláním záchranné služby.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8" name="Obrázek 7" descr="G:\Fotky PP\P4151779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4581128"/>
            <a:ext cx="3024336" cy="2132856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9" name="Obdélník 8"/>
          <p:cNvSpPr/>
          <p:nvPr/>
        </p:nvSpPr>
        <p:spPr bwMode="auto">
          <a:xfrm>
            <a:off x="7524328" y="4581128"/>
            <a:ext cx="1368152" cy="504056"/>
          </a:xfrm>
          <a:prstGeom prst="rect">
            <a:avLst/>
          </a:prstGeom>
          <a:ln>
            <a:headEnd type="none" w="sm" len="sm"/>
            <a:tailEnd type="none" w="sm" len="sm"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Protišoková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poloha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KAUFMAN, Jan. </a:t>
            </a:r>
            <a:r>
              <a:rPr lang="cs-CZ" sz="2400" i="1" dirty="0" smtClean="0"/>
              <a:t>Záchranář</a:t>
            </a:r>
            <a:r>
              <a:rPr lang="cs-CZ" sz="2400" dirty="0" smtClean="0"/>
              <a:t>. Vodní záchranná služba Českého červeného kříže, 2007. ISBN 978-80-902805-4-0.</a:t>
            </a:r>
          </a:p>
          <a:p>
            <a:r>
              <a:rPr lang="cs-CZ" sz="2400" i="1" dirty="0" smtClean="0"/>
              <a:t>Zdravotník zotavovacích akcí</a:t>
            </a:r>
            <a:r>
              <a:rPr lang="cs-CZ" sz="2400" dirty="0" smtClean="0"/>
              <a:t>. Praha: Úřad Českého červeného kříže, 2004. </a:t>
            </a:r>
          </a:p>
          <a:p>
            <a:r>
              <a:rPr lang="cs-CZ" sz="2400" dirty="0" smtClean="0"/>
              <a:t>SRNSKÝ, Pavel. </a:t>
            </a:r>
            <a:r>
              <a:rPr lang="cs-CZ" sz="2400" i="1" dirty="0" smtClean="0"/>
              <a:t>Základní norma zdravotnických znalostí</a:t>
            </a:r>
            <a:r>
              <a:rPr lang="cs-CZ" sz="2400" dirty="0" smtClean="0"/>
              <a:t>. Praha: Úřad Českého červeného kříže, 2001.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íť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Síť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Síť 1">
        <a:dk1>
          <a:srgbClr val="4F747B"/>
        </a:dk1>
        <a:lt1>
          <a:srgbClr val="FFFFFF"/>
        </a:lt1>
        <a:dk2>
          <a:srgbClr val="000000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C2CAB9"/>
        </a:accent5>
        <a:accent6>
          <a:srgbClr val="555555"/>
        </a:accent6>
        <a:hlink>
          <a:srgbClr val="5F5F5F"/>
        </a:hlink>
        <a:folHlink>
          <a:srgbClr val="BA121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2">
        <a:dk1>
          <a:srgbClr val="3C0000"/>
        </a:dk1>
        <a:lt1>
          <a:srgbClr val="FFFFFF"/>
        </a:lt1>
        <a:dk2>
          <a:srgbClr val="4D0B0B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B2AAAA"/>
        </a:accent3>
        <a:accent4>
          <a:srgbClr val="DADADA"/>
        </a:accent4>
        <a:accent5>
          <a:srgbClr val="B8B8AD"/>
        </a:accent5>
        <a:accent6>
          <a:srgbClr val="B92D00"/>
        </a:accent6>
        <a:hlink>
          <a:srgbClr val="CC9900"/>
        </a:hlink>
        <a:folHlink>
          <a:srgbClr val="CC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3">
        <a:dk1>
          <a:srgbClr val="666699"/>
        </a:dk1>
        <a:lt1>
          <a:srgbClr val="FFFFFF"/>
        </a:lt1>
        <a:dk2>
          <a:srgbClr val="15192B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AAABAC"/>
        </a:accent3>
        <a:accent4>
          <a:srgbClr val="DADADA"/>
        </a:accent4>
        <a:accent5>
          <a:srgbClr val="B2C4AF"/>
        </a:accent5>
        <a:accent6>
          <a:srgbClr val="5C5C8A"/>
        </a:accent6>
        <a:hlink>
          <a:srgbClr val="CC9900"/>
        </a:hlink>
        <a:folHlink>
          <a:srgbClr val="4837C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4">
        <a:dk1>
          <a:srgbClr val="666699"/>
        </a:dk1>
        <a:lt1>
          <a:srgbClr val="FFFFFF"/>
        </a:lt1>
        <a:dk2>
          <a:srgbClr val="86001A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C3AAAB"/>
        </a:accent3>
        <a:accent4>
          <a:srgbClr val="DADADA"/>
        </a:accent4>
        <a:accent5>
          <a:srgbClr val="FFADAA"/>
        </a:accent5>
        <a:accent6>
          <a:srgbClr val="E75C00"/>
        </a:accent6>
        <a:hlink>
          <a:srgbClr val="CC9900"/>
        </a:hlink>
        <a:folHlink>
          <a:srgbClr val="FF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5">
        <a:dk1>
          <a:srgbClr val="666699"/>
        </a:dk1>
        <a:lt1>
          <a:srgbClr val="FFFFFF"/>
        </a:lt1>
        <a:dk2>
          <a:srgbClr val="000054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AAAAB3"/>
        </a:accent3>
        <a:accent4>
          <a:srgbClr val="DADADA"/>
        </a:accent4>
        <a:accent5>
          <a:srgbClr val="ADADFF"/>
        </a:accent5>
        <a:accent6>
          <a:srgbClr val="005C8A"/>
        </a:accent6>
        <a:hlink>
          <a:srgbClr val="669900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6">
        <a:dk1>
          <a:srgbClr val="808080"/>
        </a:dk1>
        <a:lt1>
          <a:srgbClr val="FFFFFF"/>
        </a:lt1>
        <a:dk2>
          <a:srgbClr val="30054B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ADAAB1"/>
        </a:accent3>
        <a:accent4>
          <a:srgbClr val="DADADA"/>
        </a:accent4>
        <a:accent5>
          <a:srgbClr val="BEBFCB"/>
        </a:accent5>
        <a:accent6>
          <a:srgbClr val="6047A0"/>
        </a:accent6>
        <a:hlink>
          <a:srgbClr val="7AACCE"/>
        </a:hlink>
        <a:folHlink>
          <a:srgbClr val="D8D8E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7">
        <a:dk1>
          <a:srgbClr val="808080"/>
        </a:dk1>
        <a:lt1>
          <a:srgbClr val="FFFFCC"/>
        </a:lt1>
        <a:dk2>
          <a:srgbClr val="29527B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ACB3BF"/>
        </a:accent3>
        <a:accent4>
          <a:srgbClr val="DADAAE"/>
        </a:accent4>
        <a:accent5>
          <a:srgbClr val="E2E2AA"/>
        </a:accent5>
        <a:accent6>
          <a:srgbClr val="5C8A8A"/>
        </a:accent6>
        <a:hlink>
          <a:srgbClr val="D8D8EC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8">
        <a:dk1>
          <a:srgbClr val="666699"/>
        </a:dk1>
        <a:lt1>
          <a:srgbClr val="FFFFFF"/>
        </a:lt1>
        <a:dk2>
          <a:srgbClr val="47694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B1B9B1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45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9">
        <a:dk1>
          <a:srgbClr val="000000"/>
        </a:dk1>
        <a:lt1>
          <a:srgbClr val="FFFFFF"/>
        </a:lt1>
        <a:dk2>
          <a:srgbClr val="7C1302"/>
        </a:dk2>
        <a:lt2>
          <a:srgbClr val="CC9900"/>
        </a:lt2>
        <a:accent1>
          <a:srgbClr val="CC9900"/>
        </a:accent1>
        <a:accent2>
          <a:srgbClr val="CC3300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B92D00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íť 10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CCC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1954</TotalTime>
  <Words>561</Words>
  <Application>Microsoft Office PowerPoint</Application>
  <PresentationFormat>Předvádění na obrazovce (4:3)</PresentationFormat>
  <Paragraphs>120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Síť</vt:lpstr>
      <vt:lpstr>Snímek 1</vt:lpstr>
      <vt:lpstr>Popáleniny</vt:lpstr>
      <vt:lpstr>Stupeň popálení</vt:lpstr>
      <vt:lpstr>První pomoc při popálení</vt:lpstr>
      <vt:lpstr>Šok</vt:lpstr>
      <vt:lpstr>První pomoc při šoku</vt:lpstr>
      <vt:lpstr>Zdroje</vt:lpstr>
    </vt:vector>
  </TitlesOfParts>
  <Company>KSVI MFF UK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Počítačové sítě</dc:title>
  <dc:creator>Pelikanova</dc:creator>
  <cp:lastModifiedBy>pc</cp:lastModifiedBy>
  <cp:revision>78</cp:revision>
  <cp:lastPrinted>2001-10-13T19:40:46Z</cp:lastPrinted>
  <dcterms:created xsi:type="dcterms:W3CDTF">2001-09-22T14:04:06Z</dcterms:created>
  <dcterms:modified xsi:type="dcterms:W3CDTF">2013-11-28T23:30:13Z</dcterms:modified>
</cp:coreProperties>
</file>