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1" r:id="rId1"/>
  </p:sldMasterIdLst>
  <p:handoutMasterIdLst>
    <p:handoutMasterId r:id="rId10"/>
  </p:handoutMasterIdLst>
  <p:sldIdLst>
    <p:sldId id="309" r:id="rId2"/>
    <p:sldId id="311" r:id="rId3"/>
    <p:sldId id="312" r:id="rId4"/>
    <p:sldId id="314" r:id="rId5"/>
    <p:sldId id="315" r:id="rId6"/>
    <p:sldId id="316" r:id="rId7"/>
    <p:sldId id="317" r:id="rId8"/>
    <p:sldId id="310" r:id="rId9"/>
  </p:sldIdLst>
  <p:sldSz cx="9144000" cy="6858000" type="screen4x3"/>
  <p:notesSz cx="6743700" cy="98679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1" autoAdjust="0"/>
    <p:restoredTop sz="94595" autoAdjust="0"/>
  </p:normalViewPr>
  <p:slideViewPr>
    <p:cSldViewPr>
      <p:cViewPr>
        <p:scale>
          <a:sx n="81" d="100"/>
          <a:sy n="81" d="100"/>
        </p:scale>
        <p:origin x="-192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28" d="100"/>
          <a:sy n="28" d="100"/>
        </p:scale>
        <p:origin x="-1266" y="-66"/>
      </p:cViewPr>
      <p:guideLst>
        <p:guide orient="horz" pos="3108"/>
        <p:guide pos="2124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2588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2587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2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374188"/>
            <a:ext cx="2922588" cy="493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374188"/>
            <a:ext cx="2922587" cy="493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80FCB046-C567-4F6B-B247-11A26A02C5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  <p:txBody>
          <a:bodyPr/>
          <a:lstStyle/>
          <a:p>
            <a:pPr>
              <a:defRPr/>
            </a:pPr>
            <a:endParaRPr lang="cs-CZ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3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4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5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6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7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8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9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1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2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3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4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5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6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37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2947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pPr lvl="0"/>
            <a:r>
              <a:rPr lang="cs-CZ" altLang="en-US" noProof="0" smtClean="0"/>
              <a:t>Klepnutím lze upravit styl předlohy nadpisů.</a:t>
            </a:r>
          </a:p>
        </p:txBody>
      </p:sp>
      <p:sp>
        <p:nvSpPr>
          <p:cNvPr id="82948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 sz="3200"/>
            </a:lvl1pPr>
          </a:lstStyle>
          <a:p>
            <a:pPr lvl="0"/>
            <a:r>
              <a:rPr lang="cs-CZ" altLang="en-US" noProof="0" smtClean="0"/>
              <a:t>Klepnutím lze upravit styl předlohy podnadpisů.</a:t>
            </a:r>
          </a:p>
        </p:txBody>
      </p:sp>
      <p:sp>
        <p:nvSpPr>
          <p:cNvPr id="38" name="Rectangle 5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9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0" name="Rectangle 7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7955A0-1B18-48D7-82BB-76ED9F5E9A2B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2C60A5-857C-414C-B06F-B8398D2620B2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1B4F01-5B50-4A59-8BA1-BF3BC15961ED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DA0C08-CE5F-4122-9054-ABBEEF48845F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AE68FD-5E4B-4ED6-9345-2519BB32E9D7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EFF099-FDB2-4276-8DEB-F97C8B4EA451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4695E7-5D3B-4E32-970A-AB5F7DB34808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B40339-22AE-4DC9-909E-3EDE91D4E570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3A19C9-8476-48D1-A1FF-3014271B8727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770172-755B-4984-A89E-EEC9F2ED59AC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F18C62-1F8F-4AB7-91C5-2544955136B2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 předlohy nadpisů.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</a:p>
        </p:txBody>
      </p:sp>
      <p:sp>
        <p:nvSpPr>
          <p:cNvPr id="81925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1926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1927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40C5C7C2-0BF6-41E2-BDF7-486D286AC3E2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  <p:grpSp>
        <p:nvGrpSpPr>
          <p:cNvPr id="1032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1033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4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79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5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79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6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79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7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79" cy="79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8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79" cy="79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9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79" cy="7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0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79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1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79" cy="79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2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79" cy="7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3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79" cy="7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4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5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6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7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8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79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9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0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1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79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2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79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3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4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7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5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79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6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79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7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79" cy="79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8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9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79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60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79" cy="79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61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79" cy="79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62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79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63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79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2" r:id="rId2"/>
    <p:sldLayoutId id="2147483671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65" r:id="rId9"/>
    <p:sldLayoutId id="2147483664" r:id="rId10"/>
    <p:sldLayoutId id="2147483663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l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600">
          <a:solidFill>
            <a:schemeClr val="tx1"/>
          </a:solidFill>
          <a:latin typeface="+mn-lt"/>
        </a:defRPr>
      </a:lvl2pPr>
      <a:lvl3pPr marL="987425" indent="-2936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300">
          <a:solidFill>
            <a:schemeClr val="tx1"/>
          </a:solidFill>
          <a:latin typeface="+mn-lt"/>
        </a:defRPr>
      </a:lvl3pPr>
      <a:lvl4pPr marL="1281113" indent="-2921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4pPr>
      <a:lvl5pPr marL="1598613" indent="-315913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0558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130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29702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4274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260350"/>
            <a:ext cx="5759450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98" name="Group 62"/>
          <p:cNvGraphicFramePr>
            <a:graphicFrameLocks noGrp="1"/>
          </p:cNvGraphicFramePr>
          <p:nvPr/>
        </p:nvGraphicFramePr>
        <p:xfrm>
          <a:off x="611188" y="2133600"/>
          <a:ext cx="7115175" cy="4304031"/>
        </p:xfrm>
        <a:graphic>
          <a:graphicData uri="http://schemas.openxmlformats.org/drawingml/2006/table">
            <a:tbl>
              <a:tblPr/>
              <a:tblGrid>
                <a:gridCol w="1944687"/>
                <a:gridCol w="5170488"/>
              </a:tblGrid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CZ.1.07/1.5.00/34.0950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Kódování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vy_32_INOVACE_bio_evo16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evo16_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satky.pptx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Gymnázium Kladno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Blanka  Berdychová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Prezentace seznamuje se základními pojmy a postupy z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předlékařské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 první pomoci.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Biologie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Tematická oblast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První pomoc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Obvazová technika - šátky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9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Očekávané výstupy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Naučit žáky improvizovaně ošetřit zlomené předloktí, zlomenou dolní končetinu,   zranění na hlavě a na dlani.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Klíčová slova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Trojcípý šátek, kravatový obvaz, šátkový závěs, velký zpevňující závěs, šátkový obvaz hlavy,  „pacička“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 (výkladová)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,Bold"/>
                          <a:cs typeface="Times New Roman,Bold"/>
                        </a:rPr>
                        <a:t>Nižší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 stupeň osmiletého gymnázia,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,Bold"/>
                          <a:cs typeface="Times New Roman,Bold"/>
                        </a:rPr>
                        <a:t>osmileté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gymnázium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Ověřeno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29.4.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2013, O4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Zdroje uvedeny na konci dokumentu. Obrázky pocházejí z vlastních zdrojů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autora.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4390" name="TextovéPole 5"/>
          <p:cNvSpPr txBox="1">
            <a:spLocks noChangeArrowheads="1"/>
          </p:cNvSpPr>
          <p:nvPr/>
        </p:nvSpPr>
        <p:spPr bwMode="auto">
          <a:xfrm>
            <a:off x="611188" y="1628775"/>
            <a:ext cx="44656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chemeClr val="tx2"/>
                </a:solidFill>
              </a:rPr>
              <a:t>Název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Obvazová technika - šátky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19263"/>
            <a:ext cx="8229600" cy="4446042"/>
          </a:xfrm>
        </p:spPr>
        <p:txBody>
          <a:bodyPr/>
          <a:lstStyle/>
          <a:p>
            <a:pPr>
              <a:buNone/>
            </a:pPr>
            <a:r>
              <a:rPr lang="cs-CZ" sz="1800" u="sng" dirty="0" smtClean="0"/>
              <a:t>Typy obvazů podle </a:t>
            </a:r>
            <a:r>
              <a:rPr lang="cs-CZ" sz="1800" u="sng" dirty="0" smtClean="0"/>
              <a:t>druhu </a:t>
            </a:r>
            <a:r>
              <a:rPr lang="cs-CZ" sz="1800" u="sng" dirty="0" smtClean="0"/>
              <a:t>materiálu:</a:t>
            </a:r>
          </a:p>
          <a:p>
            <a:r>
              <a:rPr lang="cs-CZ" sz="1800" dirty="0" smtClean="0"/>
              <a:t>Šátkové</a:t>
            </a:r>
          </a:p>
          <a:p>
            <a:r>
              <a:rPr lang="cs-CZ" sz="1800" dirty="0" smtClean="0"/>
              <a:t>Obinadlové</a:t>
            </a:r>
          </a:p>
          <a:p>
            <a:r>
              <a:rPr lang="cs-CZ" sz="1800" dirty="0" smtClean="0"/>
              <a:t>Náplasťové</a:t>
            </a:r>
          </a:p>
          <a:p>
            <a:r>
              <a:rPr lang="cs-CZ" sz="1800" dirty="0" smtClean="0"/>
              <a:t>Síťové</a:t>
            </a:r>
          </a:p>
          <a:p>
            <a:r>
              <a:rPr lang="cs-CZ" sz="1800" dirty="0" smtClean="0"/>
              <a:t>Prakové</a:t>
            </a:r>
          </a:p>
          <a:p>
            <a:pPr>
              <a:buNone/>
            </a:pPr>
            <a:endParaRPr lang="cs-CZ" sz="1800" u="sng" dirty="0" smtClean="0"/>
          </a:p>
          <a:p>
            <a:pPr>
              <a:buNone/>
            </a:pPr>
            <a:r>
              <a:rPr lang="cs-CZ" sz="1800" u="sng" dirty="0" smtClean="0"/>
              <a:t>Všeobecné zásady přikládání obvazů:</a:t>
            </a:r>
          </a:p>
          <a:p>
            <a:r>
              <a:rPr lang="cs-CZ" sz="1800" dirty="0" smtClean="0"/>
              <a:t>V případě rizika styku s krví používáme gumové rukavice</a:t>
            </a:r>
          </a:p>
          <a:p>
            <a:r>
              <a:rPr lang="cs-CZ" sz="1800" dirty="0" smtClean="0"/>
              <a:t>Obvazovaný sedí, jsme k němu vždy čelem (sledujeme reakce)</a:t>
            </a:r>
          </a:p>
          <a:p>
            <a:r>
              <a:rPr lang="cs-CZ" sz="1800" dirty="0" smtClean="0"/>
              <a:t>Obvaz musí plnit svou funkci – </a:t>
            </a:r>
            <a:r>
              <a:rPr lang="cs-CZ" sz="1800" b="1" dirty="0" smtClean="0"/>
              <a:t>3U:</a:t>
            </a:r>
            <a:r>
              <a:rPr lang="cs-CZ" sz="1800" dirty="0" smtClean="0"/>
              <a:t> </a:t>
            </a:r>
            <a:r>
              <a:rPr lang="cs-CZ" sz="1800" b="1" dirty="0" smtClean="0"/>
              <a:t>úsporný</a:t>
            </a:r>
            <a:r>
              <a:rPr lang="cs-CZ" sz="1800" dirty="0" smtClean="0"/>
              <a:t>, </a:t>
            </a:r>
            <a:r>
              <a:rPr lang="cs-CZ" sz="1800" b="1" dirty="0" smtClean="0"/>
              <a:t>účelný </a:t>
            </a:r>
            <a:r>
              <a:rPr lang="cs-CZ" sz="1800" dirty="0" smtClean="0"/>
              <a:t>(vhodný druh a velikost materiálu), </a:t>
            </a:r>
            <a:r>
              <a:rPr lang="cs-CZ" sz="1800" b="1" dirty="0" smtClean="0"/>
              <a:t>úhledný</a:t>
            </a:r>
          </a:p>
          <a:p>
            <a:r>
              <a:rPr lang="cs-CZ" sz="1800" dirty="0" smtClean="0"/>
              <a:t>Obvaz musí pevně držet na svém místě, ale nesmí škrtit</a:t>
            </a:r>
          </a:p>
          <a:p>
            <a:endParaRPr lang="cs-CZ" sz="1800" dirty="0"/>
          </a:p>
        </p:txBody>
      </p:sp>
      <p:pic>
        <p:nvPicPr>
          <p:cNvPr id="4" name="Obrázek 3" descr="C:\Users\pc\Desktop\Fotky PP 1\P6051925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1844824"/>
            <a:ext cx="2917610" cy="2151881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5" name="Obdélník 4"/>
          <p:cNvSpPr/>
          <p:nvPr/>
        </p:nvSpPr>
        <p:spPr bwMode="auto">
          <a:xfrm>
            <a:off x="7308304" y="1700808"/>
            <a:ext cx="1224136" cy="432048"/>
          </a:xfrm>
          <a:prstGeom prst="rect">
            <a:avLst/>
          </a:prstGeom>
          <a:ln>
            <a:headEnd type="none" w="sm" len="sm"/>
            <a:tailEnd type="none" w="sm" len="sm"/>
          </a:ln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Šátky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Obvazová technika - šátky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Šátky se často využívají pro svou </a:t>
            </a:r>
            <a:r>
              <a:rPr lang="cs-CZ" sz="2000" dirty="0" smtClean="0"/>
              <a:t>dostupnost, </a:t>
            </a:r>
            <a:r>
              <a:rPr lang="cs-CZ" sz="2000" dirty="0" smtClean="0"/>
              <a:t>jednoduchost, rychlost a snadnost aplikace.</a:t>
            </a:r>
          </a:p>
          <a:p>
            <a:r>
              <a:rPr lang="cs-CZ" sz="2000" dirty="0" smtClean="0">
                <a:solidFill>
                  <a:srgbClr val="0070C0"/>
                </a:solidFill>
              </a:rPr>
              <a:t>Lze jimi ovázat jakoukoliv </a:t>
            </a:r>
            <a:r>
              <a:rPr lang="cs-CZ" sz="2000" smtClean="0">
                <a:solidFill>
                  <a:srgbClr val="0070C0"/>
                </a:solidFill>
              </a:rPr>
              <a:t>část </a:t>
            </a:r>
            <a:r>
              <a:rPr lang="cs-CZ" sz="2000" smtClean="0">
                <a:solidFill>
                  <a:srgbClr val="0070C0"/>
                </a:solidFill>
              </a:rPr>
              <a:t>těla </a:t>
            </a:r>
            <a:r>
              <a:rPr lang="cs-CZ" sz="2000" dirty="0" smtClean="0">
                <a:solidFill>
                  <a:srgbClr val="0070C0"/>
                </a:solidFill>
              </a:rPr>
              <a:t>(šátkový obvaz hlavy, velký šátkový závěs, „</a:t>
            </a:r>
            <a:r>
              <a:rPr lang="cs-CZ" sz="2000" smtClean="0">
                <a:solidFill>
                  <a:srgbClr val="0070C0"/>
                </a:solidFill>
              </a:rPr>
              <a:t>pacička</a:t>
            </a:r>
            <a:r>
              <a:rPr lang="cs-CZ" sz="2000" smtClean="0">
                <a:solidFill>
                  <a:srgbClr val="0070C0"/>
                </a:solidFill>
              </a:rPr>
              <a:t>“).</a:t>
            </a:r>
            <a:endParaRPr lang="cs-CZ" sz="2000" dirty="0" smtClean="0">
              <a:solidFill>
                <a:srgbClr val="0070C0"/>
              </a:solidFill>
            </a:endParaRPr>
          </a:p>
          <a:p>
            <a:r>
              <a:rPr lang="cs-CZ" sz="2000" dirty="0" smtClean="0"/>
              <a:t>Mohou sloužit jako obvazy krycí, znehybňující, tlakové. Hodí se k připevnění dlah či jako improvizované </a:t>
            </a:r>
            <a:r>
              <a:rPr lang="cs-CZ" sz="2000" dirty="0" err="1" smtClean="0"/>
              <a:t>zaškrcovadlo</a:t>
            </a:r>
            <a:r>
              <a:rPr lang="cs-CZ" sz="2000" dirty="0" smtClean="0"/>
              <a:t>.</a:t>
            </a:r>
          </a:p>
          <a:p>
            <a:r>
              <a:rPr lang="cs-CZ" sz="2000" dirty="0" smtClean="0">
                <a:solidFill>
                  <a:srgbClr val="0070C0"/>
                </a:solidFill>
              </a:rPr>
              <a:t>Klasické šátky mají rozměr rovnoramenného trojúhelníku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Složením do úzkého pruhu vytvoříme obvaz kravatový.</a:t>
            </a:r>
            <a:endParaRPr lang="cs-CZ" sz="2000" dirty="0"/>
          </a:p>
        </p:txBody>
      </p:sp>
      <p:pic>
        <p:nvPicPr>
          <p:cNvPr id="4" name="Obrázek 3" descr="C:\Users\pc\Desktop\Fotky PP 1\P5061876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797152"/>
            <a:ext cx="3600400" cy="176286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5" name="Obdélník 4"/>
          <p:cNvSpPr/>
          <p:nvPr/>
        </p:nvSpPr>
        <p:spPr bwMode="auto">
          <a:xfrm>
            <a:off x="2699792" y="6381328"/>
            <a:ext cx="1512168" cy="288032"/>
          </a:xfrm>
          <a:prstGeom prst="rect">
            <a:avLst/>
          </a:prstGeom>
          <a:ln>
            <a:headEnd type="none" w="sm" len="sm"/>
            <a:tailEnd type="none" w="sm" len="sm"/>
          </a:ln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Trojcípý šátek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4686370"/>
            <a:ext cx="4320480" cy="775471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5589240"/>
            <a:ext cx="4368824" cy="7077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/>
          <p:nvPr/>
        </p:nvSpPr>
        <p:spPr>
          <a:xfrm>
            <a:off x="7596336" y="6237312"/>
            <a:ext cx="1368152" cy="27699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dirty="0" smtClean="0"/>
              <a:t>Kravatový obvaz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Šátkový závěs horní končetiny</a:t>
            </a:r>
            <a:br>
              <a:rPr lang="cs-CZ" sz="3200" dirty="0" smtClean="0"/>
            </a:br>
            <a:r>
              <a:rPr lang="cs-CZ" sz="3200" dirty="0" smtClean="0"/>
              <a:t>Zpevňující závěs horní končetiny</a:t>
            </a:r>
            <a:endParaRPr lang="cs-CZ" sz="3200" dirty="0"/>
          </a:p>
        </p:txBody>
      </p:sp>
      <p:pic>
        <p:nvPicPr>
          <p:cNvPr id="2051" name="Picture 3" descr="C:\Users\pc\Desktop\Fotky PP 1\P506184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636912"/>
            <a:ext cx="2952328" cy="3188065"/>
          </a:xfrm>
          <a:prstGeom prst="rect">
            <a:avLst/>
          </a:prstGeom>
          <a:noFill/>
        </p:spPr>
      </p:pic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539552" y="1772816"/>
            <a:ext cx="8229600" cy="4411662"/>
          </a:xfrm>
        </p:spPr>
        <p:txBody>
          <a:bodyPr/>
          <a:lstStyle/>
          <a:p>
            <a:r>
              <a:rPr lang="cs-CZ" sz="2000" dirty="0" smtClean="0"/>
              <a:t>Ke zpevnění zlomeniny předloktí, poranění ramene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52" name="Picture 4" descr="C:\Users\pc\Desktop\Fotky PP 1\P506184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2852936"/>
            <a:ext cx="3744416" cy="294401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sp>
        <p:nvSpPr>
          <p:cNvPr id="9" name="TextovéPole 8"/>
          <p:cNvSpPr txBox="1"/>
          <p:nvPr/>
        </p:nvSpPr>
        <p:spPr>
          <a:xfrm>
            <a:off x="1547664" y="2204864"/>
            <a:ext cx="1944216" cy="33855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00" b="1" dirty="0" smtClean="0"/>
              <a:t>Šátkový závěs HK</a:t>
            </a:r>
            <a:endParaRPr lang="cs-CZ" sz="1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08104" y="2348880"/>
            <a:ext cx="2736304" cy="33855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00" b="1" dirty="0" smtClean="0"/>
              <a:t>Velký zpevňující závěs HK</a:t>
            </a:r>
            <a:endParaRPr lang="cs-CZ" sz="1600" b="1" dirty="0"/>
          </a:p>
        </p:txBody>
      </p:sp>
      <p:sp>
        <p:nvSpPr>
          <p:cNvPr id="13" name="Šipka doprava 12"/>
          <p:cNvSpPr/>
          <p:nvPr/>
        </p:nvSpPr>
        <p:spPr bwMode="auto">
          <a:xfrm rot="18510469">
            <a:off x="87837" y="5396830"/>
            <a:ext cx="1724839" cy="1070296"/>
          </a:xfrm>
          <a:prstGeom prst="rightArrow">
            <a:avLst/>
          </a:prstGeom>
          <a:ln>
            <a:headEnd type="none" w="sm" len="sm"/>
            <a:tailEnd type="none" w="sm" len="sm"/>
          </a:ln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200" dirty="0" smtClean="0"/>
              <a:t>Uzel brání vyklouznutí lokte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8" name="Šipka doleva 17"/>
          <p:cNvSpPr/>
          <p:nvPr/>
        </p:nvSpPr>
        <p:spPr bwMode="auto">
          <a:xfrm rot="2400110">
            <a:off x="6710161" y="5524385"/>
            <a:ext cx="1476121" cy="916680"/>
          </a:xfrm>
          <a:prstGeom prst="leftArrow">
            <a:avLst/>
          </a:prstGeom>
          <a:ln>
            <a:headEnd type="none" w="sm" len="sm"/>
            <a:tailEnd type="none" w="sm" len="sm"/>
          </a:ln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Improvizovaná dlaha</a:t>
            </a:r>
          </a:p>
        </p:txBody>
      </p:sp>
      <p:sp>
        <p:nvSpPr>
          <p:cNvPr id="19" name="Šipka doleva 18"/>
          <p:cNvSpPr/>
          <p:nvPr/>
        </p:nvSpPr>
        <p:spPr bwMode="auto">
          <a:xfrm rot="3073147">
            <a:off x="3081100" y="4963261"/>
            <a:ext cx="1661604" cy="1035757"/>
          </a:xfrm>
          <a:prstGeom prst="leftArrow">
            <a:avLst/>
          </a:prstGeom>
          <a:ln>
            <a:headEnd type="none" w="sm" len="sm"/>
            <a:tailEnd type="none" w="sm" len="sm"/>
          </a:ln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Prsty uložené       v šátku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Šátkový obvaz hlavy – „pirát“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 překrytí rány na čele</a:t>
            </a:r>
            <a:endParaRPr lang="cs-CZ" dirty="0"/>
          </a:p>
        </p:txBody>
      </p:sp>
      <p:pic>
        <p:nvPicPr>
          <p:cNvPr id="3074" name="Picture 2" descr="C:\Users\pc\Desktop\Fotky PP 1\DSC_102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420888"/>
            <a:ext cx="1728389" cy="260952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3075" name="Picture 3" descr="C:\Users\pc\Desktop\Fotky PP 1\DSC_100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2611794"/>
            <a:ext cx="2880320" cy="190774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3076" name="Picture 4" descr="C:\Users\pc\Desktop\Fotky PP 1\DSC_100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1700808"/>
            <a:ext cx="1823776" cy="275354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3077" name="Picture 5" descr="C:\Users\pc\Desktop\Fotky PP 1\DSC_1009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2160" y="4869160"/>
            <a:ext cx="2448272" cy="162158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8" name="TextovéPole 7"/>
          <p:cNvSpPr txBox="1"/>
          <p:nvPr/>
        </p:nvSpPr>
        <p:spPr>
          <a:xfrm>
            <a:off x="1331640" y="2276872"/>
            <a:ext cx="1152128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dirty="0" smtClean="0"/>
              <a:t>1. přiložíme šátek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83968" y="2420888"/>
            <a:ext cx="1728192" cy="27699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dirty="0" smtClean="0"/>
              <a:t>2. první plochý uzel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308304" y="1628800"/>
            <a:ext cx="1440160" cy="27699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dirty="0" smtClean="0"/>
              <a:t>3. Šátek vypneme</a:t>
            </a:r>
            <a:endParaRPr lang="cs-CZ" sz="1200" dirty="0"/>
          </a:p>
        </p:txBody>
      </p:sp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907704" y="5301208"/>
            <a:ext cx="3543300" cy="87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extovéPole 13"/>
          <p:cNvSpPr txBox="1"/>
          <p:nvPr/>
        </p:nvSpPr>
        <p:spPr>
          <a:xfrm>
            <a:off x="2771800" y="5013176"/>
            <a:ext cx="2952328" cy="27699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dirty="0" smtClean="0"/>
              <a:t>4. zajistíme cíp druhým plochým uzlem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812360" y="4725144"/>
            <a:ext cx="122413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dirty="0" smtClean="0"/>
              <a:t>5. zastrčíme  cípy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„Pacička“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K zakrytí rány na dlani</a:t>
            </a:r>
            <a:endParaRPr lang="cs-CZ" sz="2000" dirty="0"/>
          </a:p>
        </p:txBody>
      </p:sp>
      <p:pic>
        <p:nvPicPr>
          <p:cNvPr id="4099" name="Picture 3" descr="C:\Users\pc\Desktop\Fotky PP 1\P506185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548680"/>
            <a:ext cx="2880320" cy="216024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4100" name="Picture 4" descr="C:\Users\pc\Desktop\Fotky PP 1\P506185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4527122"/>
            <a:ext cx="2759291" cy="206946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4101" name="Picture 5" descr="C:\Users\pc\Desktop\Fotky PP 1\P506185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3573016"/>
            <a:ext cx="3384376" cy="240711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584" y="2348880"/>
            <a:ext cx="2905125" cy="190500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9" name="TextovéPole 8"/>
          <p:cNvSpPr txBox="1"/>
          <p:nvPr/>
        </p:nvSpPr>
        <p:spPr>
          <a:xfrm>
            <a:off x="3347864" y="2276872"/>
            <a:ext cx="504056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35896" y="4437112"/>
            <a:ext cx="504056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80312" y="2492896"/>
            <a:ext cx="504056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740352" y="5733256"/>
            <a:ext cx="432048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Znehybnění poraněné končetiny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Je-li zraněna jen jedna končetina, můžeme ji improvizovaně zafixovat ke zdravé končetině pomocí </a:t>
            </a:r>
            <a:r>
              <a:rPr lang="cs-CZ" sz="2000" b="1" dirty="0" smtClean="0"/>
              <a:t>kravatových obvazů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2924944"/>
            <a:ext cx="5953640" cy="3377952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10" name="Šipka doleva 9"/>
          <p:cNvSpPr/>
          <p:nvPr/>
        </p:nvSpPr>
        <p:spPr bwMode="auto">
          <a:xfrm rot="3339445">
            <a:off x="3636811" y="5184333"/>
            <a:ext cx="2355339" cy="896711"/>
          </a:xfrm>
          <a:prstGeom prst="leftArrow">
            <a:avLst/>
          </a:prstGeom>
          <a:ln>
            <a:headEnd type="none" w="sm" len="sm"/>
            <a:tailEnd type="none" w="sm" len="sm"/>
          </a:ln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Měkce podložíme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místa, kde se dotýkají klouby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KAUFMAN, Jan. </a:t>
            </a:r>
            <a:r>
              <a:rPr lang="cs-CZ" sz="2800" i="1" dirty="0" smtClean="0"/>
              <a:t>Záchranář</a:t>
            </a:r>
            <a:r>
              <a:rPr lang="cs-CZ" sz="2800" dirty="0" smtClean="0"/>
              <a:t>. Vodní záchranná služba Českého červeného kříže, 2007. ISBN 978-80-902805-4-0.</a:t>
            </a:r>
          </a:p>
          <a:p>
            <a:r>
              <a:rPr lang="cs-CZ" sz="2800" i="1" dirty="0" smtClean="0"/>
              <a:t>Zdravotník zotavovacích akcí</a:t>
            </a:r>
            <a:r>
              <a:rPr lang="cs-CZ" sz="2800" dirty="0" smtClean="0"/>
              <a:t>. Praha: Úřad Českého červeného kříže, 2004. </a:t>
            </a:r>
          </a:p>
          <a:p>
            <a:r>
              <a:rPr lang="cs-CZ" sz="2800" dirty="0" smtClean="0"/>
              <a:t>SRNSKÝ, Pavel. </a:t>
            </a:r>
            <a:r>
              <a:rPr lang="cs-CZ" sz="2800" i="1" dirty="0" smtClean="0"/>
              <a:t>Základní norma zdravotnických znalostí</a:t>
            </a:r>
            <a:r>
              <a:rPr lang="cs-CZ" sz="2800" dirty="0" smtClean="0"/>
              <a:t>. Praha: Úřad Českého červeného kříže, 2001.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íť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Síť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Síť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íť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Network</Template>
  <TotalTime>1938</TotalTime>
  <Words>426</Words>
  <Application>Microsoft Office PowerPoint</Application>
  <PresentationFormat>Předvádění na obrazovce (4:3)</PresentationFormat>
  <Paragraphs>81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Síť</vt:lpstr>
      <vt:lpstr>Snímek 1</vt:lpstr>
      <vt:lpstr>Obvazová technika - šátky</vt:lpstr>
      <vt:lpstr>Obvazová technika - šátky</vt:lpstr>
      <vt:lpstr>Šátkový závěs horní končetiny Zpevňující závěs horní končetiny</vt:lpstr>
      <vt:lpstr>Šátkový obvaz hlavy – „pirát“</vt:lpstr>
      <vt:lpstr>„Pacička“</vt:lpstr>
      <vt:lpstr>Znehybnění poraněné končetiny</vt:lpstr>
      <vt:lpstr>Zdroje</vt:lpstr>
    </vt:vector>
  </TitlesOfParts>
  <Company>KSVI MFF UK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Počítačové sítě</dc:title>
  <dc:creator>Pelikanova</dc:creator>
  <cp:lastModifiedBy>ucitel</cp:lastModifiedBy>
  <cp:revision>78</cp:revision>
  <cp:lastPrinted>2001-10-13T19:40:46Z</cp:lastPrinted>
  <dcterms:created xsi:type="dcterms:W3CDTF">2001-09-22T14:04:06Z</dcterms:created>
  <dcterms:modified xsi:type="dcterms:W3CDTF">2013-11-29T12:28:19Z</dcterms:modified>
</cp:coreProperties>
</file>