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1" r:id="rId1"/>
  </p:sldMasterIdLst>
  <p:handoutMasterIdLst>
    <p:handoutMasterId r:id="rId9"/>
  </p:handoutMasterIdLst>
  <p:sldIdLst>
    <p:sldId id="309" r:id="rId2"/>
    <p:sldId id="311" r:id="rId3"/>
    <p:sldId id="312" r:id="rId4"/>
    <p:sldId id="313" r:id="rId5"/>
    <p:sldId id="314" r:id="rId6"/>
    <p:sldId id="315" r:id="rId7"/>
    <p:sldId id="310" r:id="rId8"/>
  </p:sldIdLst>
  <p:sldSz cx="9144000" cy="6858000" type="screen4x3"/>
  <p:notesSz cx="6743700" cy="98679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1" autoAdjust="0"/>
    <p:restoredTop sz="94595" autoAdjust="0"/>
  </p:normalViewPr>
  <p:slideViewPr>
    <p:cSldViewPr>
      <p:cViewPr>
        <p:scale>
          <a:sx n="81" d="100"/>
          <a:sy n="81" d="100"/>
        </p:scale>
        <p:origin x="-192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28" d="100"/>
          <a:sy n="28" d="100"/>
        </p:scale>
        <p:origin x="-1266" y="-66"/>
      </p:cViewPr>
      <p:guideLst>
        <p:guide orient="horz" pos="3108"/>
        <p:guide pos="2124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2588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2587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2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374188"/>
            <a:ext cx="2922588" cy="493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2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374188"/>
            <a:ext cx="2922587" cy="493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C13CC213-8AFC-45DF-85E1-4C7751E978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2"/>
          <p:cNvSpPr>
            <a:spLocks noChangeShapeType="1"/>
          </p:cNvSpPr>
          <p:nvPr/>
        </p:nvSpPr>
        <p:spPr bwMode="auto">
          <a:xfrm>
            <a:off x="7315200" y="1066800"/>
            <a:ext cx="0" cy="449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  <p:txBody>
          <a:bodyPr/>
          <a:lstStyle/>
          <a:p>
            <a:pPr>
              <a:defRPr/>
            </a:pPr>
            <a:endParaRPr lang="cs-CZ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7493000" y="2992438"/>
            <a:ext cx="1338263" cy="2189162"/>
            <a:chOff x="4704" y="1885"/>
            <a:chExt cx="843" cy="1379"/>
          </a:xfrm>
        </p:grpSpPr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4704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Oval 10"/>
            <p:cNvSpPr>
              <a:spLocks noChangeArrowheads="1"/>
            </p:cNvSpPr>
            <p:nvPr/>
          </p:nvSpPr>
          <p:spPr bwMode="auto">
            <a:xfrm>
              <a:off x="4883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Oval 11"/>
            <p:cNvSpPr>
              <a:spLocks noChangeArrowheads="1"/>
            </p:cNvSpPr>
            <p:nvPr/>
          </p:nvSpPr>
          <p:spPr bwMode="auto">
            <a:xfrm>
              <a:off x="5062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Oval 12"/>
            <p:cNvSpPr>
              <a:spLocks noChangeArrowheads="1"/>
            </p:cNvSpPr>
            <p:nvPr/>
          </p:nvSpPr>
          <p:spPr bwMode="auto">
            <a:xfrm>
              <a:off x="4704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Oval 13"/>
            <p:cNvSpPr>
              <a:spLocks noChangeArrowheads="1"/>
            </p:cNvSpPr>
            <p:nvPr/>
          </p:nvSpPr>
          <p:spPr bwMode="auto">
            <a:xfrm>
              <a:off x="4883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" name="Oval 14"/>
            <p:cNvSpPr>
              <a:spLocks noChangeArrowheads="1"/>
            </p:cNvSpPr>
            <p:nvPr/>
          </p:nvSpPr>
          <p:spPr bwMode="auto">
            <a:xfrm>
              <a:off x="5062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" name="Oval 15"/>
            <p:cNvSpPr>
              <a:spLocks noChangeArrowheads="1"/>
            </p:cNvSpPr>
            <p:nvPr/>
          </p:nvSpPr>
          <p:spPr bwMode="auto">
            <a:xfrm>
              <a:off x="5241" y="2064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" name="Oval 16"/>
            <p:cNvSpPr>
              <a:spLocks noChangeArrowheads="1"/>
            </p:cNvSpPr>
            <p:nvPr/>
          </p:nvSpPr>
          <p:spPr bwMode="auto">
            <a:xfrm>
              <a:off x="4704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" name="Oval 17"/>
            <p:cNvSpPr>
              <a:spLocks noChangeArrowheads="1"/>
            </p:cNvSpPr>
            <p:nvPr/>
          </p:nvSpPr>
          <p:spPr bwMode="auto">
            <a:xfrm>
              <a:off x="4883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" name="Oval 18"/>
            <p:cNvSpPr>
              <a:spLocks noChangeArrowheads="1"/>
            </p:cNvSpPr>
            <p:nvPr/>
          </p:nvSpPr>
          <p:spPr bwMode="auto">
            <a:xfrm>
              <a:off x="5062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" name="Oval 19"/>
            <p:cNvSpPr>
              <a:spLocks noChangeArrowheads="1"/>
            </p:cNvSpPr>
            <p:nvPr/>
          </p:nvSpPr>
          <p:spPr bwMode="auto">
            <a:xfrm>
              <a:off x="5241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" name="Oval 20"/>
            <p:cNvSpPr>
              <a:spLocks noChangeArrowheads="1"/>
            </p:cNvSpPr>
            <p:nvPr/>
          </p:nvSpPr>
          <p:spPr bwMode="auto">
            <a:xfrm>
              <a:off x="5420" y="2243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" name="Oval 21"/>
            <p:cNvSpPr>
              <a:spLocks noChangeArrowheads="1"/>
            </p:cNvSpPr>
            <p:nvPr/>
          </p:nvSpPr>
          <p:spPr bwMode="auto">
            <a:xfrm>
              <a:off x="4704" y="2421"/>
              <a:ext cx="127" cy="128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" name="Oval 22"/>
            <p:cNvSpPr>
              <a:spLocks noChangeArrowheads="1"/>
            </p:cNvSpPr>
            <p:nvPr/>
          </p:nvSpPr>
          <p:spPr bwMode="auto">
            <a:xfrm>
              <a:off x="4883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" name="Oval 23"/>
            <p:cNvSpPr>
              <a:spLocks noChangeArrowheads="1"/>
            </p:cNvSpPr>
            <p:nvPr/>
          </p:nvSpPr>
          <p:spPr bwMode="auto">
            <a:xfrm>
              <a:off x="5062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" name="Oval 24"/>
            <p:cNvSpPr>
              <a:spLocks noChangeArrowheads="1"/>
            </p:cNvSpPr>
            <p:nvPr/>
          </p:nvSpPr>
          <p:spPr bwMode="auto">
            <a:xfrm>
              <a:off x="5241" y="2421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" name="Oval 25"/>
            <p:cNvSpPr>
              <a:spLocks noChangeArrowheads="1"/>
            </p:cNvSpPr>
            <p:nvPr/>
          </p:nvSpPr>
          <p:spPr bwMode="auto">
            <a:xfrm>
              <a:off x="4704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3" name="Oval 26"/>
            <p:cNvSpPr>
              <a:spLocks noChangeArrowheads="1"/>
            </p:cNvSpPr>
            <p:nvPr/>
          </p:nvSpPr>
          <p:spPr bwMode="auto">
            <a:xfrm>
              <a:off x="4883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4" name="Oval 27"/>
            <p:cNvSpPr>
              <a:spLocks noChangeArrowheads="1"/>
            </p:cNvSpPr>
            <p:nvPr/>
          </p:nvSpPr>
          <p:spPr bwMode="auto">
            <a:xfrm>
              <a:off x="5062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5" name="Oval 28"/>
            <p:cNvSpPr>
              <a:spLocks noChangeArrowheads="1"/>
            </p:cNvSpPr>
            <p:nvPr/>
          </p:nvSpPr>
          <p:spPr bwMode="auto">
            <a:xfrm>
              <a:off x="5241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6" name="Oval 29"/>
            <p:cNvSpPr>
              <a:spLocks noChangeArrowheads="1"/>
            </p:cNvSpPr>
            <p:nvPr/>
          </p:nvSpPr>
          <p:spPr bwMode="auto">
            <a:xfrm>
              <a:off x="5420" y="2600"/>
              <a:ext cx="127" cy="128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7" name="Oval 30"/>
            <p:cNvSpPr>
              <a:spLocks noChangeArrowheads="1"/>
            </p:cNvSpPr>
            <p:nvPr/>
          </p:nvSpPr>
          <p:spPr bwMode="auto">
            <a:xfrm>
              <a:off x="4704" y="2779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8" name="Oval 31"/>
            <p:cNvSpPr>
              <a:spLocks noChangeArrowheads="1"/>
            </p:cNvSpPr>
            <p:nvPr/>
          </p:nvSpPr>
          <p:spPr bwMode="auto">
            <a:xfrm>
              <a:off x="4883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9" name="Oval 32"/>
            <p:cNvSpPr>
              <a:spLocks noChangeArrowheads="1"/>
            </p:cNvSpPr>
            <p:nvPr/>
          </p:nvSpPr>
          <p:spPr bwMode="auto">
            <a:xfrm>
              <a:off x="5062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" name="Oval 33"/>
            <p:cNvSpPr>
              <a:spLocks noChangeArrowheads="1"/>
            </p:cNvSpPr>
            <p:nvPr/>
          </p:nvSpPr>
          <p:spPr bwMode="auto">
            <a:xfrm>
              <a:off x="5241" y="2779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1" name="Oval 34"/>
            <p:cNvSpPr>
              <a:spLocks noChangeArrowheads="1"/>
            </p:cNvSpPr>
            <p:nvPr/>
          </p:nvSpPr>
          <p:spPr bwMode="auto">
            <a:xfrm>
              <a:off x="4704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2" name="Oval 35"/>
            <p:cNvSpPr>
              <a:spLocks noChangeArrowheads="1"/>
            </p:cNvSpPr>
            <p:nvPr/>
          </p:nvSpPr>
          <p:spPr bwMode="auto">
            <a:xfrm>
              <a:off x="4883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3" name="Oval 36"/>
            <p:cNvSpPr>
              <a:spLocks noChangeArrowheads="1"/>
            </p:cNvSpPr>
            <p:nvPr/>
          </p:nvSpPr>
          <p:spPr bwMode="auto">
            <a:xfrm>
              <a:off x="5062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4" name="Oval 37"/>
            <p:cNvSpPr>
              <a:spLocks noChangeArrowheads="1"/>
            </p:cNvSpPr>
            <p:nvPr/>
          </p:nvSpPr>
          <p:spPr bwMode="auto">
            <a:xfrm>
              <a:off x="5241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5" name="Oval 38"/>
            <p:cNvSpPr>
              <a:spLocks noChangeArrowheads="1"/>
            </p:cNvSpPr>
            <p:nvPr/>
          </p:nvSpPr>
          <p:spPr bwMode="auto">
            <a:xfrm>
              <a:off x="4883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6" name="Oval 39"/>
            <p:cNvSpPr>
              <a:spLocks noChangeArrowheads="1"/>
            </p:cNvSpPr>
            <p:nvPr/>
          </p:nvSpPr>
          <p:spPr bwMode="auto">
            <a:xfrm>
              <a:off x="5241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37" name="Line 40"/>
          <p:cNvSpPr>
            <a:spLocks noChangeShapeType="1"/>
          </p:cNvSpPr>
          <p:nvPr/>
        </p:nvSpPr>
        <p:spPr bwMode="auto">
          <a:xfrm>
            <a:off x="304800" y="2819400"/>
            <a:ext cx="8229600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2947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15913" y="466725"/>
            <a:ext cx="6781800" cy="2133600"/>
          </a:xfrm>
        </p:spPr>
        <p:txBody>
          <a:bodyPr/>
          <a:lstStyle>
            <a:lvl1pPr algn="r">
              <a:defRPr sz="4800"/>
            </a:lvl1pPr>
          </a:lstStyle>
          <a:p>
            <a:pPr lvl="0"/>
            <a:r>
              <a:rPr lang="cs-CZ" altLang="en-US" noProof="0" smtClean="0"/>
              <a:t>Klepnutím lze upravit styl předlohy nadpisů.</a:t>
            </a:r>
          </a:p>
        </p:txBody>
      </p:sp>
      <p:sp>
        <p:nvSpPr>
          <p:cNvPr id="82948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248400" cy="23622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 sz="3200"/>
            </a:lvl1pPr>
          </a:lstStyle>
          <a:p>
            <a:pPr lvl="0"/>
            <a:r>
              <a:rPr lang="cs-CZ" altLang="en-US" noProof="0" smtClean="0"/>
              <a:t>Klepnutím lze upravit styl předlohy podnadpisů.</a:t>
            </a:r>
          </a:p>
        </p:txBody>
      </p:sp>
      <p:sp>
        <p:nvSpPr>
          <p:cNvPr id="38" name="Rectangle 5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9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0" name="Rectangle 7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2F7889-C4FC-4B72-9816-6E5D6309B5DC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1343C6-C327-47FA-907F-744A937DE08F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AE8FBC-4AD7-4BC0-97F6-EFF26F83218A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453B53-F7AB-43F9-98ED-96730FBFDC41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5411DB-349A-4141-8EAF-631C896734F0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F77FAA-C988-4C89-B1D3-4ADA23A612BE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C5EF75-CDC6-4ECF-A940-0FFD4766BE8B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30C252-42DC-4469-9D0A-06A072E2B772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8BA2E7-5D81-44E7-BE11-1D48AA115AE6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4C56CA-4BD2-481C-91BE-795BF6B2BBCE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2238"/>
            <a:ext cx="2057400" cy="60086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9800" cy="60086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0ED1F2-2002-4BA5-B79F-E800DE04889B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Line 2"/>
          <p:cNvSpPr>
            <a:spLocks noChangeShapeType="1"/>
          </p:cNvSpPr>
          <p:nvPr/>
        </p:nvSpPr>
        <p:spPr bwMode="auto">
          <a:xfrm>
            <a:off x="7962900" y="152400"/>
            <a:ext cx="0" cy="152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75438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 předlohy nadpisů.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719263"/>
            <a:ext cx="8229600" cy="441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</a:p>
        </p:txBody>
      </p:sp>
      <p:sp>
        <p:nvSpPr>
          <p:cNvPr id="81925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1926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1927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C9C1703F-F2FC-451D-AEFA-B7D6B3681E18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  <p:grpSp>
        <p:nvGrpSpPr>
          <p:cNvPr id="1032" name="Group 8"/>
          <p:cNvGrpSpPr>
            <a:grpSpLocks/>
          </p:cNvGrpSpPr>
          <p:nvPr/>
        </p:nvGrpSpPr>
        <p:grpSpPr bwMode="auto">
          <a:xfrm>
            <a:off x="8153400" y="152400"/>
            <a:ext cx="792163" cy="1295400"/>
            <a:chOff x="5136" y="960"/>
            <a:chExt cx="528" cy="864"/>
          </a:xfrm>
        </p:grpSpPr>
        <p:sp>
          <p:nvSpPr>
            <p:cNvPr id="1033" name="Oval 9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4" name="Oval 10"/>
            <p:cNvSpPr>
              <a:spLocks noChangeArrowheads="1"/>
            </p:cNvSpPr>
            <p:nvPr/>
          </p:nvSpPr>
          <p:spPr bwMode="auto">
            <a:xfrm>
              <a:off x="5248" y="960"/>
              <a:ext cx="79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5" name="Oval 11"/>
            <p:cNvSpPr>
              <a:spLocks noChangeArrowheads="1"/>
            </p:cNvSpPr>
            <p:nvPr/>
          </p:nvSpPr>
          <p:spPr bwMode="auto">
            <a:xfrm>
              <a:off x="5360" y="960"/>
              <a:ext cx="78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6" name="Oval 12"/>
            <p:cNvSpPr>
              <a:spLocks noChangeArrowheads="1"/>
            </p:cNvSpPr>
            <p:nvPr/>
          </p:nvSpPr>
          <p:spPr bwMode="auto">
            <a:xfrm>
              <a:off x="5136" y="1072"/>
              <a:ext cx="80" cy="78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7" name="Oval 13"/>
            <p:cNvSpPr>
              <a:spLocks noChangeArrowheads="1"/>
            </p:cNvSpPr>
            <p:nvPr/>
          </p:nvSpPr>
          <p:spPr bwMode="auto">
            <a:xfrm>
              <a:off x="5248" y="1072"/>
              <a:ext cx="79" cy="78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8" name="Oval 14"/>
            <p:cNvSpPr>
              <a:spLocks noChangeArrowheads="1"/>
            </p:cNvSpPr>
            <p:nvPr/>
          </p:nvSpPr>
          <p:spPr bwMode="auto">
            <a:xfrm>
              <a:off x="5360" y="1072"/>
              <a:ext cx="78" cy="78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9" name="Oval 15"/>
            <p:cNvSpPr>
              <a:spLocks noChangeArrowheads="1"/>
            </p:cNvSpPr>
            <p:nvPr/>
          </p:nvSpPr>
          <p:spPr bwMode="auto">
            <a:xfrm>
              <a:off x="5472" y="1072"/>
              <a:ext cx="78" cy="7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0" name="Oval 16"/>
            <p:cNvSpPr>
              <a:spLocks noChangeArrowheads="1"/>
            </p:cNvSpPr>
            <p:nvPr/>
          </p:nvSpPr>
          <p:spPr bwMode="auto">
            <a:xfrm>
              <a:off x="5136" y="1184"/>
              <a:ext cx="80" cy="78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1" name="Oval 17"/>
            <p:cNvSpPr>
              <a:spLocks noChangeArrowheads="1"/>
            </p:cNvSpPr>
            <p:nvPr/>
          </p:nvSpPr>
          <p:spPr bwMode="auto">
            <a:xfrm>
              <a:off x="5248" y="1184"/>
              <a:ext cx="79" cy="78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2" name="Oval 18"/>
            <p:cNvSpPr>
              <a:spLocks noChangeArrowheads="1"/>
            </p:cNvSpPr>
            <p:nvPr/>
          </p:nvSpPr>
          <p:spPr bwMode="auto">
            <a:xfrm>
              <a:off x="5360" y="1184"/>
              <a:ext cx="78" cy="7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3" name="Oval 19"/>
            <p:cNvSpPr>
              <a:spLocks noChangeArrowheads="1"/>
            </p:cNvSpPr>
            <p:nvPr/>
          </p:nvSpPr>
          <p:spPr bwMode="auto">
            <a:xfrm>
              <a:off x="5472" y="1184"/>
              <a:ext cx="78" cy="7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4" name="Oval 20"/>
            <p:cNvSpPr>
              <a:spLocks noChangeArrowheads="1"/>
            </p:cNvSpPr>
            <p:nvPr/>
          </p:nvSpPr>
          <p:spPr bwMode="auto">
            <a:xfrm>
              <a:off x="5584" y="1184"/>
              <a:ext cx="80" cy="7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5" name="Oval 21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6" name="Oval 22"/>
            <p:cNvSpPr>
              <a:spLocks noChangeArrowheads="1"/>
            </p:cNvSpPr>
            <p:nvPr/>
          </p:nvSpPr>
          <p:spPr bwMode="auto">
            <a:xfrm>
              <a:off x="5248" y="1296"/>
              <a:ext cx="79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7" name="Oval 23"/>
            <p:cNvSpPr>
              <a:spLocks noChangeArrowheads="1"/>
            </p:cNvSpPr>
            <p:nvPr/>
          </p:nvSpPr>
          <p:spPr bwMode="auto">
            <a:xfrm>
              <a:off x="5360" y="1296"/>
              <a:ext cx="78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8" name="Oval 24"/>
            <p:cNvSpPr>
              <a:spLocks noChangeArrowheads="1"/>
            </p:cNvSpPr>
            <p:nvPr/>
          </p:nvSpPr>
          <p:spPr bwMode="auto">
            <a:xfrm>
              <a:off x="5472" y="1296"/>
              <a:ext cx="78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9" name="Oval 25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0" name="Oval 26"/>
            <p:cNvSpPr>
              <a:spLocks noChangeArrowheads="1"/>
            </p:cNvSpPr>
            <p:nvPr/>
          </p:nvSpPr>
          <p:spPr bwMode="auto">
            <a:xfrm>
              <a:off x="5248" y="1408"/>
              <a:ext cx="79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1" name="Oval 27"/>
            <p:cNvSpPr>
              <a:spLocks noChangeArrowheads="1"/>
            </p:cNvSpPr>
            <p:nvPr/>
          </p:nvSpPr>
          <p:spPr bwMode="auto">
            <a:xfrm>
              <a:off x="5360" y="1408"/>
              <a:ext cx="78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2" name="Oval 28"/>
            <p:cNvSpPr>
              <a:spLocks noChangeArrowheads="1"/>
            </p:cNvSpPr>
            <p:nvPr/>
          </p:nvSpPr>
          <p:spPr bwMode="auto">
            <a:xfrm>
              <a:off x="5472" y="1408"/>
              <a:ext cx="78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3" name="Oval 29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4" name="Oval 30"/>
            <p:cNvSpPr>
              <a:spLocks noChangeArrowheads="1"/>
            </p:cNvSpPr>
            <p:nvPr/>
          </p:nvSpPr>
          <p:spPr bwMode="auto">
            <a:xfrm>
              <a:off x="5136" y="1520"/>
              <a:ext cx="80" cy="79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5" name="Oval 31"/>
            <p:cNvSpPr>
              <a:spLocks noChangeArrowheads="1"/>
            </p:cNvSpPr>
            <p:nvPr/>
          </p:nvSpPr>
          <p:spPr bwMode="auto">
            <a:xfrm>
              <a:off x="5248" y="1520"/>
              <a:ext cx="79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6" name="Oval 32"/>
            <p:cNvSpPr>
              <a:spLocks noChangeArrowheads="1"/>
            </p:cNvSpPr>
            <p:nvPr/>
          </p:nvSpPr>
          <p:spPr bwMode="auto">
            <a:xfrm>
              <a:off x="5360" y="1520"/>
              <a:ext cx="78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7" name="Oval 33"/>
            <p:cNvSpPr>
              <a:spLocks noChangeArrowheads="1"/>
            </p:cNvSpPr>
            <p:nvPr/>
          </p:nvSpPr>
          <p:spPr bwMode="auto">
            <a:xfrm>
              <a:off x="5472" y="1520"/>
              <a:ext cx="78" cy="79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8" name="Oval 34"/>
            <p:cNvSpPr>
              <a:spLocks noChangeArrowheads="1"/>
            </p:cNvSpPr>
            <p:nvPr/>
          </p:nvSpPr>
          <p:spPr bwMode="auto">
            <a:xfrm>
              <a:off x="5136" y="1632"/>
              <a:ext cx="80" cy="7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9" name="Oval 35"/>
            <p:cNvSpPr>
              <a:spLocks noChangeArrowheads="1"/>
            </p:cNvSpPr>
            <p:nvPr/>
          </p:nvSpPr>
          <p:spPr bwMode="auto">
            <a:xfrm>
              <a:off x="5248" y="1632"/>
              <a:ext cx="79" cy="7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60" name="Oval 36"/>
            <p:cNvSpPr>
              <a:spLocks noChangeArrowheads="1"/>
            </p:cNvSpPr>
            <p:nvPr/>
          </p:nvSpPr>
          <p:spPr bwMode="auto">
            <a:xfrm>
              <a:off x="5360" y="1632"/>
              <a:ext cx="78" cy="78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61" name="Oval 37"/>
            <p:cNvSpPr>
              <a:spLocks noChangeArrowheads="1"/>
            </p:cNvSpPr>
            <p:nvPr/>
          </p:nvSpPr>
          <p:spPr bwMode="auto">
            <a:xfrm>
              <a:off x="5472" y="1632"/>
              <a:ext cx="78" cy="78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62" name="Oval 38"/>
            <p:cNvSpPr>
              <a:spLocks noChangeArrowheads="1"/>
            </p:cNvSpPr>
            <p:nvPr/>
          </p:nvSpPr>
          <p:spPr bwMode="auto">
            <a:xfrm>
              <a:off x="5248" y="1744"/>
              <a:ext cx="79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63" name="Oval 39"/>
            <p:cNvSpPr>
              <a:spLocks noChangeArrowheads="1"/>
            </p:cNvSpPr>
            <p:nvPr/>
          </p:nvSpPr>
          <p:spPr bwMode="auto">
            <a:xfrm>
              <a:off x="5472" y="1744"/>
              <a:ext cx="78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2" r:id="rId2"/>
    <p:sldLayoutId id="2147483671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65" r:id="rId9"/>
    <p:sldLayoutId id="2147483664" r:id="rId10"/>
    <p:sldLayoutId id="2147483663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l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92150" indent="-3476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600">
          <a:solidFill>
            <a:schemeClr val="tx1"/>
          </a:solidFill>
          <a:latin typeface="+mn-lt"/>
        </a:defRPr>
      </a:lvl2pPr>
      <a:lvl3pPr marL="987425" indent="-2936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l"/>
        <a:defRPr sz="2300">
          <a:solidFill>
            <a:schemeClr val="tx1"/>
          </a:solidFill>
          <a:latin typeface="+mn-lt"/>
        </a:defRPr>
      </a:lvl3pPr>
      <a:lvl4pPr marL="1281113" indent="-2921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4pPr>
      <a:lvl5pPr marL="1598613" indent="-315913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0558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5130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29702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4274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260350"/>
            <a:ext cx="5759450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92" name="Group 56"/>
          <p:cNvGraphicFramePr>
            <a:graphicFrameLocks noGrp="1"/>
          </p:cNvGraphicFramePr>
          <p:nvPr/>
        </p:nvGraphicFramePr>
        <p:xfrm>
          <a:off x="611188" y="2133600"/>
          <a:ext cx="7115175" cy="4093719"/>
        </p:xfrm>
        <a:graphic>
          <a:graphicData uri="http://schemas.openxmlformats.org/drawingml/2006/table">
            <a:tbl>
              <a:tblPr/>
              <a:tblGrid>
                <a:gridCol w="1944687"/>
                <a:gridCol w="5170488"/>
              </a:tblGrid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CZ.1.07/1.5.00/34.0950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Kódování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vy_32_INOVACE_bio_evo17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evo17_obvazy.pptx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Gymnázium Kladno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Blanka  Berdychová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Prezentace seznamuje se základními pojmy a postupy z předlékařské první pomoci.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Biologie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Tematická oblast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První pomoc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Obvazová technika - obvazy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9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Očekávané výstupy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Naučit žáky  ovázat podvrtnutý kotník, ošetřit krvácení z nosu.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Klíčová slova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Obinadlový , prakový, klasový obvaz, hlava, ocas, úhel obinadla, zámek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 (výkladová)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,Bold"/>
                          <a:cs typeface="Times New Roman,Bold"/>
                        </a:rPr>
                        <a:t>Nižší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 stupeň osmiletého gymnázia,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,Bold"/>
                          <a:cs typeface="Times New Roman,Bold"/>
                        </a:rPr>
                        <a:t>osmileté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 gymnázium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Ověřeno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29.4. 2013, O4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Zdroje uvedeny na konci dokumentu. Obrázky pocházejí z vlastních zdrojů autora.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4390" name="TextovéPole 5"/>
          <p:cNvSpPr txBox="1">
            <a:spLocks noChangeArrowheads="1"/>
          </p:cNvSpPr>
          <p:nvPr/>
        </p:nvSpPr>
        <p:spPr bwMode="auto">
          <a:xfrm>
            <a:off x="611188" y="1628775"/>
            <a:ext cx="44656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chemeClr val="tx2"/>
                </a:solidFill>
              </a:rPr>
              <a:t>Název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smtClean="0"/>
              <a:t>Obvazo</a:t>
            </a:r>
            <a:r>
              <a:rPr lang="cs-CZ" smtClean="0"/>
              <a:t>vá technika - obvazy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000" u="sng" smtClean="0"/>
              <a:t>Typy obvazů podle druhu materiálu:</a:t>
            </a:r>
          </a:p>
          <a:p>
            <a:r>
              <a:rPr lang="cs-CZ" sz="2000" dirty="0" smtClean="0"/>
              <a:t>Šátkové</a:t>
            </a:r>
          </a:p>
          <a:p>
            <a:r>
              <a:rPr lang="cs-CZ" sz="2000" dirty="0" smtClean="0"/>
              <a:t>Obinadlové</a:t>
            </a:r>
          </a:p>
          <a:p>
            <a:r>
              <a:rPr lang="cs-CZ" sz="2000" dirty="0" smtClean="0"/>
              <a:t>Náplasťové</a:t>
            </a:r>
          </a:p>
          <a:p>
            <a:r>
              <a:rPr lang="cs-CZ" sz="2000" dirty="0" smtClean="0"/>
              <a:t>Síťové</a:t>
            </a:r>
          </a:p>
          <a:p>
            <a:r>
              <a:rPr lang="cs-CZ" sz="2000" dirty="0" smtClean="0"/>
              <a:t>Prakové</a:t>
            </a:r>
          </a:p>
          <a:p>
            <a:pPr>
              <a:buFont typeface="Wingdings" pitchFamily="2" charset="2"/>
              <a:buNone/>
            </a:pPr>
            <a:r>
              <a:rPr lang="cs-CZ" sz="2000" u="sng" dirty="0" smtClean="0"/>
              <a:t>Všeobecné zásady přikládání obvazů:</a:t>
            </a:r>
          </a:p>
          <a:p>
            <a:r>
              <a:rPr lang="cs-CZ" sz="2000" dirty="0" smtClean="0"/>
              <a:t>V případě rizika styku s krví používáme gumové rukavice</a:t>
            </a:r>
          </a:p>
          <a:p>
            <a:r>
              <a:rPr lang="cs-CZ" sz="2000" dirty="0" smtClean="0"/>
              <a:t>Obvazovaný sedí, jsme k němu vždy čelem (sledujeme reakce)</a:t>
            </a:r>
          </a:p>
          <a:p>
            <a:r>
              <a:rPr lang="cs-CZ" sz="2000" dirty="0" smtClean="0"/>
              <a:t>Obvaz musí plnit svou funkci – </a:t>
            </a:r>
            <a:r>
              <a:rPr lang="cs-CZ" sz="2000" b="1" dirty="0" smtClean="0"/>
              <a:t>3U:</a:t>
            </a:r>
            <a:r>
              <a:rPr lang="cs-CZ" sz="2000" dirty="0" smtClean="0"/>
              <a:t> </a:t>
            </a:r>
            <a:r>
              <a:rPr lang="cs-CZ" sz="2000" b="1" dirty="0" smtClean="0"/>
              <a:t>úsporný</a:t>
            </a:r>
            <a:r>
              <a:rPr lang="cs-CZ" sz="2000" dirty="0" smtClean="0"/>
              <a:t>, </a:t>
            </a:r>
            <a:r>
              <a:rPr lang="cs-CZ" sz="2000" b="1" dirty="0" smtClean="0"/>
              <a:t>účelný </a:t>
            </a:r>
            <a:r>
              <a:rPr lang="cs-CZ" sz="2000" dirty="0" smtClean="0"/>
              <a:t>(vhodný druh a velikost materiálu), </a:t>
            </a:r>
            <a:r>
              <a:rPr lang="cs-CZ" sz="2000" b="1" dirty="0" smtClean="0"/>
              <a:t>úhledný</a:t>
            </a:r>
          </a:p>
          <a:p>
            <a:r>
              <a:rPr lang="cs-CZ" sz="2000" dirty="0" smtClean="0"/>
              <a:t>Obvaz musí pevně držet na svém místě, ale nesmí škrtit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Obinadlové obvazy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457200" y="1719263"/>
            <a:ext cx="8229600" cy="4805362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000" u="sng" smtClean="0"/>
              <a:t>Používáme různé šířky obinadel:</a:t>
            </a:r>
          </a:p>
          <a:p>
            <a:r>
              <a:rPr lang="cs-CZ" sz="1800" smtClean="0"/>
              <a:t>Prsty 3 - 5cm</a:t>
            </a:r>
          </a:p>
          <a:p>
            <a:r>
              <a:rPr lang="cs-CZ" sz="1800" smtClean="0"/>
              <a:t>Ruka, hlava 6 – 10cm</a:t>
            </a:r>
          </a:p>
          <a:p>
            <a:r>
              <a:rPr lang="cs-CZ" sz="1800" smtClean="0"/>
              <a:t>Paže, bérec 10 – 15cm</a:t>
            </a:r>
          </a:p>
          <a:p>
            <a:r>
              <a:rPr lang="cs-CZ" sz="1800" smtClean="0"/>
              <a:t>Rameno, stehno 15 – 20cm</a:t>
            </a:r>
          </a:p>
          <a:p>
            <a:r>
              <a:rPr lang="cs-CZ" sz="1800" smtClean="0"/>
              <a:t>Hrudník, břicho, kyčle až 25cm </a:t>
            </a:r>
          </a:p>
          <a:p>
            <a:pPr>
              <a:buFont typeface="Wingdings" pitchFamily="2" charset="2"/>
              <a:buNone/>
            </a:pPr>
            <a:endParaRPr lang="cs-CZ" sz="2000" u="sng" smtClean="0"/>
          </a:p>
          <a:p>
            <a:pPr>
              <a:buFont typeface="Wingdings" pitchFamily="2" charset="2"/>
              <a:buNone/>
            </a:pPr>
            <a:r>
              <a:rPr lang="cs-CZ" sz="2000" u="sng" smtClean="0"/>
              <a:t>Zorientování obinadla:</a:t>
            </a:r>
          </a:p>
          <a:p>
            <a:r>
              <a:rPr lang="cs-CZ" sz="2000" smtClean="0"/>
              <a:t>Obinadlo držíme ve zručnější ruce </a:t>
            </a:r>
          </a:p>
          <a:p>
            <a:r>
              <a:rPr lang="cs-CZ" sz="2000" smtClean="0"/>
              <a:t>Zorientujeme si jej úhlem  </a:t>
            </a:r>
          </a:p>
          <a:p>
            <a:pPr>
              <a:buFont typeface="Wingdings" pitchFamily="2" charset="2"/>
              <a:buNone/>
            </a:pPr>
            <a:r>
              <a:rPr lang="cs-CZ" sz="2000" smtClean="0"/>
              <a:t>     otevřeným k sobě (ocas a hlava </a:t>
            </a:r>
          </a:p>
          <a:p>
            <a:pPr>
              <a:buFont typeface="Wingdings" pitchFamily="2" charset="2"/>
              <a:buNone/>
            </a:pPr>
            <a:r>
              <a:rPr lang="cs-CZ" sz="2000" smtClean="0"/>
              <a:t>     svírají úhel obinadla)</a:t>
            </a:r>
          </a:p>
          <a:p>
            <a:endParaRPr lang="cs-CZ" sz="2000" smtClean="0"/>
          </a:p>
          <a:p>
            <a:endParaRPr lang="cs-CZ" sz="2000" smtClean="0"/>
          </a:p>
        </p:txBody>
      </p:sp>
      <p:pic>
        <p:nvPicPr>
          <p:cNvPr id="5" name="Obrázek 4" descr="C:\Users\pc\Desktop\Fotky PP 1\P4151785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628775"/>
            <a:ext cx="2736850" cy="2087563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6" name="Obdélník 5"/>
          <p:cNvSpPr/>
          <p:nvPr/>
        </p:nvSpPr>
        <p:spPr bwMode="auto">
          <a:xfrm>
            <a:off x="6443663" y="1557338"/>
            <a:ext cx="2520950" cy="358775"/>
          </a:xfrm>
          <a:prstGeom prst="rect">
            <a:avLst/>
          </a:prstGeom>
          <a:ln>
            <a:headEnd type="none" w="sm" len="sm"/>
            <a:tailEnd type="none" w="sm" len="sm"/>
          </a:ln>
          <a:extLst>
            <a:ext uri="{AF507438-7753-43E0-B8FC-AC1667EBCBE1}"/>
          </a:ex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>
              <a:defRPr/>
            </a:pPr>
            <a:r>
              <a:rPr lang="cs-CZ" sz="1400" dirty="0">
                <a:solidFill>
                  <a:schemeClr val="tx1"/>
                </a:solidFill>
              </a:rPr>
              <a:t>Pružné obvazy různých šířek</a:t>
            </a:r>
          </a:p>
        </p:txBody>
      </p:sp>
      <p:pic>
        <p:nvPicPr>
          <p:cNvPr id="7" name="Obrázek 6" descr="C:\Users\pc\Desktop\Fotky PP 1\P4151792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825" y="4005263"/>
            <a:ext cx="3382963" cy="251460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8" name="Obdélník 7"/>
          <p:cNvSpPr/>
          <p:nvPr/>
        </p:nvSpPr>
        <p:spPr bwMode="auto">
          <a:xfrm>
            <a:off x="6372225" y="3933825"/>
            <a:ext cx="2520950" cy="358775"/>
          </a:xfrm>
          <a:prstGeom prst="rect">
            <a:avLst/>
          </a:prstGeom>
          <a:ln>
            <a:headEnd type="none" w="sm" len="sm"/>
            <a:tailEnd type="none" w="sm" len="sm"/>
          </a:ln>
          <a:extLst>
            <a:ext uri="{AF507438-7753-43E0-B8FC-AC1667EBCBE1}"/>
          </a:ex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>
              <a:defRPr/>
            </a:pPr>
            <a:r>
              <a:rPr lang="cs-CZ" sz="1200" dirty="0">
                <a:solidFill>
                  <a:schemeClr val="tx1"/>
                </a:solidFill>
              </a:rPr>
              <a:t>Správně zorientované </a:t>
            </a:r>
            <a:r>
              <a:rPr lang="cs-CZ" sz="1400" dirty="0">
                <a:solidFill>
                  <a:schemeClr val="tx1"/>
                </a:solidFill>
              </a:rPr>
              <a:t>obinadlo</a:t>
            </a:r>
          </a:p>
        </p:txBody>
      </p:sp>
      <p:sp>
        <p:nvSpPr>
          <p:cNvPr id="16391" name="TextovéPole 12"/>
          <p:cNvSpPr txBox="1">
            <a:spLocks noChangeArrowheads="1"/>
          </p:cNvSpPr>
          <p:nvPr/>
        </p:nvSpPr>
        <p:spPr bwMode="auto">
          <a:xfrm>
            <a:off x="5795963" y="4941888"/>
            <a:ext cx="6715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ocas</a:t>
            </a:r>
          </a:p>
        </p:txBody>
      </p:sp>
      <p:sp>
        <p:nvSpPr>
          <p:cNvPr id="16392" name="TextovéPole 15"/>
          <p:cNvSpPr txBox="1">
            <a:spLocks noChangeArrowheads="1"/>
          </p:cNvSpPr>
          <p:nvPr/>
        </p:nvSpPr>
        <p:spPr bwMode="auto">
          <a:xfrm>
            <a:off x="7740650" y="4652963"/>
            <a:ext cx="7350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hlava</a:t>
            </a:r>
          </a:p>
        </p:txBody>
      </p:sp>
      <p:cxnSp>
        <p:nvCxnSpPr>
          <p:cNvPr id="16393" name="Přímá spojovací šipka 17"/>
          <p:cNvCxnSpPr>
            <a:cxnSpLocks noChangeShapeType="1"/>
          </p:cNvCxnSpPr>
          <p:nvPr/>
        </p:nvCxnSpPr>
        <p:spPr bwMode="auto">
          <a:xfrm flipV="1">
            <a:off x="7235825" y="5084763"/>
            <a:ext cx="215900" cy="792162"/>
          </a:xfrm>
          <a:prstGeom prst="straightConnector1">
            <a:avLst/>
          </a:prstGeom>
          <a:noFill/>
          <a:ln w="12700" algn="ctr">
            <a:solidFill>
              <a:schemeClr val="tx1"/>
            </a:solidFill>
            <a:round/>
            <a:headEnd type="none" w="sm" len="sm"/>
            <a:tailEnd type="arrow" w="med" len="med"/>
          </a:ln>
        </p:spPr>
      </p:cxnSp>
      <p:sp>
        <p:nvSpPr>
          <p:cNvPr id="16394" name="TextovéPole 18"/>
          <p:cNvSpPr txBox="1">
            <a:spLocks noChangeArrowheads="1"/>
          </p:cNvSpPr>
          <p:nvPr/>
        </p:nvSpPr>
        <p:spPr bwMode="auto">
          <a:xfrm>
            <a:off x="6804025" y="5876925"/>
            <a:ext cx="7921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úhel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Ovázání podvrtnutého kotníku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875"/>
            <a:ext cx="8229600" cy="5040313"/>
          </a:xfrm>
        </p:spPr>
        <p:txBody>
          <a:bodyPr/>
          <a:lstStyle/>
          <a:p>
            <a:pPr marL="514350" indent="-514350">
              <a:buFont typeface="Arial" charset="0"/>
              <a:buAutoNum type="arabicPeriod"/>
            </a:pPr>
            <a:r>
              <a:rPr lang="cs-CZ" sz="1600" dirty="0" smtClean="0"/>
              <a:t>Použijeme pružné obinadlo šíře 10cm </a:t>
            </a:r>
          </a:p>
          <a:p>
            <a:pPr marL="514350" indent="-514350">
              <a:buFont typeface="Arial" charset="0"/>
              <a:buAutoNum type="arabicPeriod"/>
            </a:pPr>
            <a:r>
              <a:rPr lang="cs-CZ" sz="1600" dirty="0" smtClean="0"/>
              <a:t>Zorientujeme si obinadlo</a:t>
            </a:r>
          </a:p>
          <a:p>
            <a:pPr marL="514350" indent="-514350">
              <a:buFont typeface="Arial" charset="0"/>
              <a:buAutoNum type="arabicPeriod"/>
            </a:pPr>
            <a:r>
              <a:rPr lang="cs-CZ" sz="1600" dirty="0" smtClean="0"/>
              <a:t>Mimo ránu provedeme upevňovací otáčku (tzv. zámek), která zamezí smekání obinadla</a:t>
            </a:r>
          </a:p>
          <a:p>
            <a:pPr marL="514350" indent="-514350">
              <a:buFont typeface="Arial" charset="0"/>
              <a:buAutoNum type="arabicPeriod"/>
            </a:pPr>
            <a:r>
              <a:rPr lang="cs-CZ" sz="1600" smtClean="0"/>
              <a:t>Obinadlo navíjíme pod lehkým tlakem, </a:t>
            </a:r>
            <a:r>
              <a:rPr lang="cs-CZ" sz="1600" smtClean="0"/>
              <a:t>jednu </a:t>
            </a:r>
            <a:r>
              <a:rPr lang="cs-CZ" sz="1600" smtClean="0"/>
              <a:t>otáčku nad kotníkem, druhou pod kotníkem atd., vznikne </a:t>
            </a:r>
            <a:r>
              <a:rPr lang="cs-CZ" sz="1600" b="1" smtClean="0"/>
              <a:t>klasový obvaz</a:t>
            </a:r>
          </a:p>
        </p:txBody>
      </p:sp>
      <p:pic>
        <p:nvPicPr>
          <p:cNvPr id="4" name="Obrázek 3" descr="C:\Users\pc\Desktop\Fotky PP 1\P4151801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375" y="3933825"/>
            <a:ext cx="2498725" cy="2773363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6" name="Obrázek 5" descr="C:\Users\pc\Desktop\Fotky PP 1\P4151793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388" y="3357563"/>
            <a:ext cx="3238500" cy="236537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7" name="Obrázek 6" descr="C:\Users\pc\Desktop\Fotky PP 1\P415180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25" y="3213100"/>
            <a:ext cx="2428875" cy="32781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 bwMode="auto">
          <a:xfrm>
            <a:off x="1403350" y="3141663"/>
            <a:ext cx="2447925" cy="287337"/>
          </a:xfrm>
          <a:prstGeom prst="rect">
            <a:avLst/>
          </a:prstGeom>
          <a:ln>
            <a:headEnd type="none" w="sm" len="sm"/>
            <a:tailEnd type="none" w="sm" len="sm"/>
          </a:ln>
          <a:extLst>
            <a:ext uri="{AF507438-7753-43E0-B8FC-AC1667EBCBE1}"/>
          </a:ex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>
              <a:defRPr/>
            </a:pPr>
            <a:r>
              <a:rPr lang="cs-CZ" sz="1200" dirty="0">
                <a:solidFill>
                  <a:schemeClr val="tx1"/>
                </a:solidFill>
              </a:rPr>
              <a:t>Sledujeme reakce ošetřovaného</a:t>
            </a:r>
          </a:p>
        </p:txBody>
      </p:sp>
      <p:sp>
        <p:nvSpPr>
          <p:cNvPr id="9" name="Obdélník 8"/>
          <p:cNvSpPr/>
          <p:nvPr/>
        </p:nvSpPr>
        <p:spPr bwMode="auto">
          <a:xfrm>
            <a:off x="4932363" y="3789363"/>
            <a:ext cx="1295400" cy="287337"/>
          </a:xfrm>
          <a:prstGeom prst="rect">
            <a:avLst/>
          </a:prstGeom>
          <a:ln>
            <a:headEnd type="none" w="sm" len="sm"/>
            <a:tailEnd type="none" w="sm" len="sm"/>
          </a:ln>
          <a:extLst>
            <a:ext uri="{AF507438-7753-43E0-B8FC-AC1667EBCBE1}"/>
          </a:ex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>
              <a:defRPr/>
            </a:pPr>
            <a:r>
              <a:rPr lang="cs-CZ" sz="1600" dirty="0">
                <a:solidFill>
                  <a:schemeClr val="tx1"/>
                </a:solidFill>
              </a:rPr>
              <a:t>Zámek</a:t>
            </a:r>
          </a:p>
        </p:txBody>
      </p:sp>
      <p:sp>
        <p:nvSpPr>
          <p:cNvPr id="10" name="Obdélník 9"/>
          <p:cNvSpPr/>
          <p:nvPr/>
        </p:nvSpPr>
        <p:spPr bwMode="auto">
          <a:xfrm>
            <a:off x="7380288" y="2997200"/>
            <a:ext cx="1584325" cy="360363"/>
          </a:xfrm>
          <a:prstGeom prst="rect">
            <a:avLst/>
          </a:prstGeom>
          <a:ln>
            <a:headEnd type="none" w="sm" len="sm"/>
            <a:tailEnd type="none" w="sm" len="sm"/>
          </a:ln>
          <a:extLst>
            <a:ext uri="{AF507438-7753-43E0-B8FC-AC1667EBCBE1}"/>
          </a:ex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>
              <a:defRPr/>
            </a:pPr>
            <a:r>
              <a:rPr lang="cs-CZ" sz="1600" dirty="0">
                <a:solidFill>
                  <a:schemeClr val="tx1"/>
                </a:solidFill>
              </a:rPr>
              <a:t>Klasový obvaz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Ovázání podvrtnutého kotníku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 startAt="5"/>
              <a:defRPr/>
            </a:pPr>
            <a:r>
              <a:rPr lang="cs-CZ" sz="1800" dirty="0" smtClean="0"/>
              <a:t>Ukončíme obvaz zasunutím konce pod předešlou otáčku, případně spojíme svorkou</a:t>
            </a:r>
          </a:p>
          <a:p>
            <a:pPr marL="514350" indent="-514350">
              <a:buFont typeface="+mj-lt"/>
              <a:buAutoNum type="arabicPeriod" startAt="5"/>
              <a:defRPr/>
            </a:pPr>
            <a:r>
              <a:rPr lang="cs-CZ" sz="1800" dirty="0" smtClean="0"/>
              <a:t>Zkontrolujeme utažení (pod konce obinadla by se měly vejít 2 prsty)</a:t>
            </a:r>
          </a:p>
          <a:p>
            <a:pPr>
              <a:buFont typeface="Wingdings" pitchFamily="2" charset="2"/>
              <a:buNone/>
              <a:defRPr/>
            </a:pPr>
            <a:endParaRPr lang="cs-CZ" sz="1600" dirty="0"/>
          </a:p>
        </p:txBody>
      </p:sp>
      <p:pic>
        <p:nvPicPr>
          <p:cNvPr id="4" name="Obrázek 3" descr="C:\Users\pc\Desktop\Fotky PP 1\P4151803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3357563"/>
            <a:ext cx="3327400" cy="241935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5" name="Obrázek 4" descr="C:\Users\pc\Desktop\Fotky PP 1\P4151797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363" y="3284538"/>
            <a:ext cx="3311525" cy="223202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6" name="Obdélník 5"/>
          <p:cNvSpPr/>
          <p:nvPr/>
        </p:nvSpPr>
        <p:spPr bwMode="auto">
          <a:xfrm>
            <a:off x="2484438" y="5589588"/>
            <a:ext cx="1800225" cy="431800"/>
          </a:xfrm>
          <a:prstGeom prst="rect">
            <a:avLst/>
          </a:prstGeom>
          <a:ln>
            <a:headEnd type="none" w="sm" len="sm"/>
            <a:tailEnd type="none" w="sm" len="sm"/>
          </a:ln>
          <a:extLst>
            <a:ext uri="{AF507438-7753-43E0-B8FC-AC1667EBCBE1}"/>
          </a:ex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>
              <a:defRPr/>
            </a:pPr>
            <a:r>
              <a:rPr lang="cs-CZ" sz="1400" dirty="0">
                <a:solidFill>
                  <a:schemeClr val="tx1"/>
                </a:solidFill>
              </a:rPr>
              <a:t>Ukončení svorkami</a:t>
            </a:r>
          </a:p>
        </p:txBody>
      </p:sp>
      <p:sp>
        <p:nvSpPr>
          <p:cNvPr id="7" name="Obdélník 6"/>
          <p:cNvSpPr/>
          <p:nvPr/>
        </p:nvSpPr>
        <p:spPr bwMode="auto">
          <a:xfrm>
            <a:off x="7092950" y="5229225"/>
            <a:ext cx="1582738" cy="503238"/>
          </a:xfrm>
          <a:prstGeom prst="rect">
            <a:avLst/>
          </a:prstGeom>
          <a:ln>
            <a:headEnd type="none" w="sm" len="sm"/>
            <a:tailEnd type="none" w="sm" len="sm"/>
          </a:ln>
          <a:extLst>
            <a:ext uri="{AF507438-7753-43E0-B8FC-AC1667EBCBE1}"/>
          </a:ex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>
              <a:defRPr/>
            </a:pPr>
            <a:r>
              <a:rPr lang="cs-CZ" sz="1400" dirty="0">
                <a:solidFill>
                  <a:schemeClr val="tx1"/>
                </a:solidFill>
              </a:rPr>
              <a:t>Kontrola utažení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Prakový obvaz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smtClean="0"/>
              <a:t>Užívá se při krvácení z nosu</a:t>
            </a:r>
          </a:p>
          <a:p>
            <a:r>
              <a:rPr lang="cs-CZ" sz="1600" smtClean="0"/>
              <a:t>Ustřihneme pruh obinadla a přeložíme jej na polovinu</a:t>
            </a:r>
          </a:p>
          <a:p>
            <a:r>
              <a:rPr lang="cs-CZ" sz="1600" smtClean="0"/>
              <a:t>Od volného konce nastřihneme obě poloviny směrem ke středu, délka nerozstřižené části je cca 8cm</a:t>
            </a:r>
          </a:p>
          <a:p>
            <a:r>
              <a:rPr lang="cs-CZ" sz="1600" smtClean="0"/>
              <a:t>Na obou koncích zavážeme uzel (aby se středová část netrhala)</a:t>
            </a:r>
          </a:p>
          <a:p>
            <a:r>
              <a:rPr lang="cs-CZ" sz="1600" smtClean="0"/>
              <a:t>Jeden konec zavážeme nad , druhý pod ušima zezadu na hlavě</a:t>
            </a:r>
          </a:p>
          <a:p>
            <a:r>
              <a:rPr lang="cs-CZ" sz="1600" smtClean="0"/>
              <a:t>Předklon hlavy (necháme krev volně odtékat), chladit zátylek a kořen nosu.</a:t>
            </a:r>
          </a:p>
          <a:p>
            <a:pPr>
              <a:buFont typeface="Wingdings" pitchFamily="2" charset="2"/>
              <a:buNone/>
            </a:pPr>
            <a:endParaRPr lang="cs-CZ" sz="1800" smtClean="0"/>
          </a:p>
          <a:p>
            <a:endParaRPr lang="cs-CZ" smtClean="0"/>
          </a:p>
          <a:p>
            <a:pPr>
              <a:buFont typeface="Wingdings" pitchFamily="2" charset="2"/>
              <a:buNone/>
            </a:pPr>
            <a:endParaRPr lang="cs-CZ" smtClean="0"/>
          </a:p>
        </p:txBody>
      </p:sp>
      <p:pic>
        <p:nvPicPr>
          <p:cNvPr id="4" name="Obrázek 3" descr="C:\Users\pc\Desktop\Fotky PP 1\P4151798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8538" y="4149725"/>
            <a:ext cx="2951162" cy="228600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5" name="Obdélník 4"/>
          <p:cNvSpPr/>
          <p:nvPr/>
        </p:nvSpPr>
        <p:spPr bwMode="auto">
          <a:xfrm>
            <a:off x="5003800" y="3933825"/>
            <a:ext cx="1512888" cy="431800"/>
          </a:xfrm>
          <a:prstGeom prst="rect">
            <a:avLst/>
          </a:prstGeom>
          <a:ln>
            <a:headEnd type="none" w="sm" len="sm"/>
            <a:tailEnd type="none" w="sm" len="sm"/>
          </a:ln>
          <a:extLst>
            <a:ext uri="{AF507438-7753-43E0-B8FC-AC1667EBCBE1}"/>
          </a:ex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>
              <a:defRPr/>
            </a:pPr>
            <a:r>
              <a:rPr lang="cs-CZ" sz="1400" dirty="0">
                <a:solidFill>
                  <a:schemeClr val="tx1"/>
                </a:solidFill>
              </a:rPr>
              <a:t>Prakový obvaz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smtClean="0"/>
              <a:t>KAUFMAN, Jan. </a:t>
            </a:r>
            <a:r>
              <a:rPr lang="cs-CZ" sz="3200" i="1" smtClean="0"/>
              <a:t>Záchranář</a:t>
            </a:r>
            <a:r>
              <a:rPr lang="cs-CZ" sz="3200" smtClean="0"/>
              <a:t>. Vodní záchranná služba Českého červeného kříže, 2007. ISBN 978-80-902805-4-0.</a:t>
            </a:r>
          </a:p>
          <a:p>
            <a:r>
              <a:rPr lang="cs-CZ" sz="3200" i="1" smtClean="0"/>
              <a:t>Zdravotník zotavovacích akcí</a:t>
            </a:r>
            <a:r>
              <a:rPr lang="cs-CZ" sz="3200" smtClean="0"/>
              <a:t>. Praha: Úřad Českého červeného kříže, 2004. </a:t>
            </a:r>
          </a:p>
          <a:p>
            <a:r>
              <a:rPr lang="cs-CZ" sz="3200" smtClean="0"/>
              <a:t>SRNSKÝ, Pavel. </a:t>
            </a:r>
            <a:r>
              <a:rPr lang="cs-CZ" sz="3200" i="1" smtClean="0"/>
              <a:t>Základní norma zdravotnických znalostí</a:t>
            </a:r>
            <a:r>
              <a:rPr lang="cs-CZ" sz="3200" smtClean="0"/>
              <a:t>. Praha: Úřad Českého červeného kříže, 2001. </a:t>
            </a:r>
          </a:p>
          <a:p>
            <a:pPr>
              <a:buFont typeface="Wingdings" pitchFamily="2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íť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Síť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Síť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íť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Network</Template>
  <TotalTime>1943</TotalTime>
  <Words>452</Words>
  <Application>Microsoft Office PowerPoint</Application>
  <PresentationFormat>Předvádění na obrazovce (4:3)</PresentationFormat>
  <Paragraphs>88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Síť</vt:lpstr>
      <vt:lpstr>Snímek 1</vt:lpstr>
      <vt:lpstr>Obvazová technika - obvazy</vt:lpstr>
      <vt:lpstr>Obinadlové obvazy</vt:lpstr>
      <vt:lpstr>Ovázání podvrtnutého kotníku</vt:lpstr>
      <vt:lpstr>Ovázání podvrtnutého kotníku</vt:lpstr>
      <vt:lpstr>Prakový obvaz</vt:lpstr>
      <vt:lpstr>Zdroje</vt:lpstr>
    </vt:vector>
  </TitlesOfParts>
  <Company>KSVI MFF UK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Počítačové sítě</dc:title>
  <dc:creator>Pelikanova</dc:creator>
  <cp:lastModifiedBy>ucitel</cp:lastModifiedBy>
  <cp:revision>81</cp:revision>
  <cp:lastPrinted>2001-10-13T19:40:46Z</cp:lastPrinted>
  <dcterms:created xsi:type="dcterms:W3CDTF">2001-09-22T14:04:06Z</dcterms:created>
  <dcterms:modified xsi:type="dcterms:W3CDTF">2013-11-29T12:29:40Z</dcterms:modified>
</cp:coreProperties>
</file>