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1" r:id="rId1"/>
  </p:sldMasterIdLst>
  <p:handoutMasterIdLst>
    <p:handoutMasterId r:id="rId9"/>
  </p:handoutMasterIdLst>
  <p:sldIdLst>
    <p:sldId id="309" r:id="rId2"/>
    <p:sldId id="311" r:id="rId3"/>
    <p:sldId id="312" r:id="rId4"/>
    <p:sldId id="313" r:id="rId5"/>
    <p:sldId id="314" r:id="rId6"/>
    <p:sldId id="315" r:id="rId7"/>
    <p:sldId id="310" r:id="rId8"/>
  </p:sldIdLst>
  <p:sldSz cx="9144000" cy="6858000" type="screen4x3"/>
  <p:notesSz cx="6743700" cy="98679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595" autoAdjust="0"/>
  </p:normalViewPr>
  <p:slideViewPr>
    <p:cSldViewPr>
      <p:cViewPr>
        <p:scale>
          <a:sx n="81" d="100"/>
          <a:sy n="81" d="100"/>
        </p:scale>
        <p:origin x="-83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28" d="100"/>
          <a:sy n="28" d="100"/>
        </p:scale>
        <p:origin x="-1266" y="-66"/>
      </p:cViewPr>
      <p:guideLst>
        <p:guide orient="horz" pos="3108"/>
        <p:guide pos="212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2588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258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4188"/>
            <a:ext cx="2922588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374188"/>
            <a:ext cx="2922587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6A520BA3-FFA2-4DA3-A299-9204566862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284990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cs-CZ" altLang="en-US" noProof="0" smtClean="0"/>
              <a:t>Klepnutím lze upravit styl předlohy nadpisů.</a:t>
            </a:r>
          </a:p>
        </p:txBody>
      </p:sp>
      <p:sp>
        <p:nvSpPr>
          <p:cNvPr id="8294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cs-CZ" altLang="en-US" noProof="0" smtClean="0"/>
              <a:t>Klepnutím lze upravit styl předlohy podnadpisů.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2A8E974-70E8-42AB-BEB8-4334C345F683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100864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16FBF0-34D4-43A8-B183-BD7EBA473DA5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1135027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7AC34-0AED-4717-96E2-61B16718206C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3031531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B43A7-0FB3-4151-9350-FC3947A3AB68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2510070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FF56B5-4CA8-4B93-AFBF-93DD305902F2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50868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4CFEB-991C-447D-8EFF-316BE6A8674F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2128297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881779-B215-46BB-8586-99BBEE0BB624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1161967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C2E09D-A7B1-43B0-BDF8-E6AFB7567066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2621194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F9C9A-DB6B-4EA8-A073-E3F75C777D7A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878507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0B852-94B9-4CD8-A298-32069AF854A1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1205704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31E7BD-01FE-47A0-9088-9BD1F69FD092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2814034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Klepnutím lze upravit styl předlohy nadpisů.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Klepnutím lze upravit styly předlohy textu.</a:t>
            </a:r>
          </a:p>
          <a:p>
            <a:pPr lvl="1"/>
            <a:r>
              <a:rPr lang="cs-CZ" altLang="en-US" smtClean="0"/>
              <a:t>Druhá úroveň</a:t>
            </a:r>
          </a:p>
          <a:p>
            <a:pPr lvl="2"/>
            <a:r>
              <a:rPr lang="cs-CZ" altLang="en-US" smtClean="0"/>
              <a:t>Třetí úroveň</a:t>
            </a:r>
          </a:p>
          <a:p>
            <a:pPr lvl="3"/>
            <a:r>
              <a:rPr lang="cs-CZ" altLang="en-US" smtClean="0"/>
              <a:t>Čtvrtá úroveň</a:t>
            </a:r>
          </a:p>
          <a:p>
            <a:pPr lvl="4"/>
            <a:r>
              <a:rPr lang="cs-CZ" altLang="en-US" smtClean="0"/>
              <a:t>Pátá úroveň</a:t>
            </a:r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ED84B7DE-F48E-4975-AFF0-97076D7A08E4}" type="slidenum">
              <a:rPr lang="cs-CZ" altLang="en-US"/>
              <a:pPr>
                <a:defRPr/>
              </a:pPr>
              <a:t>‹#›</a:t>
            </a:fld>
            <a:endParaRPr lang="cs-CZ" altLang="en-US"/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34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36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38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39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40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41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42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43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45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46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48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49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52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53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54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55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56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57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58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59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60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61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62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63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260648"/>
            <a:ext cx="5759450" cy="1258570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02136797"/>
              </p:ext>
            </p:extLst>
          </p:nvPr>
        </p:nvGraphicFramePr>
        <p:xfrm>
          <a:off x="611560" y="2132856"/>
          <a:ext cx="7115047" cy="41252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72208"/>
                <a:gridCol w="5242839"/>
              </a:tblGrid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CZ.1.07/1.5.00/34.0950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Kódování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vy_32_INOVACE_bio_evo19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Označení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evo19_transport.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pptx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0" marB="0" horzOverflow="overflow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Gymnázium Kladno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Blanka  </a:t>
                      </a: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Berdychová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/>
                </a:tc>
              </a:tr>
              <a:tr h="63897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Anotace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Prezentace seznamuje se základními pojmy a postupy z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předlékařské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první pomoci.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Předmět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Biologie</a:t>
                      </a:r>
                    </a:p>
                  </a:txBody>
                  <a:tcPr marL="60314" marR="60314" marT="0" marB="0" horzOverflow="overflow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Tematická</a:t>
                      </a:r>
                      <a:r>
                        <a:rPr lang="cs-CZ" sz="1200" kern="1200" baseline="0" dirty="0" smtClean="0">
                          <a:effectLst/>
                        </a:rPr>
                        <a:t> oblast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První pomoc</a:t>
                      </a:r>
                    </a:p>
                  </a:txBody>
                  <a:tcPr marL="60314" marR="60314" marT="0" marB="0" horzOverflow="overflow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Téma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Transport</a:t>
                      </a:r>
                    </a:p>
                  </a:txBody>
                  <a:tcPr marL="60314" marR="60314" marT="0" marB="0" horzOverflow="overflow"/>
                </a:tc>
              </a:tr>
              <a:tr h="51008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Očekávané výstupy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Naučit žáky,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jak přesunout či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přenést  zraněnou osobu.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Klíčová slova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Odsun doprovodem, odsun na sedadle z rukou, odsun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Rautekovým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způsobem, transport na nosítkách</a:t>
                      </a:r>
                    </a:p>
                  </a:txBody>
                  <a:tcPr marL="60314" marR="60314" marT="0" marB="0" horzOverflow="overflow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Druh učebního materiálu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prezentace (výkladová)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Ročník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horzOverflow="overflow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Cílová skupina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,Bold"/>
                          <a:cs typeface="Times New Roman,Bold"/>
                        </a:rPr>
                        <a:t>Nižší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 stupeň osmiletého gymnázia,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,Bold"/>
                          <a:cs typeface="Times New Roman,Bold"/>
                        </a:rPr>
                        <a:t>osmileté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 gymnázium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68580" marR="68580" marT="0" marB="0" horzOverflow="overflow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Ověřeno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6.5.</a:t>
                      </a:r>
                      <a:r>
                        <a:rPr lang="cs-CZ" sz="12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aseline="0" smtClean="0">
                          <a:latin typeface="Calibri"/>
                          <a:ea typeface="Calibri"/>
                          <a:cs typeface="Times New Roman"/>
                        </a:rPr>
                        <a:t>2013, O4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effectLst/>
                        </a:rPr>
                        <a:t>Zdroje uvedeny na konci dokumentu.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Obrázky pocházejí z vlastních zdrojů autora.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11560" y="1628800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</a:rPr>
              <a:t>Název</a:t>
            </a:r>
            <a:endParaRPr lang="cs-CZ" sz="24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7334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Transport (odsun) zraněného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Zraněného transportujeme jen tehdy, </a:t>
            </a:r>
            <a:r>
              <a:rPr lang="cs-CZ" sz="1800" b="1" dirty="0" smtClean="0"/>
              <a:t>je-li to nezbytně nutné </a:t>
            </a:r>
            <a:r>
              <a:rPr lang="cs-CZ" sz="1800" dirty="0" smtClean="0"/>
              <a:t>(např. z rušné silnice při autonehodě, z přímého slunce při úžehu, z místa nepřístupného pro RZS)</a:t>
            </a:r>
          </a:p>
          <a:p>
            <a:r>
              <a:rPr lang="cs-CZ" sz="1800" dirty="0" smtClean="0">
                <a:solidFill>
                  <a:srgbClr val="0070C0"/>
                </a:solidFill>
              </a:rPr>
              <a:t>Včas, šetrně a odborně ve hodné poloze, která je co nejšetrnější k jeho poranění.</a:t>
            </a:r>
          </a:p>
          <a:p>
            <a:r>
              <a:rPr lang="cs-CZ" sz="1800" dirty="0" smtClean="0"/>
              <a:t>Nikdy se nepokoušíme zvedat nadměrnou váhu.</a:t>
            </a:r>
          </a:p>
          <a:p>
            <a:r>
              <a:rPr lang="cs-CZ" sz="1800" dirty="0" smtClean="0">
                <a:solidFill>
                  <a:srgbClr val="0070C0"/>
                </a:solidFill>
              </a:rPr>
              <a:t>Při zvedání využíváme sílu dolních končetin (vzpřímená záda, zvedáme váhu nohama).</a:t>
            </a:r>
          </a:p>
          <a:p>
            <a:r>
              <a:rPr lang="cs-CZ" sz="1800" dirty="0" smtClean="0"/>
              <a:t>Dbáme aby váha, kterou zvedáme </a:t>
            </a:r>
          </a:p>
          <a:p>
            <a:pPr>
              <a:buNone/>
            </a:pPr>
            <a:r>
              <a:rPr lang="cs-CZ" sz="1800" dirty="0" smtClean="0"/>
              <a:t>     byla co neblíže našeho těla</a:t>
            </a:r>
          </a:p>
          <a:p>
            <a:r>
              <a:rPr lang="cs-CZ" sz="1800" dirty="0" smtClean="0">
                <a:solidFill>
                  <a:srgbClr val="0070C0"/>
                </a:solidFill>
              </a:rPr>
              <a:t>Rozlišujeme: 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lphaLcParenR"/>
            </a:pPr>
            <a:r>
              <a:rPr lang="cs-CZ" sz="1800" dirty="0" smtClean="0"/>
              <a:t>Doprovod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lphaLcParenR"/>
            </a:pPr>
            <a:r>
              <a:rPr lang="cs-CZ" sz="1800" dirty="0" smtClean="0"/>
              <a:t>Odnesení</a:t>
            </a:r>
          </a:p>
          <a:p>
            <a:pPr>
              <a:buSzPct val="90000"/>
              <a:buFont typeface="+mj-lt"/>
              <a:buAutoNum type="alphaLcParenR"/>
            </a:pPr>
            <a:endParaRPr lang="cs-CZ" sz="1800" dirty="0" smtClean="0"/>
          </a:p>
        </p:txBody>
      </p:sp>
      <p:pic>
        <p:nvPicPr>
          <p:cNvPr id="1026" name="Picture 2" descr="C:\Users\pc\Desktop\Fotky PP 1\DSC_10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293096"/>
            <a:ext cx="3347864" cy="2217417"/>
          </a:xfrm>
          <a:prstGeom prst="rect">
            <a:avLst/>
          </a:prstGeom>
          <a:noFill/>
        </p:spPr>
      </p:pic>
      <p:sp>
        <p:nvSpPr>
          <p:cNvPr id="5" name="Šipka doprava 4"/>
          <p:cNvSpPr/>
          <p:nvPr/>
        </p:nvSpPr>
        <p:spPr bwMode="auto">
          <a:xfrm>
            <a:off x="2843808" y="4869160"/>
            <a:ext cx="1656184" cy="864096"/>
          </a:xfrm>
          <a:prstGeom prst="rightArrow">
            <a:avLst>
              <a:gd name="adj1" fmla="val 47040"/>
              <a:gd name="adj2" fmla="val 50000"/>
            </a:avLst>
          </a:prstGeom>
          <a:solidFill>
            <a:srgbClr val="92D05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Správný způsob zvedání břemene</a:t>
            </a:r>
          </a:p>
        </p:txBody>
      </p:sp>
      <p:sp>
        <p:nvSpPr>
          <p:cNvPr id="6" name="Šipka doleva 5"/>
          <p:cNvSpPr/>
          <p:nvPr/>
        </p:nvSpPr>
        <p:spPr bwMode="auto">
          <a:xfrm rot="20269928">
            <a:off x="7296317" y="3993832"/>
            <a:ext cx="1691680" cy="1145957"/>
          </a:xfrm>
          <a:prstGeom prst="leftArrow">
            <a:avLst/>
          </a:prstGeom>
          <a:solidFill>
            <a:srgbClr val="FF00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Nevhodný způsob zvedání břemene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Odsun doprovodem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Neboli „živá berla“</a:t>
            </a:r>
          </a:p>
          <a:p>
            <a:r>
              <a:rPr lang="cs-CZ" sz="1800" dirty="0" smtClean="0"/>
              <a:t>Postižený je schopen chůze (např. lehké poranění dolní končetiny)</a:t>
            </a:r>
          </a:p>
          <a:p>
            <a:r>
              <a:rPr lang="cs-CZ" sz="1800" dirty="0" smtClean="0"/>
              <a:t>1 – 2 zachránci</a:t>
            </a:r>
          </a:p>
          <a:p>
            <a:r>
              <a:rPr lang="cs-CZ" sz="1800" b="1" dirty="0" smtClean="0"/>
              <a:t>Postup: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/>
            </a:pPr>
            <a:r>
              <a:rPr lang="cs-CZ" sz="1800" dirty="0" smtClean="0"/>
              <a:t>Zachránce se postaví vedle zdravé strany postižného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/>
            </a:pPr>
            <a:r>
              <a:rPr lang="cs-CZ" sz="1800" dirty="0" smtClean="0"/>
              <a:t>Bližší ruku </a:t>
            </a:r>
            <a:r>
              <a:rPr lang="cs-CZ" sz="1800" dirty="0" smtClean="0"/>
              <a:t>postiženého si </a:t>
            </a:r>
            <a:r>
              <a:rPr lang="cs-CZ" sz="1800" dirty="0" smtClean="0"/>
              <a:t>položí </a:t>
            </a:r>
            <a:r>
              <a:rPr lang="cs-CZ" sz="1800" dirty="0" smtClean="0"/>
              <a:t>kolem </a:t>
            </a:r>
            <a:r>
              <a:rPr lang="cs-CZ" sz="1800" dirty="0" smtClean="0"/>
              <a:t>krku, úchop za </a:t>
            </a:r>
            <a:r>
              <a:rPr lang="cs-CZ" sz="1800" dirty="0" smtClean="0"/>
              <a:t>zápěstí (ne prsty)</a:t>
            </a:r>
            <a:endParaRPr lang="cs-CZ" sz="1800" dirty="0" smtClean="0"/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/>
            </a:pPr>
            <a:r>
              <a:rPr lang="cs-CZ" sz="1800" dirty="0" smtClean="0"/>
              <a:t>Druhou rukou uchopí postiženého kolem pasu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050" name="Picture 2" descr="C:\Users\pc\Desktop\Fotky PP 1\DSC_10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149080"/>
            <a:ext cx="3655066" cy="24208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Odsun na sedadle z rukou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dirty="0" smtClean="0"/>
              <a:t>Zraněný nemůže chodit, ale je při vědomí (př. poranění břicha, pánve)</a:t>
            </a:r>
          </a:p>
          <a:p>
            <a:r>
              <a:rPr lang="cs-CZ" sz="1600" dirty="0" smtClean="0"/>
              <a:t>2 zachránci</a:t>
            </a:r>
          </a:p>
          <a:p>
            <a:r>
              <a:rPr lang="cs-CZ" sz="1600" b="1" dirty="0" smtClean="0"/>
              <a:t>Postup:</a:t>
            </a:r>
            <a:r>
              <a:rPr lang="cs-CZ" sz="1600" dirty="0" smtClean="0"/>
              <a:t> 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/>
            </a:pPr>
            <a:r>
              <a:rPr lang="cs-CZ" sz="1400" dirty="0" smtClean="0"/>
              <a:t>Oba zachránci se postaví těsně vedle postiženého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/>
            </a:pPr>
            <a:r>
              <a:rPr lang="cs-CZ" sz="1400" dirty="0" smtClean="0"/>
              <a:t>Za zády pacienta se zrcadlově uchopí za zápěstí (možno využít do kruhu svázaný šátek)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/>
            </a:pPr>
            <a:r>
              <a:rPr lang="cs-CZ" sz="1400" dirty="0" smtClean="0"/>
              <a:t>Spojené končetiny podsunou </a:t>
            </a:r>
            <a:r>
              <a:rPr lang="cs-CZ" sz="1400" dirty="0" smtClean="0"/>
              <a:t>pod stehna </a:t>
            </a:r>
            <a:r>
              <a:rPr lang="cs-CZ" sz="1400" dirty="0" smtClean="0"/>
              <a:t>postiženého tak, že 2 ruce tvoří sedačku, 2 ruce opěradlo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/>
            </a:pPr>
            <a:r>
              <a:rPr lang="cs-CZ" sz="1400" dirty="0" smtClean="0"/>
              <a:t>Zachránci vykročí naráz vnější nohou.</a:t>
            </a:r>
          </a:p>
          <a:p>
            <a:pPr>
              <a:buClr>
                <a:srgbClr val="C00000"/>
              </a:buClr>
              <a:buSzPct val="90000"/>
              <a:buNone/>
            </a:pPr>
            <a:endParaRPr lang="cs-CZ" sz="1800" dirty="0" smtClean="0"/>
          </a:p>
          <a:p>
            <a:pPr>
              <a:buClr>
                <a:srgbClr val="C00000"/>
              </a:buClr>
              <a:buSzPct val="90000"/>
              <a:buFont typeface="+mj-lt"/>
              <a:buAutoNum type="arabicPeriod"/>
            </a:pPr>
            <a:endParaRPr lang="cs-CZ" sz="1800" dirty="0" smtClean="0"/>
          </a:p>
          <a:p>
            <a:endParaRPr lang="cs-CZ" sz="1800" dirty="0"/>
          </a:p>
        </p:txBody>
      </p:sp>
      <p:pic>
        <p:nvPicPr>
          <p:cNvPr id="3074" name="Picture 2" descr="C:\Users\pc\Desktop\Fotky PP 1\DSC_10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373216"/>
            <a:ext cx="1872208" cy="124003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3076" name="Picture 4" descr="C:\Users\pc\Desktop\Fotky PP 1\DSC_10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077072"/>
            <a:ext cx="1656184" cy="25005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3077" name="Picture 5" descr="C:\Users\pc\Desktop\Fotky PP 1\DSC_10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077072"/>
            <a:ext cx="1656184" cy="250051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3078" name="Picture 6" descr="C:\Users\pc\Desktop\Fotky PP 1\DSC_103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4077072"/>
            <a:ext cx="1633001" cy="24655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3079" name="Picture 7" descr="C:\Users\pc\Desktop\Fotky PP 1\DSC_103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3933056"/>
            <a:ext cx="1872208" cy="124003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10" name="TextovéPole 9"/>
          <p:cNvSpPr txBox="1"/>
          <p:nvPr/>
        </p:nvSpPr>
        <p:spPr>
          <a:xfrm>
            <a:off x="467544" y="3861048"/>
            <a:ext cx="360040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771800" y="3933056"/>
            <a:ext cx="360040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716016" y="3933056"/>
            <a:ext cx="360040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19672" y="6453336"/>
            <a:ext cx="1152128" cy="2769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Využití šátku</a:t>
            </a:r>
            <a:endParaRPr lang="cs-CZ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Odsun </a:t>
            </a:r>
            <a:r>
              <a:rPr lang="cs-CZ" dirty="0" err="1" smtClean="0"/>
              <a:t>Rautekovým</a:t>
            </a:r>
            <a:r>
              <a:rPr lang="cs-CZ" dirty="0" smtClean="0"/>
              <a:t> způsobem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dirty="0" smtClean="0"/>
              <a:t>Vhodný k vyproštění z vozidla</a:t>
            </a:r>
          </a:p>
          <a:p>
            <a:r>
              <a:rPr lang="cs-CZ" sz="1600" dirty="0" smtClean="0"/>
              <a:t>Pacient v bezvědomí</a:t>
            </a:r>
          </a:p>
          <a:p>
            <a:r>
              <a:rPr lang="cs-CZ" sz="1600" dirty="0" smtClean="0"/>
              <a:t>1 zachránce</a:t>
            </a:r>
          </a:p>
          <a:p>
            <a:r>
              <a:rPr lang="cs-CZ" sz="1600" b="1" dirty="0" smtClean="0"/>
              <a:t>Postup: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/>
            </a:pPr>
            <a:r>
              <a:rPr lang="cs-CZ" sz="1400" dirty="0" smtClean="0"/>
              <a:t>Zachránce si udělá prostor – odsune sedačku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/>
            </a:pPr>
            <a:r>
              <a:rPr lang="cs-CZ" sz="1400" dirty="0" smtClean="0"/>
              <a:t>Natočí zraněného tak, aby se alespoň částečně dostal za jeho záda (odkloní na volant)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/>
            </a:pPr>
            <a:r>
              <a:rPr lang="cs-CZ" sz="1400" dirty="0" smtClean="0"/>
              <a:t>Uchopí postiženého za nezraněné předloktí a předloktí přitiskne k břichu postiženého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/>
            </a:pPr>
            <a:r>
              <a:rPr lang="cs-CZ" sz="1400" dirty="0" smtClean="0"/>
              <a:t>Záda postiženého si zachránce opírá o hrudník, stehnem nadlehčuje </a:t>
            </a:r>
          </a:p>
          <a:p>
            <a:endParaRPr lang="cs-CZ" sz="1600" dirty="0"/>
          </a:p>
        </p:txBody>
      </p:sp>
      <p:pic>
        <p:nvPicPr>
          <p:cNvPr id="4098" name="Picture 2" descr="C:\Users\pc\Desktop\Fotky PP 1\DSC_10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077072"/>
            <a:ext cx="1746526" cy="26369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099" name="Picture 3" descr="C:\Users\pc\Desktop\Fotky PP 1\DSC_10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221088"/>
            <a:ext cx="2915816" cy="19312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100" name="Picture 4" descr="C:\Users\pc\Desktop\Fotky PP 1\DSC_10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4005064"/>
            <a:ext cx="1776083" cy="268153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101" name="Picture 5" descr="C:\Users\pc\Desktop\Fotky PP 1\DSC_10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1412776"/>
            <a:ext cx="2448272" cy="16215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8" name="TextovéPole 7"/>
          <p:cNvSpPr txBox="1"/>
          <p:nvPr/>
        </p:nvSpPr>
        <p:spPr>
          <a:xfrm>
            <a:off x="611560" y="4005064"/>
            <a:ext cx="432048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059832" y="4149080"/>
            <a:ext cx="432048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88224" y="3933056"/>
            <a:ext cx="432048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</a:t>
            </a:r>
            <a:endParaRPr lang="cs-CZ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64288" y="2852936"/>
            <a:ext cx="1835696" cy="2769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Odsun se 2 zachránci</a:t>
            </a:r>
            <a:endParaRPr lang="cs-CZ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Transport na nosítkách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Pacient v bezvědomí, na delší vzdálenosti, při podezření na poranění páteře</a:t>
            </a:r>
          </a:p>
          <a:p>
            <a:r>
              <a:rPr lang="cs-CZ" sz="1800" dirty="0" smtClean="0"/>
              <a:t>Pokud je </a:t>
            </a:r>
            <a:r>
              <a:rPr lang="cs-CZ" sz="1800" b="1" u="sng" dirty="0" smtClean="0"/>
              <a:t>nutný</a:t>
            </a:r>
            <a:r>
              <a:rPr lang="cs-CZ" sz="1800" dirty="0" smtClean="0"/>
              <a:t> transport při poranění páteře, použijeme tvrdou podložku (př. prkna, dveře)</a:t>
            </a:r>
          </a:p>
          <a:p>
            <a:r>
              <a:rPr lang="cs-CZ" sz="1800" dirty="0" smtClean="0"/>
              <a:t>4 a více zachránců</a:t>
            </a:r>
          </a:p>
          <a:p>
            <a:r>
              <a:rPr lang="cs-CZ" sz="1800" b="1" dirty="0" smtClean="0"/>
              <a:t>Postup: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/>
            </a:pPr>
            <a:r>
              <a:rPr lang="cs-CZ" sz="1400" dirty="0" smtClean="0"/>
              <a:t>3 zachránci se rozkročí nad postiženým, čtvrtý se připraví </a:t>
            </a:r>
          </a:p>
          <a:p>
            <a:pPr lvl="1">
              <a:buClr>
                <a:srgbClr val="C00000"/>
              </a:buClr>
              <a:buSzPct val="90000"/>
              <a:buNone/>
            </a:pPr>
            <a:r>
              <a:rPr lang="cs-CZ" sz="1400" dirty="0" smtClean="0"/>
              <a:t>       k jeho hlavě s nosítky (při poranění páteře pátý zachránce </a:t>
            </a:r>
          </a:p>
          <a:p>
            <a:pPr lvl="1">
              <a:buClr>
                <a:srgbClr val="C00000"/>
              </a:buClr>
              <a:buSzPct val="90000"/>
              <a:buNone/>
            </a:pPr>
            <a:r>
              <a:rPr lang="cs-CZ" sz="1400" dirty="0" smtClean="0"/>
              <a:t>       fixuje hlavu </a:t>
            </a:r>
            <a:r>
              <a:rPr lang="cs-CZ" sz="1400" smtClean="0"/>
              <a:t>postiženého tahem v ose těla) </a:t>
            </a:r>
            <a:endParaRPr lang="cs-CZ" sz="1400" dirty="0" smtClean="0"/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 startAt="2"/>
            </a:pPr>
            <a:r>
              <a:rPr lang="cs-CZ" sz="1400" dirty="0" smtClean="0"/>
              <a:t>Zachránci na povel postiženého zvednou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 startAt="2"/>
            </a:pPr>
            <a:r>
              <a:rPr lang="cs-CZ" sz="1400" dirty="0" smtClean="0"/>
              <a:t>Čtvrtý  zachránce podsune nosítka pod tělo postiženého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 startAt="2"/>
            </a:pPr>
            <a:r>
              <a:rPr lang="cs-CZ" sz="1400" dirty="0" smtClean="0"/>
              <a:t>Postiženého neseme vždy nohama napřed s výjimkou </a:t>
            </a:r>
          </a:p>
          <a:p>
            <a:pPr lvl="1">
              <a:buClr>
                <a:srgbClr val="C00000"/>
              </a:buClr>
              <a:buSzPct val="90000"/>
              <a:buNone/>
            </a:pPr>
            <a:r>
              <a:rPr lang="cs-CZ" sz="1400" dirty="0" smtClean="0"/>
              <a:t>       výstupu do svahu a do schodů</a:t>
            </a:r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/>
            </a:pPr>
            <a:endParaRPr lang="cs-CZ" sz="1400" dirty="0" smtClean="0"/>
          </a:p>
          <a:p>
            <a:pPr lvl="1">
              <a:buClr>
                <a:srgbClr val="C00000"/>
              </a:buClr>
              <a:buSzPct val="90000"/>
              <a:buFont typeface="+mj-lt"/>
              <a:buAutoNum type="arabicPeriod"/>
            </a:pPr>
            <a:endParaRPr lang="cs-CZ" sz="1400" dirty="0"/>
          </a:p>
        </p:txBody>
      </p:sp>
      <p:pic>
        <p:nvPicPr>
          <p:cNvPr id="5122" name="Picture 2" descr="C:\Users\pc\Desktop\Fotky PP 1\DSC_10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2708920"/>
            <a:ext cx="2304256" cy="34789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i="1" dirty="0" smtClean="0"/>
              <a:t>Co dělat...</a:t>
            </a:r>
            <a:r>
              <a:rPr lang="cs-CZ" sz="2400" dirty="0" smtClean="0"/>
              <a:t>. Praha: Centrum pro bezpečný stát, 2008, ISBN 987-80-904066-1-2. </a:t>
            </a:r>
          </a:p>
          <a:p>
            <a:r>
              <a:rPr lang="cs-CZ" sz="2400" dirty="0" smtClean="0"/>
              <a:t>KAUFMAN, Jan. </a:t>
            </a:r>
            <a:r>
              <a:rPr lang="cs-CZ" sz="2400" i="1" dirty="0" smtClean="0"/>
              <a:t>Záchranář</a:t>
            </a:r>
            <a:r>
              <a:rPr lang="cs-CZ" sz="2400" dirty="0" smtClean="0"/>
              <a:t>. Vodní záchranná služba Českého červeného kříže, 2007. ISBN 978-80-902805-4-0.</a:t>
            </a:r>
          </a:p>
          <a:p>
            <a:r>
              <a:rPr lang="cs-CZ" sz="2400" i="1" dirty="0" smtClean="0"/>
              <a:t>Zdravotník zotavovacích akcí</a:t>
            </a:r>
            <a:r>
              <a:rPr lang="cs-CZ" sz="2400" dirty="0" smtClean="0"/>
              <a:t>. Praha: Úřad Českého červeného kříže, 2004. </a:t>
            </a:r>
          </a:p>
          <a:p>
            <a:r>
              <a:rPr lang="cs-CZ" sz="2400" dirty="0" smtClean="0"/>
              <a:t>SRNSKÝ, Pavel. </a:t>
            </a:r>
            <a:r>
              <a:rPr lang="cs-CZ" sz="2400" i="1" dirty="0" smtClean="0"/>
              <a:t>Základní norma zdravotnických znalostí</a:t>
            </a:r>
            <a:r>
              <a:rPr lang="cs-CZ" sz="2400" dirty="0" smtClean="0"/>
              <a:t>. Praha: Úřad Českého červeného kříže, 2001. </a:t>
            </a:r>
          </a:p>
        </p:txBody>
      </p:sp>
    </p:spTree>
    <p:extLst>
      <p:ext uri="{BB962C8B-B14F-4D97-AF65-F5344CB8AC3E}">
        <p14:creationId xmlns:p14="http://schemas.microsoft.com/office/powerpoint/2010/main" xmlns="" val="3741906861"/>
      </p:ext>
    </p:extLst>
  </p:cSld>
  <p:clrMapOvr>
    <a:masterClrMapping/>
  </p:clrMapOvr>
</p:sld>
</file>

<file path=ppt/theme/theme1.xml><?xml version="1.0" encoding="utf-8"?>
<a:theme xmlns:a="http://schemas.openxmlformats.org/drawingml/2006/main" name="Síť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Síť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íť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íť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1915</TotalTime>
  <Words>566</Words>
  <Application>Microsoft Office PowerPoint</Application>
  <PresentationFormat>Předvádění na obrazovce (4:3)</PresentationFormat>
  <Paragraphs>95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Síť</vt:lpstr>
      <vt:lpstr>Snímek 1</vt:lpstr>
      <vt:lpstr>Transport (odsun) zraněného</vt:lpstr>
      <vt:lpstr>Odsun doprovodem</vt:lpstr>
      <vt:lpstr>Odsun na sedadle z rukou </vt:lpstr>
      <vt:lpstr>Odsun Rautekovým způsobem</vt:lpstr>
      <vt:lpstr>Transport na nosítkách</vt:lpstr>
      <vt:lpstr>Zdroje</vt:lpstr>
    </vt:vector>
  </TitlesOfParts>
  <Company>KSVI MFF UK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Počítačové sítě</dc:title>
  <dc:creator>Pelikanova</dc:creator>
  <cp:lastModifiedBy>pc</cp:lastModifiedBy>
  <cp:revision>74</cp:revision>
  <cp:lastPrinted>2001-10-13T19:40:46Z</cp:lastPrinted>
  <dcterms:created xsi:type="dcterms:W3CDTF">2001-09-22T14:04:06Z</dcterms:created>
  <dcterms:modified xsi:type="dcterms:W3CDTF">2013-11-28T23:44:08Z</dcterms:modified>
</cp:coreProperties>
</file>