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360" r:id="rId4"/>
    <p:sldId id="361" r:id="rId5"/>
    <p:sldId id="362" r:id="rId6"/>
    <p:sldId id="365" r:id="rId7"/>
    <p:sldId id="363" r:id="rId8"/>
    <p:sldId id="364" r:id="rId9"/>
    <p:sldId id="366" r:id="rId10"/>
    <p:sldId id="367" r:id="rId11"/>
    <p:sldId id="368" r:id="rId12"/>
    <p:sldId id="370" r:id="rId13"/>
    <p:sldId id="369" r:id="rId14"/>
    <p:sldId id="371" r:id="rId15"/>
    <p:sldId id="321" r:id="rId16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Generace Národního divadla, malířství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Generace Národního divadla, malířství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3509741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hodinu literatury v 6. třídě.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rozšířením učiva literatury, součástí učiva výtvarné výchovy a dějepisu. Žáci se na základě informací na prvním snímku snaží uhodnout osobnost z generace Národního divadla, na dalším </a:t>
            </a:r>
            <a:r>
              <a:rPr lang="cs-CZ" dirty="0" smtClean="0"/>
              <a:t>snímku </a:t>
            </a:r>
            <a:r>
              <a:rPr lang="cs-CZ" dirty="0"/>
              <a:t>jsou ukázky z díla, následuje snímek s alternativním testem, špatné odpovědi zmizí za obrázek, správná se zvýrazní</a:t>
            </a:r>
            <a:r>
              <a:rPr lang="cs-CZ" dirty="0" smtClean="0"/>
              <a:t>. Žáci se seznámí s Mikolášem Alšem, Františkem Ženíškem, Vojtěchem </a:t>
            </a:r>
            <a:r>
              <a:rPr lang="cs-CZ" dirty="0" err="1" smtClean="0"/>
              <a:t>Hynaisem</a:t>
            </a:r>
            <a:r>
              <a:rPr lang="cs-CZ" dirty="0" smtClean="0"/>
              <a:t> a Juliem Mařákem.</a:t>
            </a:r>
            <a:endParaRPr lang="cs-CZ" dirty="0"/>
          </a:p>
          <a:p>
            <a:r>
              <a:rPr lang="cs-CZ" dirty="0"/>
              <a:t>Časová dotace 20 minut.</a:t>
            </a:r>
          </a:p>
          <a:p>
            <a:r>
              <a:rPr lang="cs-CZ" dirty="0"/>
              <a:t>Materiál je určen pro interaktivní výuku.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755576" y="3102849"/>
            <a:ext cx="7660373" cy="377786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Autor cyklu obrazů Vlast v Národním divadle</a:t>
            </a:r>
          </a:p>
          <a:p>
            <a:r>
              <a:rPr lang="cs-CZ" sz="2800" dirty="0" smtClean="0"/>
              <a:t>Ilustrátor ( např. Staré pověsti české)</a:t>
            </a:r>
          </a:p>
          <a:p>
            <a:r>
              <a:rPr lang="cs-CZ" sz="2800" dirty="0" smtClean="0"/>
              <a:t>Autor fresek a sgrafit na fasádách domů</a:t>
            </a:r>
          </a:p>
          <a:p>
            <a:r>
              <a:rPr lang="cs-CZ" sz="2800" dirty="0" smtClean="0"/>
              <a:t>Malíř ( např. obraz Setkání Jiřího z Poděbrad</a:t>
            </a:r>
          </a:p>
          <a:p>
            <a:r>
              <a:rPr lang="cs-CZ" sz="2800" dirty="0" smtClean="0"/>
              <a:t> s Matyášem Korvínem)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554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2897533" cy="5300169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97" y="692696"/>
            <a:ext cx="2758786" cy="3472826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88640"/>
            <a:ext cx="2880320" cy="217049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79512" y="436510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Obraz Jan Žižka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66124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solidFill>
                  <a:srgbClr val="FF3300"/>
                </a:solidFill>
              </a:rPr>
              <a:t>Dům u Rotta v Praze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564904"/>
            <a:ext cx="2736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Pobití </a:t>
            </a:r>
            <a:r>
              <a:rPr lang="cs-CZ" sz="2800" dirty="0" err="1" smtClean="0">
                <a:solidFill>
                  <a:srgbClr val="FF3300"/>
                </a:solidFill>
              </a:rPr>
              <a:t>Sasíků</a:t>
            </a:r>
            <a:r>
              <a:rPr lang="cs-CZ" sz="2800" dirty="0" smtClean="0">
                <a:solidFill>
                  <a:srgbClr val="FF3300"/>
                </a:solidFill>
              </a:rPr>
              <a:t> pod Hrubou Skálou – Muzeum Českého ráje v Turnově</a:t>
            </a:r>
            <a:endParaRPr lang="cs-CZ" sz="28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396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3608" y="1628800"/>
            <a:ext cx="2880320" cy="1152128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Mikoláš Aleš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043608" y="3227852"/>
            <a:ext cx="2880320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Vojtěch </a:t>
            </a:r>
            <a:r>
              <a:rPr lang="cs-CZ" sz="3200" dirty="0" err="1" smtClean="0"/>
              <a:t>Hynais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3608" y="4869160"/>
            <a:ext cx="2952328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Bohuslav </a:t>
            </a:r>
            <a:r>
              <a:rPr lang="cs-CZ" sz="3200" dirty="0" err="1" smtClean="0"/>
              <a:t>Schnirch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3300"/>
                </a:solidFill>
              </a:rPr>
              <a:t>Hledanou osobností je</a:t>
            </a:r>
            <a:endParaRPr lang="cs-CZ" sz="3600" dirty="0">
              <a:solidFill>
                <a:srgbClr val="FF33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497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04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162 L 0.44861 0.070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Vyhrál soutěž na výzdobu foyeru Národního divadla (spolu s Mikolášem Alšem)</a:t>
            </a:r>
          </a:p>
          <a:p>
            <a:r>
              <a:rPr lang="cs-CZ" sz="2800" dirty="0" smtClean="0"/>
              <a:t>Vyzdobil strop hlediště ND alegoriemi osmi múz</a:t>
            </a:r>
          </a:p>
          <a:p>
            <a:r>
              <a:rPr lang="cs-CZ" sz="2800" dirty="0" smtClean="0"/>
              <a:t>Autor první opony Národního divadla, která byla zničena při požáru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729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725" y="620688"/>
            <a:ext cx="7338550" cy="51572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flipH="1">
            <a:off x="974209" y="5949280"/>
            <a:ext cx="7195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Původní opona Národního divadla, zničená požárem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183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15616" y="1628800"/>
            <a:ext cx="266429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Mikoláš Aleš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Josef Schulz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3608" y="4869160"/>
            <a:ext cx="2736304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00"/>
                </a:solidFill>
              </a:rPr>
              <a:t>Hledaným umělcem je</a:t>
            </a:r>
            <a:endParaRPr lang="cs-CZ" sz="3200" dirty="0">
              <a:solidFill>
                <a:srgbClr val="FF3300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410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879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Autor druhé opony Národního divadla</a:t>
            </a:r>
          </a:p>
          <a:p>
            <a:r>
              <a:rPr lang="cs-CZ" sz="2800" dirty="0" smtClean="0"/>
              <a:t>Autor souboru obrazů Apoteóza zemí Koruny české</a:t>
            </a:r>
          </a:p>
          <a:p>
            <a:r>
              <a:rPr lang="cs-CZ" sz="2800" dirty="0" smtClean="0"/>
              <a:t>pro Národní divadlo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602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636" y="908720"/>
            <a:ext cx="6552728" cy="455784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979712" y="5733256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Opona Národního divadla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7070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5" y="1484784"/>
            <a:ext cx="3096345" cy="136815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J. V. </a:t>
            </a:r>
            <a:r>
              <a:rPr lang="cs-CZ" sz="3200" dirty="0" err="1" smtClean="0"/>
              <a:t>Myslbek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0563" y="2996952"/>
            <a:ext cx="3164904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Vojtěch </a:t>
            </a:r>
            <a:r>
              <a:rPr lang="cs-CZ" sz="3200" dirty="0" err="1" smtClean="0"/>
              <a:t>Hynais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1043608" y="4725144"/>
            <a:ext cx="3312368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5" y="68295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Hledanou osobností je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497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448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-0.05758 L 0.45278 0.110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8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00648E-6 L 0.45694 -0.251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47" y="-126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Věnoval se krajinomalbě</a:t>
            </a:r>
          </a:p>
          <a:p>
            <a:r>
              <a:rPr lang="cs-CZ" sz="2800" dirty="0" smtClean="0"/>
              <a:t>Pro Národní divadlo namaloval slavná místa z českých dějin ( Vyšehrad, Říp, Blaník)</a:t>
            </a:r>
          </a:p>
          <a:p>
            <a:r>
              <a:rPr lang="cs-CZ" sz="2800" dirty="0" smtClean="0"/>
              <a:t>Jeho krajiny zdobí i Národní muzeum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222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20" y="1110468"/>
            <a:ext cx="5329723" cy="311062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2407478"/>
            <a:ext cx="3520219" cy="417570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51720" y="458112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Vyšehrad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548081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Skalní motiv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523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6" y="1628800"/>
            <a:ext cx="266429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Josef Lada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1043608" y="4869160"/>
            <a:ext cx="2736304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Julius Mařák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00"/>
                </a:solidFill>
              </a:rPr>
              <a:t>Hledaným umělcem je</a:t>
            </a:r>
            <a:endParaRPr lang="cs-CZ" sz="3200" dirty="0">
              <a:solidFill>
                <a:srgbClr val="FF33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410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122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467544" y="1988840"/>
            <a:ext cx="7536622" cy="417646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literatura:</a:t>
            </a:r>
          </a:p>
          <a:p>
            <a:endParaRPr lang="cs-CZ" dirty="0" smtClean="0"/>
          </a:p>
          <a:p>
            <a:r>
              <a:rPr lang="cs-CZ" i="1" u="sng" dirty="0" smtClean="0"/>
              <a:t>Internetové odkazy: </a:t>
            </a:r>
            <a:r>
              <a:rPr lang="pt-BR" dirty="0" smtClean="0"/>
              <a:t> </a:t>
            </a:r>
            <a:r>
              <a:rPr lang="cs-CZ" i="1" u="sng" dirty="0" smtClean="0"/>
              <a:t> </a:t>
            </a:r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wikimedia.org</a:t>
            </a:r>
            <a:r>
              <a:rPr lang="cs-CZ" dirty="0"/>
              <a:t> [online]. [cit. 23.11.2013]. Dostupný na WWW: http://</a:t>
            </a:r>
            <a:r>
              <a:rPr lang="cs-CZ" dirty="0" smtClean="0"/>
              <a:t>upload.wikimedia.org/wikipedia/commons/1/17/Rottuv_dum_v_Praze.jpg</a:t>
            </a:r>
          </a:p>
          <a:p>
            <a:r>
              <a:rPr lang="cs-CZ" dirty="0" smtClean="0"/>
              <a:t>ALEŠ</a:t>
            </a:r>
            <a:r>
              <a:rPr lang="cs-CZ" dirty="0"/>
              <a:t>, Mikoláš. </a:t>
            </a:r>
            <a:r>
              <a:rPr lang="cs-CZ" i="1" dirty="0"/>
              <a:t>wikimedia.org</a:t>
            </a:r>
            <a:r>
              <a:rPr lang="cs-CZ" dirty="0"/>
              <a:t> [online]. [cit. 23.11.2013]. Dostupný na WWW: http://upload.wikimedia.org/wikipedia/commons/f/f0/Mikolas_ales_zizka.jpg </a:t>
            </a:r>
            <a:endParaRPr lang="cs-CZ" dirty="0" smtClean="0"/>
          </a:p>
          <a:p>
            <a:r>
              <a:rPr lang="cs-CZ" dirty="0"/>
              <a:t>ALEŠ, Mikoláš. </a:t>
            </a:r>
            <a:r>
              <a:rPr lang="cs-CZ" i="1" dirty="0"/>
              <a:t>wikimedia.org</a:t>
            </a:r>
            <a:r>
              <a:rPr lang="cs-CZ" dirty="0"/>
              <a:t> [online]. [cit. 23.11.2013]. Dostupný na WWW: http://</a:t>
            </a:r>
            <a:r>
              <a:rPr lang="cs-CZ" dirty="0" smtClean="0"/>
              <a:t>upload.wikimedia.org/wikipedia/commons/6/6c/Pobit%C3%AD_Sas%C3%ADk%C5%AF_pod_Hrubou_Sk%C3%A1lou.jpg</a:t>
            </a:r>
          </a:p>
          <a:p>
            <a:r>
              <a:rPr lang="pt-BR" dirty="0"/>
              <a:t>BREKHUS. </a:t>
            </a:r>
            <a:r>
              <a:rPr lang="pt-BR" i="1" dirty="0"/>
              <a:t>flickr.com</a:t>
            </a:r>
            <a:r>
              <a:rPr lang="pt-BR" dirty="0"/>
              <a:t> [online]. [cit. 23.11.2013]. Dostupný na WWW: http://</a:t>
            </a:r>
            <a:r>
              <a:rPr lang="pt-BR" dirty="0" smtClean="0"/>
              <a:t>www.flickr.com/photos/brekhus/1262732968/in/photolist-2VzQw5-3uympb-4Kh56L-5paDNM-5xMn7v-6cA3kf-6Mq85X-7mFYjs-aguYpV-agxK9h-9mPfq1-bP1PyT-a4VsS4-cpuaj1-7LFRSf-bZ34go/lightbox</a:t>
            </a:r>
            <a:endParaRPr lang="cs-CZ" dirty="0" smtClean="0"/>
          </a:p>
          <a:p>
            <a:r>
              <a:rPr lang="cs-CZ" dirty="0"/>
              <a:t>ŽENÍŠEK, František. </a:t>
            </a:r>
            <a:r>
              <a:rPr lang="cs-CZ" i="1" dirty="0"/>
              <a:t>wikipedia.cz</a:t>
            </a:r>
            <a:r>
              <a:rPr lang="cs-CZ" dirty="0"/>
              <a:t> [online]. [cit. 24.11.2013]. Dostupný na WWW: http://upload.wikimedia.org/wikipedia/commons/d/d6/%</a:t>
            </a:r>
            <a:r>
              <a:rPr lang="cs-CZ" dirty="0" smtClean="0"/>
              <a:t>C5%BDen%C3%AD%C5%A1ek.opona.ND.jpg</a:t>
            </a:r>
          </a:p>
          <a:p>
            <a:r>
              <a:rPr lang="cs-CZ" dirty="0"/>
              <a:t>HYNAIS, Vojtěch. </a:t>
            </a:r>
            <a:r>
              <a:rPr lang="cs-CZ" i="1" dirty="0"/>
              <a:t>wikimedia.org</a:t>
            </a:r>
            <a:r>
              <a:rPr lang="cs-CZ" dirty="0"/>
              <a:t> [online]. [cit. 24.11.2013]. Dostupný na WWW: http://upload.wikimedia.org/wikipedia/commons/c/c0/Hynais%2C_curtain%2C_1833_.</a:t>
            </a:r>
            <a:r>
              <a:rPr lang="cs-CZ" dirty="0" smtClean="0"/>
              <a:t>jpg</a:t>
            </a:r>
          </a:p>
          <a:p>
            <a:r>
              <a:rPr lang="cs-CZ" dirty="0"/>
              <a:t>MAŘÁK, Julius. </a:t>
            </a:r>
            <a:r>
              <a:rPr lang="cs-CZ" i="1" dirty="0"/>
              <a:t>wikimedia.org</a:t>
            </a:r>
            <a:r>
              <a:rPr lang="cs-CZ" dirty="0"/>
              <a:t> [online]. [cit. 24.11.2013]. Dostupný na WWW: http://upload.wikimedia.org/wikipedia/commons/a/ae/Julius_Ma%C5%99%C3%A1k_-_Vy%C5%A1ehrad.jpg </a:t>
            </a:r>
            <a:r>
              <a:rPr lang="cs-CZ" dirty="0" smtClean="0"/>
              <a:t>  </a:t>
            </a:r>
          </a:p>
          <a:p>
            <a:r>
              <a:rPr lang="cs-CZ" dirty="0"/>
              <a:t>MAŘÁK, Julius. </a:t>
            </a:r>
            <a:r>
              <a:rPr lang="cs-CZ" i="1" dirty="0"/>
              <a:t>wikimedia.org</a:t>
            </a:r>
            <a:r>
              <a:rPr lang="cs-CZ" dirty="0"/>
              <a:t> [online]. [cit. 24.11.2013]. Dostupný na WWW: http://upload.wikimedia.org/wikipedia/commons/2/24/Marak28.jpg </a:t>
            </a:r>
          </a:p>
          <a:p>
            <a:endParaRPr lang="cs-CZ" dirty="0" smtClean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2998</TotalTime>
  <Words>534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403</cp:revision>
  <cp:lastPrinted>2013-10-28T16:34:43Z</cp:lastPrinted>
  <dcterms:created xsi:type="dcterms:W3CDTF">2013-05-10T12:01:16Z</dcterms:created>
  <dcterms:modified xsi:type="dcterms:W3CDTF">2013-11-29T19:31:24Z</dcterms:modified>
</cp:coreProperties>
</file>