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56" r:id="rId2"/>
    <p:sldId id="262" r:id="rId3"/>
    <p:sldId id="357" r:id="rId4"/>
    <p:sldId id="358" r:id="rId5"/>
    <p:sldId id="359" r:id="rId6"/>
    <p:sldId id="363" r:id="rId7"/>
    <p:sldId id="364" r:id="rId8"/>
    <p:sldId id="365" r:id="rId9"/>
    <p:sldId id="366" r:id="rId10"/>
    <p:sldId id="367" r:id="rId11"/>
    <p:sldId id="368" r:id="rId12"/>
    <p:sldId id="369" r:id="rId13"/>
    <p:sldId id="370" r:id="rId14"/>
    <p:sldId id="371" r:id="rId15"/>
    <p:sldId id="321" r:id="rId16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C3CA64"/>
    <a:srgbClr val="D35B89"/>
    <a:srgbClr val="CC009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47" autoAdjust="0"/>
    <p:restoredTop sz="94660"/>
  </p:normalViewPr>
  <p:slideViewPr>
    <p:cSldViewPr>
      <p:cViewPr>
        <p:scale>
          <a:sx n="76" d="100"/>
          <a:sy n="76" d="100"/>
        </p:scale>
        <p:origin x="-120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Generace Národního divadla, architektura a sochařství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5860" custScaleY="1141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87202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160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2160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-31532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499958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499958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252351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5870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5870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339481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499958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 Můj domov</a:t>
          </a:r>
          <a:endParaRPr lang="cs-CZ" sz="2000" b="1" kern="1200" dirty="0"/>
        </a:p>
      </dsp:txBody>
      <dsp:txXfrm>
        <a:off x="499958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252351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44673" y="2546122"/>
          <a:ext cx="6192674" cy="4523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Generace Národního divadla, architektura a sochařství</a:t>
          </a:r>
          <a:endParaRPr lang="cs-CZ" sz="2000" kern="1200" dirty="0" smtClean="0"/>
        </a:p>
      </dsp:txBody>
      <dsp:txXfrm>
        <a:off x="44673" y="2546122"/>
        <a:ext cx="6192674" cy="452371"/>
      </dsp:txXfrm>
    </dsp:sp>
    <dsp:sp modelId="{D00E28E9-7A94-4DBE-BF47-6DC8F169B300}">
      <dsp:nvSpPr>
        <dsp:cNvPr id="0" name=""/>
        <dsp:cNvSpPr/>
      </dsp:nvSpPr>
      <dsp:spPr>
        <a:xfrm>
          <a:off x="-31532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tmp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52240769"/>
              </p:ext>
            </p:extLst>
          </p:nvPr>
        </p:nvGraphicFramePr>
        <p:xfrm>
          <a:off x="1475655" y="318713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pro hodinu literatury v 6. třídě</a:t>
            </a:r>
            <a:r>
              <a:rPr lang="cs-CZ" dirty="0" smtClean="0"/>
              <a:t>. Je rozšířením učiva literatury, součástí učiva výtvarné výchovy a dějepisu. Žáci se na základě informací na prvním snímku snaží uhodnout osobnost z generace Národního divadla, na dalším </a:t>
            </a:r>
            <a:r>
              <a:rPr lang="cs-CZ" dirty="0" smtClean="0"/>
              <a:t>snímku </a:t>
            </a:r>
            <a:r>
              <a:rPr lang="cs-CZ" dirty="0" smtClean="0"/>
              <a:t>jsou ukázky z díla, následuje snímek s alternativním testem, špatné odpovědi zmizí za obrázek, správná se zvýrazní</a:t>
            </a:r>
            <a:r>
              <a:rPr lang="cs-CZ" dirty="0" smtClean="0"/>
              <a:t>. Žáci se seznámí s architekty Josefem Zítkem a Josefem Schulzem, se sochaři Bohuslavem </a:t>
            </a:r>
            <a:r>
              <a:rPr lang="cs-CZ" dirty="0" err="1" smtClean="0"/>
              <a:t>Schnirchem</a:t>
            </a:r>
            <a:r>
              <a:rPr lang="cs-CZ" dirty="0" smtClean="0"/>
              <a:t> a Josefem Václavem </a:t>
            </a:r>
            <a:r>
              <a:rPr lang="cs-CZ" dirty="0" err="1" smtClean="0"/>
              <a:t>Myslbekem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Časová dotace 20 minut.</a:t>
            </a:r>
          </a:p>
          <a:p>
            <a:r>
              <a:rPr lang="cs-CZ" dirty="0" smtClean="0"/>
              <a:t>Materiál je určen pro interaktivní výuku.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3212976"/>
            <a:ext cx="7480341" cy="3531392"/>
          </a:xfrm>
        </p:spPr>
        <p:txBody>
          <a:bodyPr>
            <a:noAutofit/>
          </a:bodyPr>
          <a:lstStyle/>
          <a:p>
            <a:r>
              <a:rPr lang="cs-CZ" sz="2800" dirty="0" smtClean="0"/>
              <a:t>Autor novorenesanční budovy Národního divadla</a:t>
            </a:r>
          </a:p>
          <a:p>
            <a:r>
              <a:rPr lang="cs-CZ" sz="2800" dirty="0" smtClean="0"/>
              <a:t>Autor Mlýnské kolonády v Karlových Varech</a:t>
            </a:r>
            <a:endParaRPr lang="cs-CZ" sz="2800" dirty="0"/>
          </a:p>
          <a:p>
            <a:r>
              <a:rPr lang="cs-CZ" sz="2800" dirty="0" smtClean="0"/>
              <a:t>Autor Domu umělců -  Rudolfina -  v Praze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259632" y="1700808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9179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4242022" cy="4211613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6984" y="3068960"/>
            <a:ext cx="4687005" cy="293465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505739" y="157595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Národní divadlo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5229200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Dům umělců - Rudolfinum</a:t>
            </a:r>
            <a:endParaRPr lang="cs-CZ" sz="28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168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15616" y="1628800"/>
            <a:ext cx="266429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Mikoláš Aleš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1047056" y="3260464"/>
            <a:ext cx="2801416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František Ženíšek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043608" y="4869160"/>
            <a:ext cx="2736304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Josef Zítek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3061" y="769059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00"/>
                </a:solidFill>
              </a:rPr>
              <a:t>Hledaným umělcem je</a:t>
            </a:r>
            <a:endParaRPr lang="cs-CZ" sz="3200" dirty="0">
              <a:solidFill>
                <a:srgbClr val="FF3300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0410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8961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272E-6 L 0.44879 0.1574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18316E-6 L 0.44879 0.0735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31" y="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99592" y="3068960"/>
            <a:ext cx="7408333" cy="34506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Autor veškeré ornamentální sochařské výzdoby ND</a:t>
            </a:r>
          </a:p>
          <a:p>
            <a:r>
              <a:rPr lang="cs-CZ" sz="2800" dirty="0" smtClean="0"/>
              <a:t>Autor trig na nárožních pylonech Národního divadla</a:t>
            </a:r>
          </a:p>
          <a:p>
            <a:r>
              <a:rPr lang="cs-CZ" sz="2800" dirty="0" smtClean="0"/>
              <a:t>Autor pomníku Jiřího z Poděbrad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v Poděbradech</a:t>
            </a:r>
            <a:endParaRPr lang="cs-CZ" sz="28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233803" y="1484784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38557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8640"/>
            <a:ext cx="3960440" cy="52754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09938"/>
            <a:ext cx="3312368" cy="520982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71600" y="573325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Socha Jiřího z Poděbrad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571409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3300"/>
                </a:solidFill>
              </a:rPr>
              <a:t>Trigy</a:t>
            </a:r>
            <a:endParaRPr lang="cs-CZ" sz="28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945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4485497" y="6250163"/>
            <a:ext cx="1161826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15615" y="1484784"/>
            <a:ext cx="3096345" cy="1368152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J. V. </a:t>
            </a:r>
            <a:r>
              <a:rPr lang="cs-CZ" sz="3200" dirty="0" err="1" smtClean="0"/>
              <a:t>Myslbek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040563" y="2996952"/>
            <a:ext cx="3164904" cy="1440160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Bohuslav </a:t>
            </a:r>
            <a:r>
              <a:rPr lang="cs-CZ" sz="3200" dirty="0" err="1" smtClean="0"/>
              <a:t>Schnirch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1043608" y="4725144"/>
            <a:ext cx="3312368" cy="1440160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František Ženíšek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5" y="682953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Hledanou osobností je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497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4345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01 -0.05758 L 0.45278 0.110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83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00648E-6 L 0.45694 -0.2518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47" y="-126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2852936"/>
            <a:ext cx="7408333" cy="3450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Rekonstruoval Národní divadlo po požáru</a:t>
            </a:r>
          </a:p>
          <a:p>
            <a:r>
              <a:rPr lang="cs-CZ" sz="3200" dirty="0" smtClean="0"/>
              <a:t>Autor stavby Rudolfina (spolu s Josefem Zítkem)</a:t>
            </a:r>
          </a:p>
          <a:p>
            <a:r>
              <a:rPr lang="cs-CZ" sz="3200" dirty="0" smtClean="0"/>
              <a:t>Autor budovy </a:t>
            </a:r>
            <a:r>
              <a:rPr lang="cs-CZ" sz="3200" smtClean="0"/>
              <a:t>Národního muzea</a:t>
            </a:r>
            <a:endParaRPr lang="cs-CZ" sz="32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33803" y="1484784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5791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73" y="908720"/>
            <a:ext cx="8288654" cy="449645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915816" y="5589240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Národní muzeum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394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043608" y="1628800"/>
            <a:ext cx="2880320" cy="1152128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Josef Schulz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1115616" y="3227852"/>
            <a:ext cx="2880320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František Ženíšek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1043608" y="4869160"/>
            <a:ext cx="2952328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Antonín Wagner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3061" y="76905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3300"/>
                </a:solidFill>
              </a:rPr>
              <a:t>Hledanou osobností je</a:t>
            </a:r>
            <a:endParaRPr lang="cs-CZ" sz="3600" dirty="0">
              <a:solidFill>
                <a:srgbClr val="FF3300"/>
              </a:solidFill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497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596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0162 L 0.44861 0.070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31" y="35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2405E-6 L 0.44097 -0.083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Autor čtveřice sousoší pro Palackého most, dnes na Vyšehradě</a:t>
            </a:r>
          </a:p>
          <a:p>
            <a:r>
              <a:rPr lang="cs-CZ" dirty="0" smtClean="0"/>
              <a:t>Autor náhrobku kardinála Schwarzenberga v chrámu sv. Víta </a:t>
            </a:r>
          </a:p>
          <a:p>
            <a:r>
              <a:rPr lang="cs-CZ" dirty="0" smtClean="0"/>
              <a:t>Autor busty Bedřicha Smetany ve foyeru Národního divadla</a:t>
            </a:r>
          </a:p>
          <a:p>
            <a:r>
              <a:rPr lang="cs-CZ" dirty="0" smtClean="0"/>
              <a:t>Autor sochy sv. Václava na Václavském náměstí </a:t>
            </a:r>
          </a:p>
          <a:p>
            <a:pPr marL="0" indent="0">
              <a:buNone/>
            </a:pPr>
            <a:r>
              <a:rPr lang="cs-CZ" smtClean="0"/>
              <a:t>    v </a:t>
            </a:r>
            <a:r>
              <a:rPr lang="cs-CZ" dirty="0" smtClean="0"/>
              <a:t>Praze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Generace Národního divadla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233803" y="1484784"/>
            <a:ext cx="3096344" cy="1130424"/>
          </a:xfrm>
          <a:prstGeom prst="ellipse">
            <a:avLst/>
          </a:prstGeom>
          <a:solidFill>
            <a:srgbClr val="FF3300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Poznej osobnost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735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42" y="548680"/>
            <a:ext cx="2789955" cy="3173342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310944"/>
            <a:ext cx="3610390" cy="2805077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3573016"/>
            <a:ext cx="2568948" cy="314754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771699" y="1356837"/>
            <a:ext cx="50385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Sousoší Záboje  a Slavoje na Vyšehradě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4779149"/>
            <a:ext cx="28803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Socha kardinála Schwarzenberga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522920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Socha sv. Václava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1463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43608" y="1628800"/>
            <a:ext cx="2880320" cy="1152128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J. V. </a:t>
            </a:r>
            <a:r>
              <a:rPr lang="cs-CZ" sz="3200" dirty="0" err="1" smtClean="0"/>
              <a:t>Myslbek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1128259" y="3227852"/>
            <a:ext cx="2880320" cy="1224136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Vojtěch </a:t>
            </a:r>
            <a:r>
              <a:rPr lang="cs-CZ" sz="3200" dirty="0" err="1" smtClean="0"/>
              <a:t>Hynais</a:t>
            </a:r>
            <a:endParaRPr lang="cs-CZ" sz="3200" dirty="0"/>
          </a:p>
        </p:txBody>
      </p:sp>
      <p:sp>
        <p:nvSpPr>
          <p:cNvPr id="9" name="Ovál 8"/>
          <p:cNvSpPr/>
          <p:nvPr/>
        </p:nvSpPr>
        <p:spPr>
          <a:xfrm>
            <a:off x="1043608" y="4869160"/>
            <a:ext cx="2952328" cy="1296144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Mikoláš Aleš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3061" y="76905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3300"/>
                </a:solidFill>
              </a:rPr>
              <a:t>Hledanou osobností je</a:t>
            </a:r>
            <a:endParaRPr lang="cs-CZ" sz="3600" dirty="0">
              <a:solidFill>
                <a:srgbClr val="FF3300"/>
              </a:solidFill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497" y="1412776"/>
            <a:ext cx="4478991" cy="462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894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0162 L 0.44861 0.070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31" y="35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2405E-6 L 0.44097 -0.083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609600" y="490728"/>
            <a:ext cx="7394566" cy="591183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u="sng" dirty="0" smtClean="0"/>
              <a:t>Použitá literatura:</a:t>
            </a:r>
          </a:p>
          <a:p>
            <a:endParaRPr lang="cs-CZ" dirty="0" smtClean="0"/>
          </a:p>
          <a:p>
            <a:r>
              <a:rPr lang="cs-CZ" i="1" u="sng" dirty="0" smtClean="0"/>
              <a:t>Internetové odkazy: </a:t>
            </a:r>
            <a:r>
              <a:rPr lang="cs-CZ" dirty="0"/>
              <a:t>PETRASKO, Miroslav. </a:t>
            </a:r>
            <a:r>
              <a:rPr lang="cs-CZ" i="1" dirty="0" err="1"/>
              <a:t>Flickr</a:t>
            </a:r>
            <a:r>
              <a:rPr lang="cs-CZ" i="1" dirty="0"/>
              <a:t>. </a:t>
            </a:r>
            <a:r>
              <a:rPr lang="cs-CZ" i="1" dirty="0" err="1"/>
              <a:t>com</a:t>
            </a:r>
            <a:r>
              <a:rPr lang="cs-CZ" dirty="0"/>
              <a:t> [online]. [cit. 23.11.2013]. Dostupný na WWW: http://</a:t>
            </a:r>
            <a:r>
              <a:rPr lang="cs-CZ" dirty="0" smtClean="0"/>
              <a:t>www.flickr.com/photos/theodevil/7095603007/in/photolist-bP1PyT-a4VsS4-cpuaj1-7LFRSf-bZ34go/lightbox</a:t>
            </a:r>
          </a:p>
          <a:p>
            <a:r>
              <a:rPr lang="pt-BR" dirty="0" smtClean="0"/>
              <a:t>ACONCAGUA</a:t>
            </a:r>
            <a:r>
              <a:rPr lang="pt-BR" dirty="0"/>
              <a:t>. </a:t>
            </a:r>
            <a:r>
              <a:rPr lang="pt-BR" i="1" dirty="0"/>
              <a:t>wikipedia.cz</a:t>
            </a:r>
            <a:r>
              <a:rPr lang="pt-BR" dirty="0"/>
              <a:t> [online]. [cit. 23.11.2013]. Dostupný na WWW: http://upload.wikimedia.org/wikipedia/commons/d/d6/Rudolfinum_Prague.jpg </a:t>
            </a:r>
            <a:r>
              <a:rPr lang="cs-CZ" i="1" u="sng" dirty="0" smtClean="0"/>
              <a:t> </a:t>
            </a:r>
          </a:p>
          <a:p>
            <a:r>
              <a:rPr lang="pt-BR" dirty="0"/>
              <a:t>BREKHUS. </a:t>
            </a:r>
            <a:r>
              <a:rPr lang="pt-BR" i="1" dirty="0"/>
              <a:t>flickr.com</a:t>
            </a:r>
            <a:r>
              <a:rPr lang="pt-BR" dirty="0"/>
              <a:t> [online]. [cit. 23.11.2013]. Dostupný na WWW: http://</a:t>
            </a:r>
            <a:r>
              <a:rPr lang="pt-BR" dirty="0" smtClean="0"/>
              <a:t>www.flickr.com/photos/brekhus/1262732968/in/photolist-2VzQw5-3uympb-4Kh56L-5paDNM-5xMn7v-6cA3kf-6Mq85X-7mFYjs-aguYpV-agxK9h-9mPfq1-bP1PyT-a4VsS4-cpuaj1-7LFRSf-bZ34go/lightbox</a:t>
            </a:r>
            <a:endParaRPr lang="cs-CZ" dirty="0" smtClean="0"/>
          </a:p>
          <a:p>
            <a:r>
              <a:rPr lang="cs-CZ" dirty="0" smtClean="0"/>
              <a:t>LOUČ</a:t>
            </a:r>
            <a:r>
              <a:rPr lang="cs-CZ" dirty="0"/>
              <a:t>, Michal. </a:t>
            </a:r>
            <a:r>
              <a:rPr lang="cs-CZ" i="1" dirty="0"/>
              <a:t>wikimedia.org</a:t>
            </a:r>
            <a:r>
              <a:rPr lang="cs-CZ" dirty="0"/>
              <a:t> [online]. [cit. 23.11.2013]. Dostupný na WWW: http://upload.wikimedia.org/wikipedia/commons/5/5c/Pomn%C3%ADk_kr%C3%A1le_Ji%C5%99%C3%ADho_1.jpg </a:t>
            </a:r>
            <a:r>
              <a:rPr lang="cs-CZ" dirty="0" smtClean="0"/>
              <a:t>  </a:t>
            </a:r>
          </a:p>
          <a:p>
            <a:r>
              <a:rPr lang="cs-CZ" dirty="0"/>
              <a:t>NUSHAWG, </a:t>
            </a:r>
            <a:r>
              <a:rPr lang="cs-CZ" dirty="0" err="1"/>
              <a:t>Ashleigh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23.11.2013]. Dostupný na WWW: http://www.flickr.com/photos/crazbabe21/3795732683/in/photolist-6Mq85X-7mFYjs-aguYpV-agxK9h-9mPfq1-bP1PyT-a4VsS4-cpuaj1-7LFRSf-bZ34go/lightbox/ </a:t>
            </a:r>
            <a:endParaRPr lang="cs-CZ" dirty="0" smtClean="0"/>
          </a:p>
          <a:p>
            <a:r>
              <a:rPr lang="cs-CZ" dirty="0"/>
              <a:t>CHE. </a:t>
            </a:r>
            <a:r>
              <a:rPr lang="cs-CZ" i="1" dirty="0"/>
              <a:t>wikimedia.org</a:t>
            </a:r>
            <a:r>
              <a:rPr lang="cs-CZ" dirty="0"/>
              <a:t> [online]. [cit. 24.11.2013]. Dostupný na WWW: http://upload.wikimedia.org/wikipedia/commons/3/30/Narodni_muzeum.jpg </a:t>
            </a:r>
            <a:endParaRPr lang="cs-CZ" dirty="0" smtClean="0"/>
          </a:p>
          <a:p>
            <a:r>
              <a:rPr lang="cs-CZ" dirty="0"/>
              <a:t>MIAOW, </a:t>
            </a:r>
            <a:r>
              <a:rPr lang="cs-CZ" dirty="0" err="1"/>
              <a:t>Miaow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24.11.2013]. Dostupný na WWW: http://upload.wikimedia.org/wikipedia/commons/3/34/Zaboj_and_Slavoj_Vysehrad_Prague</a:t>
            </a:r>
            <a:r>
              <a:rPr lang="cs-CZ" dirty="0" smtClean="0"/>
              <a:t>_</a:t>
            </a:r>
          </a:p>
          <a:p>
            <a:r>
              <a:rPr lang="cs-CZ" dirty="0"/>
              <a:t>BEUDALIS, </a:t>
            </a:r>
            <a:r>
              <a:rPr lang="cs-CZ" dirty="0" err="1"/>
              <a:t>Šarunas</a:t>
            </a:r>
            <a:r>
              <a:rPr lang="cs-CZ" dirty="0"/>
              <a:t>. </a:t>
            </a:r>
            <a:r>
              <a:rPr lang="cs-CZ" i="1" dirty="0"/>
              <a:t>flickr.com</a:t>
            </a:r>
            <a:r>
              <a:rPr lang="cs-CZ" dirty="0"/>
              <a:t> [online]. [cit. 24.11.2013]. Dostupný na WWW: http://www.flickr.com/photos/sarunas_b/4153911946/in/photolist-7k4Tiu/ </a:t>
            </a:r>
            <a:endParaRPr lang="cs-CZ" dirty="0" smtClean="0"/>
          </a:p>
          <a:p>
            <a:r>
              <a:rPr lang="cs-CZ" dirty="0"/>
              <a:t>KOZÁK, Martin. </a:t>
            </a:r>
            <a:r>
              <a:rPr lang="cs-CZ" i="1" dirty="0"/>
              <a:t>wikipedia.cz</a:t>
            </a:r>
            <a:r>
              <a:rPr lang="cs-CZ" dirty="0"/>
              <a:t> [online]. [cit. 24.11.2013]. Dostupný na WWW: http://upload.wikimedia.org/wikipedia/commons/8/8c/Bed%C5%99ich_Josef_Schwarzenberg%2C_portrait.jpg </a:t>
            </a:r>
            <a:endParaRPr lang="cs-CZ" i="1" u="sng" dirty="0" smtClean="0"/>
          </a:p>
          <a:p>
            <a:endParaRPr lang="cs-CZ" i="1" u="sng" dirty="0">
              <a:solidFill>
                <a:srgbClr val="073E87"/>
              </a:solidFill>
            </a:endParaRPr>
          </a:p>
          <a:p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Font typeface="Symbol" pitchFamily="18" charset="2"/>
              <a:buNone/>
            </a:pPr>
            <a:endParaRPr lang="cs-CZ" sz="20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3112</TotalTime>
  <Words>542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Generace Národního divadla</vt:lpstr>
      <vt:lpstr>Prezentace aplikace PowerPoint</vt:lpstr>
      <vt:lpstr>Prezentace aplikace PowerPoint</vt:lpstr>
      <vt:lpstr>Generace Národního divadla</vt:lpstr>
      <vt:lpstr>Prezentace aplikace PowerPoint</vt:lpstr>
      <vt:lpstr>Prezentace aplikace PowerPoint</vt:lpstr>
      <vt:lpstr>Generace Národního divadla</vt:lpstr>
      <vt:lpstr>Prezentace aplikace PowerPoint</vt:lpstr>
      <vt:lpstr>Prezentace aplikace PowerPoint</vt:lpstr>
      <vt:lpstr>Generace Národního divadla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415</cp:revision>
  <cp:lastPrinted>2013-10-28T16:34:43Z</cp:lastPrinted>
  <dcterms:created xsi:type="dcterms:W3CDTF">2013-05-10T12:01:16Z</dcterms:created>
  <dcterms:modified xsi:type="dcterms:W3CDTF">2013-11-29T19:40:49Z</dcterms:modified>
</cp:coreProperties>
</file>