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5" r:id="rId2"/>
    <p:sldId id="266" r:id="rId3"/>
    <p:sldId id="268" r:id="rId4"/>
    <p:sldId id="267" r:id="rId5"/>
    <p:sldId id="259" r:id="rId6"/>
    <p:sldId id="260" r:id="rId7"/>
    <p:sldId id="257" r:id="rId8"/>
    <p:sldId id="261" r:id="rId9"/>
    <p:sldId id="264" r:id="rId10"/>
    <p:sldId id="262" r:id="rId11"/>
    <p:sldId id="263" r:id="rId12"/>
    <p:sldId id="258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DC54A"/>
    <a:srgbClr val="27CB3B"/>
    <a:srgbClr val="4104EE"/>
    <a:srgbClr val="3810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61BB3EB-E34E-4F45-A912-E4929E64AA16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73DC4CE-BEFD-4F13-891C-7E6DFE4746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4683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614D76D-39EB-4425-839A-73AA8380D37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19C64-D65A-40C7-8AB6-2CD746D7A6C8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8E33F-1A2F-4A02-8340-C88B06DA982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BCE07-D082-48D5-9E62-0E97E2148060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ADB50-A780-46BB-9A78-7FD52D5CBF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475C4-6FDB-4362-AB3E-282E8DA6E110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B3C33-24C2-4068-BD8B-FE71038F81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B928A-45E1-4B4A-A691-F96DEF0C2AD0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9FFE4-8584-421D-8535-292C5C13AC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AFC81-F78A-4E11-ADAC-AF076DCC25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485A3-DCE5-44F6-B5D2-CDFAF15DAE3D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E02AD-6EC9-4A96-A542-5F341F25C1B6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2612E-6B8E-4829-9BE0-82F3AC2202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DA4D7-BFDB-4685-A5FB-A442AFC89F98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08D6E-580C-4E3E-AEA5-FE05F0D7E6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CBBE3-157F-46F1-BDEA-1B2EA3390F0A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5DF66-9200-4447-8EC9-DD2D2D7FE3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67E9-86C8-4BA6-87DE-F05389914307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B531E-2CBA-44E0-9718-00B24CB0035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D128A-BD17-4B1C-AB20-5301FF451B1C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065CA-A2EC-4F16-8C61-299DB127E5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D0C32-7E40-4B9A-B6CA-9BCD913E0CC7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993FC-AB14-4F7D-963F-AE2248ED67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D2FF273-7679-4EF0-9B16-3955D51377E6}" type="datetimeFigureOut">
              <a:rPr lang="cs-CZ"/>
              <a:pPr>
                <a:defRPr/>
              </a:pPr>
              <a:t>21.11.2013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20C2CD1-3DAC-4E84-A394-65704833C01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4" r:id="rId1"/>
    <p:sldLayoutId id="2147483678" r:id="rId2"/>
    <p:sldLayoutId id="2147483685" r:id="rId3"/>
    <p:sldLayoutId id="2147483679" r:id="rId4"/>
    <p:sldLayoutId id="2147483686" r:id="rId5"/>
    <p:sldLayoutId id="2147483680" r:id="rId6"/>
    <p:sldLayoutId id="2147483681" r:id="rId7"/>
    <p:sldLayoutId id="2147483687" r:id="rId8"/>
    <p:sldLayoutId id="2147483688" r:id="rId9"/>
    <p:sldLayoutId id="2147483682" r:id="rId10"/>
    <p:sldLayoutId id="214748368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8.xml"/><Relationship Id="rId4" Type="http://schemas.openxmlformats.org/officeDocument/2006/relationships/slide" Target="slide7.xml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1/Boomerangs_-_melbourne_show_2005.jpg/800px-Boomerangs_-_melbourne_show_2005.jpg" TargetMode="External"/><Relationship Id="rId13" Type="http://schemas.openxmlformats.org/officeDocument/2006/relationships/hyperlink" Target="http://upload.wikimedia.org/wikipedia/commons/e/e8/Kings-Canyon.JPG" TargetMode="External"/><Relationship Id="rId18" Type="http://schemas.openxmlformats.org/officeDocument/2006/relationships/hyperlink" Target="http://upload.wikimedia.org/wikipedia/commons/thumb/a/ad/Brisbane_City_Hall.jpg/800px-Brisbane_City_Hall.jpg" TargetMode="External"/><Relationship Id="rId3" Type="http://schemas.openxmlformats.org/officeDocument/2006/relationships/hyperlink" Target="http://upload.wikimedia.org/wikipedia/commons/thumb/0/01/Uluru,_helicopter_view,_croped.jpg/120pxUluru,_helicopter_view,_croped.jpg" TargetMode="External"/><Relationship Id="rId7" Type="http://schemas.openxmlformats.org/officeDocument/2006/relationships/hyperlink" Target="http://upload.wikimedia.org/wikipedia/commons/thumb/7/76/Emu_Side.JPG/119px-Emu_Side.JPG" TargetMode="External"/><Relationship Id="rId12" Type="http://schemas.openxmlformats.org/officeDocument/2006/relationships/hyperlink" Target="http://upload.wikimedia.org/wikipedia/commons/1/1b/GreatBarrierReef-EO.JPG" TargetMode="External"/><Relationship Id="rId17" Type="http://schemas.openxmlformats.org/officeDocument/2006/relationships/hyperlink" Target="http://upload.wikimedia.org/wikipedia/commons/thumb/5/57/Wales_vs_Australia_2011_RWC_(6).jpg/800px-Wales_vs_Australia_2011_RWC_(6).jpg" TargetMode="External"/><Relationship Id="rId2" Type="http://schemas.openxmlformats.org/officeDocument/2006/relationships/hyperlink" Target="http://upload.wikimedia.org/wikipedia/commons/thumb/e/ed/Australia_satellite_plane.jpg/120px-" TargetMode="External"/><Relationship Id="rId16" Type="http://schemas.openxmlformats.org/officeDocument/2006/relationships/hyperlink" Target="http://upload.wikimedia.org/wikipedia/commons/thumb/c/cb/Ausvsnz_adelaide08_leebowling_p2.jpg/800px-Ausvsnz_adelaide08_leebowling_p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4/49/Koala_climbing_tree.jpg/120px-Koala_climbing_tree.jpg" TargetMode="External"/><Relationship Id="rId11" Type="http://schemas.openxmlformats.org/officeDocument/2006/relationships/hyperlink" Target="http://upload.wikimedia.org/wikipedia/commons/thumb/0/01/Uluru,_helicopter_view,_croped.jpg/800px-Uluru,_helicopter_view,_croped.jpg" TargetMode="External"/><Relationship Id="rId5" Type="http://schemas.openxmlformats.org/officeDocument/2006/relationships/hyperlink" Target="http://upload.wikimedia.org/wikipedia/commons/thumb/1/1b/GreatBarrierReef-EO.JPG/120px-GreatBarrierReef-EO.JPG" TargetMode="External"/><Relationship Id="rId15" Type="http://schemas.openxmlformats.org/officeDocument/2006/relationships/hyperlink" Target="http://upload.wikimedia.org/wikipedia/commons/thumb/a/ae/Matthew_Pavlich_Marking_Contest.jpg/98px-Matthew_Pavlich_Marking_Contest.jpg" TargetMode="External"/><Relationship Id="rId10" Type="http://schemas.openxmlformats.org/officeDocument/2006/relationships/hyperlink" Target="http://upload.wikimedia.org/wikipedia/commons/8/8c/As-map.png" TargetMode="External"/><Relationship Id="rId19" Type="http://schemas.openxmlformats.org/officeDocument/2006/relationships/hyperlink" Target="http://upload.wikimedia.org/wikipedia/commons/thumb/c/cb/St._Paul's_Cathedral_Tower.jpg/449px-St._Paul's_Cathedral_Tower.jpg" TargetMode="External"/><Relationship Id="rId4" Type="http://schemas.openxmlformats.org/officeDocument/2006/relationships/hyperlink" Target="http://upload.wikimedia.org/wikipedia/commons/thumb/c/c3/Eastern_grey_kangaroo_dec07_02.jpg/80px-Eastern_grey_kangaroo_dec07_02.jpg" TargetMode="External"/><Relationship Id="rId9" Type="http://schemas.openxmlformats.org/officeDocument/2006/relationships/hyperlink" Target="http://upload.wikimedia.org/wikipedia/commons/3/3e/King_Georges_Sound_Aborigines.jpg" TargetMode="External"/><Relationship Id="rId14" Type="http://schemas.openxmlformats.org/officeDocument/2006/relationships/hyperlink" Target="http://upload.wikimedia.org/wikipedia/commons/thumb/a/ac/Saint_Marys_Cathedral_Sydney_21.jpg/336px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3"/>
          <p:cNvSpPr>
            <a:spLocks noChangeArrowheads="1"/>
          </p:cNvSpPr>
          <p:nvPr/>
        </p:nvSpPr>
        <p:spPr bwMode="auto">
          <a:xfrm>
            <a:off x="468313" y="2708275"/>
            <a:ext cx="6389687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bg1"/>
                </a:solidFill>
                <a:latin typeface="Constantia" pitchFamily="18" charset="0"/>
              </a:rPr>
              <a:t>Název projektu:</a:t>
            </a:r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   	Moderní technologie ve výuce				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onstantia" pitchFamily="18" charset="0"/>
              </a:rPr>
              <a:t>Název materiálu:	</a:t>
            </a:r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Austrálie</a:t>
            </a: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onstantia" pitchFamily="18" charset="0"/>
              </a:rPr>
              <a:t>Hrazeno z EU OP - VK</a:t>
            </a:r>
          </a:p>
        </p:txBody>
      </p:sp>
      <p:pic>
        <p:nvPicPr>
          <p:cNvPr id="14338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333375"/>
            <a:ext cx="5759450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OPVK_hor_zakladni_logolink_RGB_cz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212" y="316493"/>
            <a:ext cx="5544820" cy="975990"/>
          </a:xfrm>
          <a:prstGeom prst="rect">
            <a:avLst/>
          </a:prstGeom>
          <a:noFill/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3"/>
          <p:cNvSpPr>
            <a:spLocks noChangeArrowheads="1"/>
          </p:cNvSpPr>
          <p:nvPr/>
        </p:nvSpPr>
        <p:spPr bwMode="auto">
          <a:xfrm>
            <a:off x="611188" y="1166813"/>
            <a:ext cx="624681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Pořadové číslo projektu: 	III/2 – 4.1.5.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Autor: 			Mgr. Robková Iva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Období:			11/ 2011 – 4/ 2012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 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Ročník: 			8. </a:t>
            </a:r>
          </a:p>
          <a:p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onstantia" pitchFamily="18" charset="0"/>
              </a:rPr>
              <a:t>Tematický okruh:	 Poznej svět a svoji zemi</a:t>
            </a:r>
            <a:endParaRPr lang="cs-CZ" dirty="0">
              <a:solidFill>
                <a:schemeClr val="bg1"/>
              </a:solidFill>
              <a:latin typeface="Constantia" pitchFamily="18" charset="0"/>
            </a:endParaRPr>
          </a:p>
          <a:p>
            <a:endParaRPr lang="cs-CZ" dirty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395288" y="549275"/>
            <a:ext cx="7777162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Constantia" pitchFamily="18" charset="0"/>
              </a:rPr>
              <a:t>Materiál je v souladu s RVP ZV a ŠVP</a:t>
            </a:r>
            <a:endParaRPr lang="cs-CZ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>
                <a:solidFill>
                  <a:schemeClr val="bg1"/>
                </a:solidFill>
                <a:latin typeface="Constantia" pitchFamily="18" charset="0"/>
              </a:rPr>
              <a:t> </a:t>
            </a:r>
          </a:p>
          <a:p>
            <a:r>
              <a:rPr lang="cs-CZ" b="1">
                <a:solidFill>
                  <a:schemeClr val="bg1"/>
                </a:solidFill>
                <a:latin typeface="Constantia" pitchFamily="18" charset="0"/>
              </a:rPr>
              <a:t>Anotace</a:t>
            </a: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			Prezentace k učivu – Austrálie</a:t>
            </a:r>
          </a:p>
          <a:p>
            <a:endParaRPr lang="cs-CZ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>
                <a:solidFill>
                  <a:schemeClr val="bg1"/>
                </a:solidFill>
                <a:latin typeface="Constantia" pitchFamily="18" charset="0"/>
              </a:rPr>
              <a:t>			Slouží k získání poznatků o této zemi, historii,				zajímavostech a tradicích</a:t>
            </a:r>
          </a:p>
          <a:p>
            <a:endParaRPr lang="cs-CZ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>
                <a:solidFill>
                  <a:schemeClr val="bg1"/>
                </a:solidFill>
                <a:latin typeface="Constantia" pitchFamily="18" charset="0"/>
              </a:rPr>
              <a:t>			Předpokládá znalost základní slovní zásoby</a:t>
            </a:r>
          </a:p>
          <a:p>
            <a:endParaRPr lang="cs-CZ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>
                <a:solidFill>
                  <a:schemeClr val="bg1"/>
                </a:solidFill>
                <a:latin typeface="Constantia" pitchFamily="18" charset="0"/>
              </a:rPr>
              <a:t> </a:t>
            </a:r>
          </a:p>
          <a:p>
            <a:r>
              <a:rPr lang="cs-CZ" b="1">
                <a:solidFill>
                  <a:schemeClr val="bg1"/>
                </a:solidFill>
                <a:latin typeface="Constantia" pitchFamily="18" charset="0"/>
              </a:rPr>
              <a:t>Očekávaný výstup</a:t>
            </a: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	Rozumí obsahu textů v učebnici s vizuální 				podporou</a:t>
            </a:r>
          </a:p>
          <a:p>
            <a:endParaRPr lang="cs-CZ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>
                <a:solidFill>
                  <a:schemeClr val="bg1"/>
                </a:solidFill>
                <a:latin typeface="Constantia" pitchFamily="18" charset="0"/>
              </a:rPr>
              <a:t>			Stručně reprodukuje obsah textu</a:t>
            </a:r>
          </a:p>
          <a:p>
            <a:r>
              <a:rPr lang="cs-CZ">
                <a:solidFill>
                  <a:schemeClr val="bg1"/>
                </a:solidFill>
                <a:latin typeface="Constantia" pitchFamily="18" charset="0"/>
              </a:rPr>
              <a:t> </a:t>
            </a:r>
          </a:p>
          <a:p>
            <a:r>
              <a:rPr lang="cs-CZ">
                <a:solidFill>
                  <a:schemeClr val="bg1"/>
                </a:solidFill>
                <a:latin typeface="Constantia" pitchFamily="18" charset="0"/>
              </a:rPr>
              <a:t>			</a:t>
            </a:r>
          </a:p>
          <a:p>
            <a:r>
              <a:rPr lang="cs-CZ" b="1">
                <a:solidFill>
                  <a:schemeClr val="bg1"/>
                </a:solidFill>
                <a:latin typeface="Constantia" pitchFamily="18" charset="0"/>
              </a:rPr>
              <a:t>Speciální vzdělávací 	</a:t>
            </a: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Žádné</a:t>
            </a:r>
          </a:p>
          <a:p>
            <a:r>
              <a:rPr lang="cs-CZ" b="1">
                <a:solidFill>
                  <a:schemeClr val="bg1"/>
                </a:solidFill>
                <a:latin typeface="Constantia" pitchFamily="18" charset="0"/>
              </a:rPr>
              <a:t>potřeby		</a:t>
            </a:r>
            <a:endParaRPr lang="cs-CZ">
              <a:solidFill>
                <a:schemeClr val="bg1"/>
              </a:solidFill>
              <a:latin typeface="Constantia" pitchFamily="18" charset="0"/>
            </a:endParaRPr>
          </a:p>
          <a:p>
            <a:r>
              <a:rPr lang="cs-CZ">
                <a:solidFill>
                  <a:schemeClr val="bg1"/>
                </a:solidFill>
                <a:latin typeface="Constantia" pitchFamily="18" charset="0"/>
              </a:rPr>
              <a:t> </a:t>
            </a:r>
          </a:p>
          <a:p>
            <a:r>
              <a:rPr lang="cs-CZ" b="1">
                <a:solidFill>
                  <a:schemeClr val="bg1"/>
                </a:solidFill>
                <a:latin typeface="Constantia" pitchFamily="18" charset="0"/>
              </a:rPr>
              <a:t>Klíčová slova</a:t>
            </a: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	 	Zeměpisné údaje, památky, tradice a zvyky</a:t>
            </a:r>
          </a:p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700463"/>
            <a:ext cx="8305800" cy="1143000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en-AU" dirty="0" smtClean="0"/>
              <a:t>Prezentace k učivu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en-AU" dirty="0" smtClean="0"/>
              <a:t>8. ročník</a:t>
            </a:r>
            <a:endParaRPr lang="en-AU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AU" smtClean="0"/>
              <a:t>Austrálie</a:t>
            </a:r>
            <a:endParaRPr lang="en-AU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68313" y="0"/>
            <a:ext cx="10009188" cy="822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131840" y="2996952"/>
            <a:ext cx="2954655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AU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2DC54A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Australia</a:t>
            </a:r>
          </a:p>
        </p:txBody>
      </p:sp>
      <p:sp>
        <p:nvSpPr>
          <p:cNvPr id="7" name="Obdélník 6"/>
          <p:cNvSpPr/>
          <p:nvPr/>
        </p:nvSpPr>
        <p:spPr>
          <a:xfrm>
            <a:off x="4479925" y="2967038"/>
            <a:ext cx="184150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AU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sp>
        <p:nvSpPr>
          <p:cNvPr id="17414" name="TextovéPole 10"/>
          <p:cNvSpPr txBox="1">
            <a:spLocks noChangeArrowheads="1"/>
          </p:cNvSpPr>
          <p:nvPr/>
        </p:nvSpPr>
        <p:spPr bwMode="auto">
          <a:xfrm>
            <a:off x="1692275" y="4797425"/>
            <a:ext cx="22606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AU" b="1">
                <a:latin typeface="Constantia" pitchFamily="18" charset="0"/>
              </a:rPr>
              <a:t>Area:</a:t>
            </a:r>
            <a:r>
              <a:rPr lang="en-AU">
                <a:latin typeface="Constantia" pitchFamily="18" charset="0"/>
              </a:rPr>
              <a:t> </a:t>
            </a:r>
            <a:r>
              <a:rPr lang="cs-CZ">
                <a:latin typeface="Constantia" pitchFamily="18" charset="0"/>
              </a:rPr>
              <a:t> </a:t>
            </a:r>
            <a:r>
              <a:rPr lang="en-AU">
                <a:latin typeface="Constantia" pitchFamily="18" charset="0"/>
              </a:rPr>
              <a:t>7 682 300 km</a:t>
            </a:r>
            <a:r>
              <a:rPr lang="en-AU" baseline="30000">
                <a:latin typeface="Constantia" pitchFamily="18" charset="0"/>
              </a:rPr>
              <a:t>2</a:t>
            </a:r>
            <a:endParaRPr lang="en-AU">
              <a:latin typeface="Constantia" pitchFamily="18" charset="0"/>
            </a:endParaRPr>
          </a:p>
        </p:txBody>
      </p:sp>
      <p:sp>
        <p:nvSpPr>
          <p:cNvPr id="17415" name="TextovéPole 11"/>
          <p:cNvSpPr txBox="1">
            <a:spLocks noChangeArrowheads="1"/>
          </p:cNvSpPr>
          <p:nvPr/>
        </p:nvSpPr>
        <p:spPr bwMode="auto">
          <a:xfrm>
            <a:off x="1692275" y="4437063"/>
            <a:ext cx="25415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AU" b="1">
                <a:latin typeface="Constantia" pitchFamily="18" charset="0"/>
              </a:rPr>
              <a:t>Population:</a:t>
            </a:r>
            <a:r>
              <a:rPr lang="en-AU">
                <a:latin typeface="Constantia" pitchFamily="18" charset="0"/>
              </a:rPr>
              <a:t> </a:t>
            </a:r>
            <a:r>
              <a:rPr lang="cs-CZ">
                <a:latin typeface="Constantia" pitchFamily="18" charset="0"/>
              </a:rPr>
              <a:t> 2</a:t>
            </a:r>
            <a:r>
              <a:rPr lang="en-AU">
                <a:latin typeface="Constantia" pitchFamily="18" charset="0"/>
              </a:rPr>
              <a:t>1 million</a:t>
            </a:r>
          </a:p>
        </p:txBody>
      </p:sp>
      <p:sp>
        <p:nvSpPr>
          <p:cNvPr id="17416" name="Obdélník 14"/>
          <p:cNvSpPr>
            <a:spLocks noChangeArrowheads="1"/>
          </p:cNvSpPr>
          <p:nvPr/>
        </p:nvSpPr>
        <p:spPr bwMode="auto">
          <a:xfrm>
            <a:off x="6227763" y="3933825"/>
            <a:ext cx="3060700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AU">
                <a:latin typeface="Constantia" pitchFamily="18" charset="0"/>
              </a:rPr>
              <a:t>           Western Australia</a:t>
            </a:r>
          </a:p>
          <a:p>
            <a:r>
              <a:rPr lang="en-AU">
                <a:latin typeface="Constantia" pitchFamily="18" charset="0"/>
              </a:rPr>
              <a:t>           Northern Territory</a:t>
            </a:r>
          </a:p>
          <a:p>
            <a:r>
              <a:rPr lang="en-AU">
                <a:latin typeface="Constantia" pitchFamily="18" charset="0"/>
              </a:rPr>
              <a:t>           Queensland</a:t>
            </a:r>
          </a:p>
          <a:p>
            <a:r>
              <a:rPr lang="en-AU">
                <a:latin typeface="Constantia" pitchFamily="18" charset="0"/>
              </a:rPr>
              <a:t>           South Australia</a:t>
            </a:r>
          </a:p>
          <a:p>
            <a:r>
              <a:rPr lang="en-AU">
                <a:latin typeface="Constantia" pitchFamily="18" charset="0"/>
              </a:rPr>
              <a:t>           New South Wales</a:t>
            </a:r>
          </a:p>
          <a:p>
            <a:r>
              <a:rPr lang="en-AU">
                <a:latin typeface="Constantia" pitchFamily="18" charset="0"/>
              </a:rPr>
              <a:t>           Victoria</a:t>
            </a:r>
          </a:p>
          <a:p>
            <a:r>
              <a:rPr lang="en-AU">
                <a:latin typeface="Constantia" pitchFamily="18" charset="0"/>
              </a:rPr>
              <a:t>           Tasmania</a:t>
            </a:r>
          </a:p>
        </p:txBody>
      </p:sp>
      <p:sp>
        <p:nvSpPr>
          <p:cNvPr id="17417" name="Obdélník 15"/>
          <p:cNvSpPr>
            <a:spLocks noChangeArrowheads="1"/>
          </p:cNvSpPr>
          <p:nvPr/>
        </p:nvSpPr>
        <p:spPr bwMode="auto">
          <a:xfrm>
            <a:off x="6875463" y="3568700"/>
            <a:ext cx="1152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AU" b="1">
                <a:latin typeface="Constantia" pitchFamily="18" charset="0"/>
              </a:rPr>
              <a:t>Parts: </a:t>
            </a:r>
          </a:p>
        </p:txBody>
      </p:sp>
      <p:pic>
        <p:nvPicPr>
          <p:cNvPr id="1741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80975" y="0"/>
            <a:ext cx="2551113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6491288" cy="4572000"/>
          </a:xfrm>
        </p:spPr>
        <p:txBody>
          <a:bodyPr/>
          <a:lstStyle/>
          <a:p>
            <a:r>
              <a:rPr lang="en-AU" smtClean="0">
                <a:latin typeface="Times New Roman" pitchFamily="18" charset="0"/>
                <a:cs typeface="Times New Roman" pitchFamily="18" charset="0"/>
              </a:rPr>
              <a:t>1. Basic  information</a:t>
            </a:r>
          </a:p>
          <a:p>
            <a:endParaRPr lang="en-AU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AU" smtClean="0">
                <a:latin typeface="Times New Roman" pitchFamily="18" charset="0"/>
                <a:cs typeface="Times New Roman" pitchFamily="18" charset="0"/>
              </a:rPr>
              <a:t>2. History  and  contemporary</a:t>
            </a:r>
          </a:p>
          <a:p>
            <a:endParaRPr lang="en-AU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AU" smtClean="0">
                <a:latin typeface="Times New Roman" pitchFamily="18" charset="0"/>
                <a:cs typeface="Times New Roman" pitchFamily="18" charset="0"/>
              </a:rPr>
              <a:t>3. Historical  monuments  and  sights</a:t>
            </a:r>
          </a:p>
          <a:p>
            <a:endParaRPr lang="en-AU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AU" smtClean="0">
                <a:latin typeface="Times New Roman" pitchFamily="18" charset="0"/>
                <a:cs typeface="Times New Roman" pitchFamily="18" charset="0"/>
              </a:rPr>
              <a:t>4. Sports  and  activities</a:t>
            </a:r>
          </a:p>
          <a:p>
            <a:endParaRPr lang="en-AU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AU" smtClean="0">
                <a:latin typeface="Times New Roman" pitchFamily="18" charset="0"/>
                <a:cs typeface="Times New Roman" pitchFamily="18" charset="0"/>
              </a:rPr>
              <a:t>5. Nature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52400"/>
            <a:ext cx="7859216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smtClean="0">
                <a:latin typeface="Times New Roman" pitchFamily="18" charset="0"/>
                <a:cs typeface="Times New Roman" pitchFamily="18" charset="0"/>
              </a:rPr>
              <a:t>Australia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 flipV="1">
            <a:off x="3851275" y="1628775"/>
            <a:ext cx="792163" cy="287338"/>
          </a:xfrm>
          <a:prstGeom prst="rightArrow">
            <a:avLst>
              <a:gd name="adj1" fmla="val 6898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Šipka doprava 4">
            <a:hlinkClick r:id="rId4" action="ppaction://hlinksldjump"/>
          </p:cNvPr>
          <p:cNvSpPr/>
          <p:nvPr/>
        </p:nvSpPr>
        <p:spPr>
          <a:xfrm flipV="1">
            <a:off x="4932363" y="2636838"/>
            <a:ext cx="792162" cy="287337"/>
          </a:xfrm>
          <a:prstGeom prst="rightArrow">
            <a:avLst>
              <a:gd name="adj1" fmla="val 6898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Šipka doprava 5">
            <a:hlinkClick r:id="rId5" action="ppaction://hlinksldjump"/>
          </p:cNvPr>
          <p:cNvSpPr/>
          <p:nvPr/>
        </p:nvSpPr>
        <p:spPr>
          <a:xfrm flipV="1">
            <a:off x="5867400" y="3573463"/>
            <a:ext cx="792163" cy="279400"/>
          </a:xfrm>
          <a:prstGeom prst="rightArrow">
            <a:avLst>
              <a:gd name="adj1" fmla="val 6898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flipV="1">
            <a:off x="2339975" y="5445125"/>
            <a:ext cx="792163" cy="288925"/>
          </a:xfrm>
          <a:prstGeom prst="rightArrow">
            <a:avLst>
              <a:gd name="adj1" fmla="val 6898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Šipka doprava 7">
            <a:hlinkClick r:id="rId7" action="ppaction://hlinksldjump"/>
          </p:cNvPr>
          <p:cNvSpPr/>
          <p:nvPr/>
        </p:nvSpPr>
        <p:spPr>
          <a:xfrm flipV="1">
            <a:off x="4140200" y="4508500"/>
            <a:ext cx="792163" cy="288925"/>
          </a:xfrm>
          <a:prstGeom prst="rightArrow">
            <a:avLst>
              <a:gd name="adj1" fmla="val 6898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440" name="TextovéPole 15"/>
          <p:cNvSpPr txBox="1">
            <a:spLocks noChangeArrowheads="1"/>
          </p:cNvSpPr>
          <p:nvPr/>
        </p:nvSpPr>
        <p:spPr bwMode="auto">
          <a:xfrm>
            <a:off x="6084888" y="6165850"/>
            <a:ext cx="18716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Melbourne</a:t>
            </a:r>
          </a:p>
        </p:txBody>
      </p:sp>
      <p:pic>
        <p:nvPicPr>
          <p:cNvPr id="18441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24525" y="4005263"/>
            <a:ext cx="2886075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3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19700" y="333375"/>
            <a:ext cx="3384550" cy="225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3" name="TextovéPole 11"/>
          <p:cNvSpPr txBox="1">
            <a:spLocks noChangeArrowheads="1"/>
          </p:cNvSpPr>
          <p:nvPr/>
        </p:nvSpPr>
        <p:spPr bwMode="auto">
          <a:xfrm>
            <a:off x="7164388" y="2708275"/>
            <a:ext cx="1439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Melbourne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3777208"/>
          </a:xfrm>
        </p:spPr>
        <p:txBody>
          <a:bodyPr>
            <a:normAutofit lnSpcReduction="10000"/>
          </a:bodyPr>
          <a:lstStyle/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Population: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1 million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The lowest  density: 2 inhabitants / km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It is situated between The Pacific and The Indian ocean</a:t>
            </a: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The smallest continent in the World</a:t>
            </a: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Original inhabitants: the Aborigines</a:t>
            </a: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The capital: Canberra</a:t>
            </a: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The largest city: Sydney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Melbourne, Perth, Adelaide</a:t>
            </a:r>
          </a:p>
          <a:p>
            <a:pPr lvl="8"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en-US" dirty="0" smtClean="0">
              <a:latin typeface="Times New Roman" pitchFamily="18" charset="0"/>
              <a:cs typeface="Times New Roman" pitchFamily="18" charset="0"/>
            </a:endParaRPr>
          </a:p>
          <a:p>
            <a:pPr marL="640080" lvl="1" indent="-27432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8836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smtClean="0"/>
              <a:t>Basic information</a:t>
            </a:r>
            <a:endParaRPr lang="cs-CZ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549275"/>
            <a:ext cx="216058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4221163"/>
            <a:ext cx="2592388" cy="19986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20485" name="TextovéPole 7"/>
          <p:cNvSpPr txBox="1">
            <a:spLocks noChangeArrowheads="1"/>
          </p:cNvSpPr>
          <p:nvPr/>
        </p:nvSpPr>
        <p:spPr bwMode="auto">
          <a:xfrm>
            <a:off x="3635375" y="5876925"/>
            <a:ext cx="1584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>
                <a:latin typeface="Constantia" pitchFamily="18" charset="0"/>
              </a:rPr>
              <a:t>Coat  of  arms</a:t>
            </a:r>
            <a:endParaRPr lang="cs-CZ">
              <a:latin typeface="Constantia" pitchFamily="18" charset="0"/>
            </a:endParaRPr>
          </a:p>
        </p:txBody>
      </p:sp>
      <p:sp>
        <p:nvSpPr>
          <p:cNvPr id="20486" name="TextovéPole 8"/>
          <p:cNvSpPr txBox="1">
            <a:spLocks noChangeArrowheads="1"/>
          </p:cNvSpPr>
          <p:nvPr/>
        </p:nvSpPr>
        <p:spPr bwMode="auto">
          <a:xfrm>
            <a:off x="6227763" y="1628775"/>
            <a:ext cx="1944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>
                <a:latin typeface="Constantia" pitchFamily="18" charset="0"/>
              </a:rPr>
              <a:t>Flag  of  Australia</a:t>
            </a:r>
            <a:endParaRPr lang="cs-CZ">
              <a:latin typeface="Constantia" pitchFamily="18" charset="0"/>
            </a:endParaRPr>
          </a:p>
        </p:txBody>
      </p:sp>
      <p:sp>
        <p:nvSpPr>
          <p:cNvPr id="10" name="Šipka doleva 9">
            <a:hlinkClick r:id="rId4" action="ppaction://hlinksldjump"/>
          </p:cNvPr>
          <p:cNvSpPr/>
          <p:nvPr/>
        </p:nvSpPr>
        <p:spPr>
          <a:xfrm>
            <a:off x="1116013" y="5373688"/>
            <a:ext cx="1008062" cy="50323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323850" y="1628775"/>
            <a:ext cx="8424863" cy="2808288"/>
          </a:xfrm>
        </p:spPr>
        <p:txBody>
          <a:bodyPr/>
          <a:lstStyle/>
          <a:p>
            <a:pPr lvl="1"/>
            <a:endParaRPr lang="en-US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cs-CZ" smtClean="0">
                <a:latin typeface="Times New Roman" pitchFamily="18" charset="0"/>
                <a:cs typeface="Times New Roman" pitchFamily="18" charset="0"/>
              </a:rPr>
              <a:t>Australia  was discovered  by James  Cook in 1770.</a:t>
            </a:r>
          </a:p>
          <a:p>
            <a:pPr lvl="1"/>
            <a:r>
              <a:rPr lang="cs-CZ" smtClean="0">
                <a:latin typeface="Times New Roman" pitchFamily="18" charset="0"/>
                <a:cs typeface="Times New Roman" pitchFamily="18" charset="0"/>
              </a:rPr>
              <a:t>James  Cook  landed  in  Botany  Bay  in  today´s Sydney.</a:t>
            </a:r>
          </a:p>
          <a:p>
            <a:pPr lvl="1"/>
            <a:r>
              <a:rPr lang="cs-CZ" smtClean="0">
                <a:latin typeface="Times New Roman" pitchFamily="18" charset="0"/>
                <a:cs typeface="Times New Roman" pitchFamily="18" charset="0"/>
              </a:rPr>
              <a:t>The  original  inhabitants  were  the  Aborigines.  They  arrived  from Asia  40 000  years  ago.  They  used  boomerangs  for  hunting.  Nowadays  they  live in   reserves.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smtClean="0">
                <a:latin typeface="Times New Roman" pitchFamily="18" charset="0"/>
                <a:cs typeface="Times New Roman" pitchFamily="18" charset="0"/>
              </a:rPr>
              <a:t>History  and  contemporary</a:t>
            </a:r>
            <a:endParaRPr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4149725"/>
            <a:ext cx="3238500" cy="225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4221163"/>
            <a:ext cx="3240087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7092950" y="692150"/>
            <a:ext cx="1223963" cy="50482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1905000"/>
          </a:xfrm>
        </p:spPr>
        <p:txBody>
          <a:bodyPr>
            <a:normAutofit/>
          </a:bodyPr>
          <a:lstStyle/>
          <a:p>
            <a:pPr lvl="8"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Sydney – the  oldest  and  largest  city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Typical  sites  are The Harbour Bridge  and The Opera  House </a:t>
            </a:r>
            <a:endParaRPr lang="en-US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smtClean="0"/>
              <a:t>Historical  monuments  and  sights</a:t>
            </a:r>
            <a:endParaRPr lang="cs-CZ"/>
          </a:p>
        </p:txBody>
      </p:sp>
      <p:pic>
        <p:nvPicPr>
          <p:cNvPr id="2253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3357563"/>
            <a:ext cx="5832475" cy="266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prava 5">
            <a:hlinkClick r:id="rId3" action="ppaction://hlinksldjump"/>
          </p:cNvPr>
          <p:cNvSpPr/>
          <p:nvPr/>
        </p:nvSpPr>
        <p:spPr>
          <a:xfrm flipV="1">
            <a:off x="7596188" y="5732463"/>
            <a:ext cx="1008062" cy="288925"/>
          </a:xfrm>
          <a:prstGeom prst="rightArrow">
            <a:avLst>
              <a:gd name="adj1" fmla="val 6898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792088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Historical  monuments  and  sights</a:t>
            </a:r>
            <a:endParaRPr lang="cs-CZ"/>
          </a:p>
        </p:txBody>
      </p:sp>
      <p:pic>
        <p:nvPicPr>
          <p:cNvPr id="2355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989138"/>
            <a:ext cx="1944688" cy="345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1844675"/>
            <a:ext cx="276383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9113" y="4221163"/>
            <a:ext cx="2655887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ovéPole 9"/>
          <p:cNvSpPr txBox="1">
            <a:spLocks noChangeArrowheads="1"/>
          </p:cNvSpPr>
          <p:nvPr/>
        </p:nvSpPr>
        <p:spPr bwMode="auto">
          <a:xfrm>
            <a:off x="539750" y="5589588"/>
            <a:ext cx="2160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St. Mary Cathedral</a:t>
            </a:r>
          </a:p>
        </p:txBody>
      </p:sp>
      <p:sp>
        <p:nvSpPr>
          <p:cNvPr id="23558" name="TextovéPole 10"/>
          <p:cNvSpPr txBox="1">
            <a:spLocks noChangeArrowheads="1"/>
          </p:cNvSpPr>
          <p:nvPr/>
        </p:nvSpPr>
        <p:spPr bwMode="auto">
          <a:xfrm>
            <a:off x="2916238" y="3716338"/>
            <a:ext cx="2879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St. Mary Cathedral Sydney</a:t>
            </a:r>
          </a:p>
        </p:txBody>
      </p:sp>
      <p:sp>
        <p:nvSpPr>
          <p:cNvPr id="23559" name="TextovéPole 12"/>
          <p:cNvSpPr txBox="1">
            <a:spLocks noChangeArrowheads="1"/>
          </p:cNvSpPr>
          <p:nvPr/>
        </p:nvSpPr>
        <p:spPr bwMode="auto">
          <a:xfrm>
            <a:off x="3059113" y="6237288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Brisbane Town Hall</a:t>
            </a:r>
          </a:p>
        </p:txBody>
      </p:sp>
      <p:pic>
        <p:nvPicPr>
          <p:cNvPr id="23560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40425" y="2060575"/>
            <a:ext cx="2641600" cy="352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1" name="TextovéPole 14"/>
          <p:cNvSpPr txBox="1">
            <a:spLocks noChangeArrowheads="1"/>
          </p:cNvSpPr>
          <p:nvPr/>
        </p:nvSpPr>
        <p:spPr bwMode="auto">
          <a:xfrm>
            <a:off x="5940425" y="5661025"/>
            <a:ext cx="2735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St. Paul´s  Cathedral Sydney</a:t>
            </a:r>
          </a:p>
        </p:txBody>
      </p:sp>
      <p:sp>
        <p:nvSpPr>
          <p:cNvPr id="12" name="Šipka doleva 11">
            <a:hlinkClick r:id="rId6" action="ppaction://hlinksldjump"/>
          </p:cNvPr>
          <p:cNvSpPr/>
          <p:nvPr/>
        </p:nvSpPr>
        <p:spPr>
          <a:xfrm>
            <a:off x="6732588" y="404813"/>
            <a:ext cx="1223962" cy="50323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1905000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The  Australian  like  playing  </a:t>
            </a:r>
            <a:r>
              <a:rPr lang="cs-CZ" b="1" smtClean="0"/>
              <a:t>rugby</a:t>
            </a:r>
            <a:r>
              <a:rPr lang="cs-CZ" smtClean="0"/>
              <a:t>  and Australian  </a:t>
            </a:r>
            <a:r>
              <a:rPr lang="cs-CZ" b="1" smtClean="0"/>
              <a:t>football</a:t>
            </a:r>
            <a:r>
              <a:rPr lang="cs-CZ" smtClean="0"/>
              <a:t>.</a:t>
            </a:r>
          </a:p>
          <a:p>
            <a:r>
              <a:rPr lang="cs-CZ" b="1" smtClean="0"/>
              <a:t>Cricket</a:t>
            </a:r>
            <a:r>
              <a:rPr lang="cs-CZ" smtClean="0"/>
              <a:t>  is  also  a very  popular  game.</a:t>
            </a:r>
            <a:endParaRPr lang="en-US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smtClean="0"/>
              <a:t>Sports  and  activities</a:t>
            </a:r>
            <a:endParaRPr lang="cs-CZ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4221163"/>
            <a:ext cx="1963738" cy="241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3644900"/>
            <a:ext cx="3090862" cy="205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3644900"/>
            <a:ext cx="3344863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TextovéPole 6"/>
          <p:cNvSpPr txBox="1">
            <a:spLocks noChangeArrowheads="1"/>
          </p:cNvSpPr>
          <p:nvPr/>
        </p:nvSpPr>
        <p:spPr bwMode="auto">
          <a:xfrm>
            <a:off x="323850" y="5876925"/>
            <a:ext cx="18716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Rugby</a:t>
            </a:r>
          </a:p>
        </p:txBody>
      </p:sp>
      <p:sp>
        <p:nvSpPr>
          <p:cNvPr id="24583" name="TextovéPole 7"/>
          <p:cNvSpPr txBox="1">
            <a:spLocks noChangeArrowheads="1"/>
          </p:cNvSpPr>
          <p:nvPr/>
        </p:nvSpPr>
        <p:spPr bwMode="auto">
          <a:xfrm>
            <a:off x="3779838" y="3644900"/>
            <a:ext cx="1512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Football</a:t>
            </a:r>
          </a:p>
        </p:txBody>
      </p:sp>
      <p:sp>
        <p:nvSpPr>
          <p:cNvPr id="24584" name="TextovéPole 8"/>
          <p:cNvSpPr txBox="1">
            <a:spLocks noChangeArrowheads="1"/>
          </p:cNvSpPr>
          <p:nvPr/>
        </p:nvSpPr>
        <p:spPr bwMode="auto">
          <a:xfrm>
            <a:off x="5867400" y="5732463"/>
            <a:ext cx="1873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Cricket</a:t>
            </a:r>
          </a:p>
        </p:txBody>
      </p:sp>
      <p:pic>
        <p:nvPicPr>
          <p:cNvPr id="2458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40425" y="620713"/>
            <a:ext cx="1727200" cy="110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Šipka doleva 10">
            <a:hlinkClick r:id="rId6" action="ppaction://hlinksldjump"/>
          </p:cNvPr>
          <p:cNvSpPr/>
          <p:nvPr/>
        </p:nvSpPr>
        <p:spPr>
          <a:xfrm>
            <a:off x="7019925" y="5805488"/>
            <a:ext cx="1368425" cy="4318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1"/>
          <p:cNvSpPr>
            <a:spLocks noGrp="1"/>
          </p:cNvSpPr>
          <p:nvPr>
            <p:ph idx="1"/>
          </p:nvPr>
        </p:nvSpPr>
        <p:spPr>
          <a:xfrm>
            <a:off x="395288" y="1412875"/>
            <a:ext cx="8362950" cy="4572000"/>
          </a:xfrm>
        </p:spPr>
        <p:txBody>
          <a:bodyPr/>
          <a:lstStyle/>
          <a:p>
            <a:r>
              <a:rPr lang="cs-CZ" smtClean="0"/>
              <a:t>There  are  more than  2 000 national parks.</a:t>
            </a:r>
          </a:p>
          <a:p>
            <a:r>
              <a:rPr lang="cs-CZ" smtClean="0"/>
              <a:t>A  few  parts  of  the  area  are  on   the  UNESCO´s World  Herritage  List.</a:t>
            </a:r>
          </a:p>
          <a:p>
            <a:r>
              <a:rPr lang="cs-CZ" smtClean="0"/>
              <a:t>A  great  part is  a  desert – The  Great  Sandy  Desert, The  Great  Victoria  Desert.</a:t>
            </a:r>
          </a:p>
          <a:p>
            <a:r>
              <a:rPr lang="cs-CZ" smtClean="0"/>
              <a:t>The  largest  rock  in  the World – ULURU= Ayers Rock.</a:t>
            </a:r>
          </a:p>
          <a:p>
            <a:r>
              <a:rPr lang="cs-CZ" smtClean="0"/>
              <a:t>On the East – The  Australian  Alps, The  Great  Dividing  Range.</a:t>
            </a:r>
          </a:p>
          <a:p>
            <a:r>
              <a:rPr lang="cs-CZ" smtClean="0"/>
              <a:t>The  highest  mountain – Mount  Kosciusko  2 228 m.  </a:t>
            </a:r>
          </a:p>
          <a:p>
            <a:r>
              <a:rPr lang="cs-CZ" smtClean="0"/>
              <a:t>The  rivers – Murray, Darling.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1882552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Nature</a:t>
            </a:r>
            <a:endParaRPr lang="cs-CZ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 flipV="1">
            <a:off x="2124075" y="836613"/>
            <a:ext cx="792163" cy="288925"/>
          </a:xfrm>
          <a:prstGeom prst="rightArrow">
            <a:avLst>
              <a:gd name="adj1" fmla="val 6898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smtClean="0"/>
              <a:t>Nature</a:t>
            </a:r>
            <a:endParaRPr lang="cs-CZ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125538"/>
            <a:ext cx="2819400" cy="184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3573463"/>
            <a:ext cx="2663825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4213" y="3429000"/>
            <a:ext cx="1871662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16238" y="3644900"/>
            <a:ext cx="2544762" cy="256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92500" y="476250"/>
            <a:ext cx="2374900" cy="2338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84888" y="836613"/>
            <a:ext cx="2590800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TextovéPole 15"/>
          <p:cNvSpPr txBox="1">
            <a:spLocks noChangeArrowheads="1"/>
          </p:cNvSpPr>
          <p:nvPr/>
        </p:nvSpPr>
        <p:spPr bwMode="auto">
          <a:xfrm>
            <a:off x="539750" y="2997200"/>
            <a:ext cx="2447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Uluru</a:t>
            </a:r>
          </a:p>
        </p:txBody>
      </p:sp>
      <p:sp>
        <p:nvSpPr>
          <p:cNvPr id="26633" name="TextovéPole 16"/>
          <p:cNvSpPr txBox="1">
            <a:spLocks noChangeArrowheads="1"/>
          </p:cNvSpPr>
          <p:nvPr/>
        </p:nvSpPr>
        <p:spPr bwMode="auto">
          <a:xfrm>
            <a:off x="3492500" y="2924175"/>
            <a:ext cx="180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Koala</a:t>
            </a:r>
          </a:p>
        </p:txBody>
      </p:sp>
      <p:sp>
        <p:nvSpPr>
          <p:cNvPr id="26634" name="TextovéPole 17"/>
          <p:cNvSpPr txBox="1">
            <a:spLocks noChangeArrowheads="1"/>
          </p:cNvSpPr>
          <p:nvPr/>
        </p:nvSpPr>
        <p:spPr bwMode="auto">
          <a:xfrm>
            <a:off x="684213" y="6237288"/>
            <a:ext cx="16557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Kangaroo</a:t>
            </a:r>
          </a:p>
        </p:txBody>
      </p:sp>
      <p:sp>
        <p:nvSpPr>
          <p:cNvPr id="26635" name="TextovéPole 18"/>
          <p:cNvSpPr txBox="1">
            <a:spLocks noChangeArrowheads="1"/>
          </p:cNvSpPr>
          <p:nvPr/>
        </p:nvSpPr>
        <p:spPr bwMode="auto">
          <a:xfrm>
            <a:off x="2987675" y="6165850"/>
            <a:ext cx="17287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Emu</a:t>
            </a:r>
          </a:p>
        </p:txBody>
      </p:sp>
      <p:sp>
        <p:nvSpPr>
          <p:cNvPr id="26636" name="TextovéPole 19"/>
          <p:cNvSpPr txBox="1">
            <a:spLocks noChangeArrowheads="1"/>
          </p:cNvSpPr>
          <p:nvPr/>
        </p:nvSpPr>
        <p:spPr bwMode="auto">
          <a:xfrm>
            <a:off x="6156325" y="2781300"/>
            <a:ext cx="19446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Kings Kanyon</a:t>
            </a:r>
          </a:p>
        </p:txBody>
      </p:sp>
      <p:sp>
        <p:nvSpPr>
          <p:cNvPr id="26637" name="TextovéPole 20"/>
          <p:cNvSpPr txBox="1">
            <a:spLocks noChangeArrowheads="1"/>
          </p:cNvSpPr>
          <p:nvPr/>
        </p:nvSpPr>
        <p:spPr bwMode="auto">
          <a:xfrm>
            <a:off x="5867400" y="6237288"/>
            <a:ext cx="1944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Great Barrier Rief</a:t>
            </a:r>
          </a:p>
        </p:txBody>
      </p:sp>
      <p:sp>
        <p:nvSpPr>
          <p:cNvPr id="15" name="Šipka doleva 14">
            <a:hlinkClick r:id="rId8" action="ppaction://hlinksldjump"/>
          </p:cNvPr>
          <p:cNvSpPr/>
          <p:nvPr/>
        </p:nvSpPr>
        <p:spPr>
          <a:xfrm>
            <a:off x="7092950" y="260350"/>
            <a:ext cx="1295400" cy="47625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6"/>
          <p:cNvSpPr>
            <a:spLocks noChangeArrowheads="1"/>
          </p:cNvSpPr>
          <p:nvPr/>
        </p:nvSpPr>
        <p:spPr bwMode="auto">
          <a:xfrm>
            <a:off x="0" y="1325563"/>
            <a:ext cx="9144000" cy="3938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indent="180975"/>
            <a:r>
              <a:rPr lang="cs-CZ" sz="1000"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Použité zdroje:</a:t>
            </a:r>
          </a:p>
          <a:p>
            <a:pPr indent="180975"/>
            <a:endParaRPr lang="cs-CZ" sz="100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indent="180975"/>
            <a:r>
              <a:rPr lang="cs-CZ" sz="1000"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http://upload.wikimedia.org/wikipedia/commons/thumb/e/ed/Australia_satellite_plane.jpg/120px-</a:t>
            </a:r>
            <a:r>
              <a:rPr lang="cs-CZ" sz="1000">
                <a:latin typeface="Calibri" pitchFamily="34" charset="0"/>
                <a:ea typeface="Calibri" pitchFamily="34" charset="0"/>
                <a:cs typeface="Times New Roman" pitchFamily="18" charset="0"/>
              </a:rPr>
              <a:t>	Australia_satellite_plane.jphttp://commons.wikimedia.org/wiki/File:Coat_of_arms_of_Australia.svgg</a:t>
            </a:r>
            <a:endParaRPr lang="cs-CZ" sz="1000">
              <a:ea typeface="Calibri" pitchFamily="34" charset="0"/>
              <a:cs typeface="Times New Roman" pitchFamily="18" charset="0"/>
            </a:endParaRPr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http://upload.wikimedia.org/wikipedia/commons/thumb/0/01/Uluru%2C_helicopter_view%2C_croped.jpg/120pxUluru%2C_helicopter_view%2C_croped.jpg</a:t>
            </a:r>
            <a:endParaRPr lang="cs-CZ" sz="1000">
              <a:ea typeface="Calibri" pitchFamily="34" charset="0"/>
              <a:cs typeface="Times New Roman" pitchFamily="18" charset="0"/>
            </a:endParaRPr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http://upload.wikimedia.org/wikipedia/commons/thumb/c/c3/Eastern_grey_kangaroo_dec07_02.jpg/80px-Eastern_grey_kangaroo_dec07_02.jpg</a:t>
            </a:r>
            <a:endParaRPr lang="cs-CZ" sz="1000">
              <a:ea typeface="Calibri" pitchFamily="34" charset="0"/>
              <a:cs typeface="Times New Roman" pitchFamily="18" charset="0"/>
            </a:endParaRPr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5"/>
              </a:rPr>
              <a:t>http://upload.wikimedia.org/wikipedia/commons/thumb/1/1b/GreatBarrierReef-EO.JPG/120px-GreatBarrierReef-EO.JPG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6"/>
              </a:rPr>
              <a:t>http://upload.wikimedia.org/wikipedia/commons/thumb/4/49/Koala_climbing_tree.jpg/120px-Koala_climbing_tree.jpg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7"/>
              </a:rPr>
              <a:t>http://upload.wikimedia.org/wikipedia/commons/thumb/7/76/Emu_Side.JPG/119px-Emu_Side.JPG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8"/>
              </a:rPr>
              <a:t>http://upload.wikimedia.org/wikipedia/commons/thumb/9/91/Boomerangs_-_melbourne_show_2005.jpg/800px-Boomerangs_-_melbourne_show_2005.jpg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9"/>
              </a:rPr>
              <a:t>http://upload.wikimedia.org/wikipedia/commons/3/3e/King_Georges_Sound_Aborigines.jpg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0"/>
              </a:rPr>
              <a:t>http://upload.wikimedia.org/wikipedia/commons/8/8c/As-map.png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1"/>
              </a:rPr>
              <a:t>http://upload.wikimedia.org/wikipedia/commons/thumb/0/01/Uluru%2C_helicopter_view%2C_croped.jpg/800px-  Uluru%2C_helicopter_view%2C_croped.jpg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2"/>
              </a:rPr>
              <a:t>http://upload.wikimedia.org/wikipedia/commons/1/1b/GreatBarrierReef-EO.JPG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3"/>
              </a:rPr>
              <a:t>http://upload.wikimedia.org/wikipedia/commons/e/e8/Kings-Canyon.JPG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4"/>
              </a:rPr>
              <a:t>http://upload.wikimedia.org/wikipedia/commons/thumb/a/ac/Saint_Marys_Cathedral_Sydney_21.jpg/336px-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5"/>
              </a:rPr>
              <a:t>http://upload.wikimedia.org/wikipedia/commons/thumb/a/ae/Matthew_Pavlich_Marking_Contest.jpg/98px-Matthew_Pavlich_Marking_Contest.jpg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6"/>
              </a:rPr>
              <a:t>http://upload.wikimedia.org/wikipedia/commons/thumb/c/cb/Ausvsnz_adelaide08_leebowling_p2.jpg/800px-Ausvsnz_adelaide08_leebowling_p2.jpg</a:t>
            </a:r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7"/>
              </a:rPr>
              <a:t>http://upload.wikimedia.org/wikipedia/commons/thumb/5/57/Wales_vs_Australia_2011_RWC_%286%29.jpg/800px-        Wales_vs_Australia_2011_RWC_%286%29.jpg</a:t>
            </a:r>
            <a:endParaRPr lang="cs-CZ" sz="1000"/>
          </a:p>
          <a:p>
            <a:pPr indent="180975" eaLnBrk="0" hangingPunct="0"/>
            <a:r>
              <a:rPr lang="cs-CZ" sz="1000" u="sng">
                <a:solidFill>
                  <a:srgbClr val="0000FF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http://upload. http://upload.wikimedia.org/wikipedia/commons/thumb/b/b7/Guinness_Rugby_Ball.jpg/120px-Guinness_Rugby_Ball.jpg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8"/>
              </a:rPr>
              <a:t>http://upload.wikimedia.org/wikipedia/commons/thumb/a/ad/Brisbane_City_Hall.jpg/800px-Brisbane_City_Hall.jpg</a:t>
            </a:r>
            <a:endParaRPr lang="cs-CZ" sz="1000"/>
          </a:p>
          <a:p>
            <a:pPr indent="180975" eaLnBrk="0" hangingPunct="0"/>
            <a:r>
              <a:rPr lang="cs-CZ" sz="1000">
                <a:latin typeface="Calibri" pitchFamily="34" charset="0"/>
                <a:ea typeface="Calibri" pitchFamily="34" charset="0"/>
                <a:cs typeface="Calibri" pitchFamily="34" charset="0"/>
                <a:hlinkClick r:id="rId19"/>
              </a:rPr>
              <a:t>http://upload.wikimedia.org/wikipedia/commons/thumb/c/cb/St._Paul%27s_Cathedral_Tower.jpg/449px-St._Paul%27s_Cathedral_Tower.jpg</a:t>
            </a:r>
            <a:endParaRPr lang="cs-CZ" sz="100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indent="180975" eaLnBrk="0" hangingPunct="0"/>
            <a:endParaRPr lang="cs-CZ" sz="1100">
              <a:latin typeface="Calibri" pitchFamily="34" charset="0"/>
              <a:cs typeface="Times New Roman" pitchFamily="18" charset="0"/>
            </a:endParaRPr>
          </a:p>
          <a:p>
            <a:pPr indent="180975" eaLnBrk="0" hangingPunct="0"/>
            <a:endParaRPr lang="cs-CZ" sz="800"/>
          </a:p>
          <a:p>
            <a:pPr indent="180975" eaLnBrk="0" hangingPunct="0"/>
            <a:r>
              <a:rPr lang="cs-CZ" sz="1100">
                <a:solidFill>
                  <a:schemeClr val="bg1"/>
                </a:solidFill>
                <a:latin typeface="Constantia" pitchFamily="18" charset="0"/>
              </a:rPr>
              <a:t>Gabrielle Smith-Dluhá a kol., Angličtina otázky a odpovědi k maturitě, nakladatelství INFOA, 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371</TotalTime>
  <Words>348</Words>
  <Application>Microsoft Office PowerPoint</Application>
  <PresentationFormat>Předvádění na obrazovce (4:3)</PresentationFormat>
  <Paragraphs>142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Prezentace aplikace PowerPoint</vt:lpstr>
      <vt:lpstr>Prezentace aplikace PowerPoint</vt:lpstr>
      <vt:lpstr>Prezentace aplikace PowerPoint</vt:lpstr>
      <vt:lpstr>Austrálie</vt:lpstr>
      <vt:lpstr>Australia:</vt:lpstr>
      <vt:lpstr>Basic information</vt:lpstr>
      <vt:lpstr>History  and  contemporary</vt:lpstr>
      <vt:lpstr>Historical  monuments  and  sights</vt:lpstr>
      <vt:lpstr>Historical  monuments  and  sights</vt:lpstr>
      <vt:lpstr>Sports  and  activities</vt:lpstr>
      <vt:lpstr>Nature</vt:lpstr>
      <vt:lpstr>Nature</vt:lpstr>
      <vt:lpstr>Prezentace aplikace PowerPoint</vt:lpstr>
    </vt:vector>
  </TitlesOfParts>
  <Company>QWERTY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Austrálie</dc:title>
  <dc:creator>Iva Robková</dc:creator>
  <cp:lastModifiedBy>Zástupce</cp:lastModifiedBy>
  <cp:revision>104</cp:revision>
  <dcterms:created xsi:type="dcterms:W3CDTF">2012-02-25T15:53:47Z</dcterms:created>
  <dcterms:modified xsi:type="dcterms:W3CDTF">2013-11-21T10:22:15Z</dcterms:modified>
</cp:coreProperties>
</file>