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84" r:id="rId3"/>
    <p:sldId id="285" r:id="rId4"/>
    <p:sldId id="286" r:id="rId5"/>
    <p:sldId id="262" r:id="rId6"/>
    <p:sldId id="261" r:id="rId7"/>
    <p:sldId id="258" r:id="rId8"/>
    <p:sldId id="260" r:id="rId9"/>
    <p:sldId id="259" r:id="rId10"/>
    <p:sldId id="267" r:id="rId11"/>
    <p:sldId id="266" r:id="rId12"/>
    <p:sldId id="265" r:id="rId13"/>
    <p:sldId id="264" r:id="rId14"/>
    <p:sldId id="263" r:id="rId15"/>
    <p:sldId id="268" r:id="rId16"/>
    <p:sldId id="269" r:id="rId17"/>
    <p:sldId id="270" r:id="rId18"/>
    <p:sldId id="274" r:id="rId19"/>
    <p:sldId id="273" r:id="rId20"/>
    <p:sldId id="272" r:id="rId21"/>
    <p:sldId id="271" r:id="rId22"/>
    <p:sldId id="278" r:id="rId23"/>
    <p:sldId id="276" r:id="rId24"/>
    <p:sldId id="279" r:id="rId25"/>
    <p:sldId id="277" r:id="rId26"/>
    <p:sldId id="257" r:id="rId27"/>
    <p:sldId id="275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F10E3-3326-4F25-AEE4-9F1BAAA9E8D2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3776F6-D25D-40B9-A88D-1AF98225CB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F3BFD67-38A7-4F75-82A5-6F923883384F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F2688DF-3EDF-4883-AEB7-A713B0702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2D8402-901A-4C9C-9DBB-C9469BF1BD97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DE34C5-C9D0-4C6E-9634-587663A95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BC8B3-390D-4B0D-8655-B03F25E63A4A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1B0CE-C22D-4801-8CB5-BC041CD82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6793E-A919-40AE-A83C-8AC71723D175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10823-B21F-4C09-A275-60EAA72AB7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BD63B3A-96A1-4054-BACC-2385893F5ACA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B677D20-5379-4176-B3D3-A5F61041E4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49798-E0E4-4C91-AD96-7292EBAF633C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33BCD-61EF-4594-954B-0D73E1204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B850446-1213-431C-AE73-738A401AA1E5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B3F11BC-4D85-4122-BCAF-BFF286B36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78D12DC-5EB4-4804-A603-DC8F7721D64D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FF485AC-74D9-41D9-BF26-9F2AFAFAA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F4E51-5820-4387-8971-BAB723049CB8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CA7AE-5778-4C25-A39A-D77185CF92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99C9A-C486-4AFA-8F37-4306C28CA4BA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3DBE4-96A6-44F4-9C98-EACA10150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A6F4040-91FF-441D-8364-B07B16899521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103FC27-AE4E-4595-86F0-8FF82A2B4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67" r:id="rId4"/>
    <p:sldLayoutId id="2147483668" r:id="rId5"/>
    <p:sldLayoutId id="2147483675" r:id="rId6"/>
    <p:sldLayoutId id="2147483669" r:id="rId7"/>
    <p:sldLayoutId id="2147483676" r:id="rId8"/>
    <p:sldLayoutId id="2147483677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ourEiffelLC.JPG" TargetMode="External"/><Relationship Id="rId3" Type="http://schemas.openxmlformats.org/officeDocument/2006/relationships/hyperlink" Target="http://commons.wikimedia.org/wiki/File:Tavares.Forum.Romanum.redux.jpg" TargetMode="External"/><Relationship Id="rId7" Type="http://schemas.openxmlformats.org/officeDocument/2006/relationships/hyperlink" Target="http://commons.wikimedia.org/wiki/File:FirenzeIMG0281_bordercropped.jpg" TargetMode="External"/><Relationship Id="rId12" Type="http://schemas.openxmlformats.org/officeDocument/2006/relationships/hyperlink" Target="http://commons.wikimedia.org/wiki/File:Brussels_floral_carpet_B.jpg" TargetMode="External"/><Relationship Id="rId2" Type="http://schemas.openxmlformats.org/officeDocument/2006/relationships/hyperlink" Target="http://commons.wikimedia.org/wiki/File:Madrid-prad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55BasilicaSMarco.jpg" TargetMode="External"/><Relationship Id="rId11" Type="http://schemas.openxmlformats.org/officeDocument/2006/relationships/hyperlink" Target="http://commons.wikimedia.org/wiki/File:Notre_Dame_de_Paris_by_night_time.jpg" TargetMode="External"/><Relationship Id="rId5" Type="http://schemas.openxmlformats.org/officeDocument/2006/relationships/hyperlink" Target="http://commons.wikimedia.org/wiki/File:Sv_Petr_Vatk%C3%A1n_2.jpg" TargetMode="External"/><Relationship Id="rId10" Type="http://schemas.openxmlformats.org/officeDocument/2006/relationships/hyperlink" Target="http://commons.wikimedia.org/wiki/File:Louvre_2007_02_24_c.jpg" TargetMode="External"/><Relationship Id="rId4" Type="http://schemas.openxmlformats.org/officeDocument/2006/relationships/hyperlink" Target="http://commons.wikimedia.org/wiki/File:Rom_fountain_of_Trevi.jpg" TargetMode="External"/><Relationship Id="rId9" Type="http://schemas.openxmlformats.org/officeDocument/2006/relationships/hyperlink" Target="http://commons.wikimedia.org/wiki/File:Paris-Arc-de-Triomphe001.jp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GrimburgwalAmsterdam.jpg" TargetMode="External"/><Relationship Id="rId2" Type="http://schemas.openxmlformats.org/officeDocument/2006/relationships/hyperlink" Target="http://en.wikipedia.org/wiki/File:Atomium_20-08-0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LONDON" TargetMode="External"/><Relationship Id="rId5" Type="http://schemas.openxmlformats.org/officeDocument/2006/relationships/hyperlink" Target="http://en.wikipedia.org/wiki/File:Royal_College_of_Music_-_April_2007.jpg" TargetMode="External"/><Relationship Id="rId4" Type="http://schemas.openxmlformats.org/officeDocument/2006/relationships/hyperlink" Target="http://en.wikipedia.org/wiki/File:Buckingham_Palace,_London_-_April_20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765175"/>
            <a:ext cx="7004050" cy="546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Text Box 9"/>
          <p:cNvSpPr txBox="1">
            <a:spLocks noChangeArrowheads="1"/>
          </p:cNvSpPr>
          <p:nvPr/>
        </p:nvSpPr>
        <p:spPr bwMode="auto">
          <a:xfrm>
            <a:off x="4840288" y="4719638"/>
            <a:ext cx="25733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/>
              <a:t>PAMÁTKY EVROPY</a:t>
            </a:r>
          </a:p>
        </p:txBody>
      </p:sp>
      <p:pic>
        <p:nvPicPr>
          <p:cNvPr id="4" name="Obrázek 3" descr="OPVK_hor_zakladni_logolink_RGB_cz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380" y="765175"/>
            <a:ext cx="6517640" cy="1231900"/>
          </a:xfrm>
          <a:prstGeom prst="rect">
            <a:avLst/>
          </a:prstGeom>
          <a:noFill/>
          <a:ln>
            <a:noFill/>
          </a:ln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/>
          </p:cNvSpPr>
          <p:nvPr>
            <p:ph idx="4294967295"/>
          </p:nvPr>
        </p:nvSpPr>
        <p:spPr>
          <a:xfrm>
            <a:off x="1676400" y="333375"/>
            <a:ext cx="7467600" cy="619918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b="1" dirty="0" smtClean="0"/>
              <a:t>VÝUKOVÝ MATERIÁL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b="1" dirty="0" smtClean="0"/>
              <a:t>ZPRACOVANÝ V RÁMCI PROJEKTU</a:t>
            </a:r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charset="0"/>
                <a:cs typeface="Arial" charset="0"/>
              </a:rPr>
              <a:t>Pořadové číslo </a:t>
            </a:r>
            <a:r>
              <a:rPr lang="cs-CZ" sz="1800" b="1" dirty="0" err="1" smtClean="0">
                <a:latin typeface="Arial" charset="0"/>
                <a:cs typeface="Arial" charset="0"/>
              </a:rPr>
              <a:t>projektu:III</a:t>
            </a:r>
            <a:r>
              <a:rPr lang="cs-CZ" sz="1800" b="1" dirty="0" smtClean="0">
                <a:latin typeface="Arial" charset="0"/>
                <a:cs typeface="Arial" charset="0"/>
              </a:rPr>
              <a:t>/2 – 4.1.11.</a:t>
            </a:r>
            <a:endParaRPr lang="cs-CZ" sz="1800" dirty="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charset="0"/>
                <a:cs typeface="Arial" charset="0"/>
              </a:rPr>
              <a:t> </a:t>
            </a:r>
            <a:endParaRPr lang="cs-CZ" sz="1800" dirty="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charset="0"/>
                <a:cs typeface="Arial" charset="0"/>
              </a:rPr>
              <a:t>Autor: </a:t>
            </a:r>
            <a:r>
              <a:rPr lang="cs-CZ" sz="1800" dirty="0" smtClean="0">
                <a:latin typeface="Arial" charset="0"/>
                <a:cs typeface="Arial" charset="0"/>
              </a:rPr>
              <a:t>Mgr. Iveta Novotná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charset="0"/>
                <a:cs typeface="Arial" charset="0"/>
              </a:rPr>
              <a:t> </a:t>
            </a:r>
            <a:endParaRPr lang="cs-CZ" sz="1800" dirty="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charset="0"/>
                <a:cs typeface="Arial" charset="0"/>
              </a:rPr>
              <a:t>Období: </a:t>
            </a:r>
            <a:r>
              <a:rPr lang="cs-CZ" sz="1800" dirty="0" smtClean="0">
                <a:latin typeface="Arial" charset="0"/>
                <a:cs typeface="Arial" charset="0"/>
              </a:rPr>
              <a:t>5/2012 – 10/2012 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charset="0"/>
                <a:cs typeface="Arial" charset="0"/>
              </a:rPr>
              <a:t>Ročník: </a:t>
            </a:r>
            <a:r>
              <a:rPr lang="cs-CZ" sz="1800" dirty="0" smtClean="0">
                <a:latin typeface="Arial" charset="0"/>
                <a:cs typeface="Arial" charset="0"/>
              </a:rPr>
              <a:t>7.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dirty="0" smtClean="0">
                <a:latin typeface="Arial" charset="0"/>
                <a:cs typeface="Arial" charset="0"/>
              </a:rPr>
              <a:t> </a:t>
            </a:r>
            <a:endParaRPr lang="cs-CZ" sz="1800" dirty="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smtClean="0">
                <a:latin typeface="Arial" charset="0"/>
                <a:cs typeface="Arial" charset="0"/>
              </a:rPr>
              <a:t>Tematický </a:t>
            </a:r>
            <a:r>
              <a:rPr lang="cs-CZ" sz="1800" b="1" dirty="0" smtClean="0">
                <a:latin typeface="Arial" charset="0"/>
                <a:cs typeface="Arial" charset="0"/>
              </a:rPr>
              <a:t>okruh: </a:t>
            </a:r>
            <a:r>
              <a:rPr lang="cs-CZ" sz="1800" dirty="0" smtClean="0">
                <a:latin typeface="Arial" charset="0"/>
                <a:cs typeface="Arial" charset="0"/>
              </a:rPr>
              <a:t>Poznej svět a svoji zemi</a:t>
            </a: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Grp="1"/>
          </p:cNvSpPr>
          <p:nvPr>
            <p:ph idx="4294967295"/>
          </p:nvPr>
        </p:nvSpPr>
        <p:spPr>
          <a:xfrm>
            <a:off x="1476375" y="658813"/>
            <a:ext cx="7467600" cy="6199187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00"/>
                </a:solidFill>
              </a:rPr>
              <a:t>Materiál je v souladu s RVP ZV a ŠVP</a:t>
            </a:r>
          </a:p>
          <a:p>
            <a:pPr eaLnBrk="1" hangingPunct="1">
              <a:buFont typeface="Wingdings" pitchFamily="2" charset="2"/>
              <a:buNone/>
            </a:pPr>
            <a:endParaRPr lang="cs-CZ" b="1" smtClean="0">
              <a:solidFill>
                <a:srgbClr val="00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b="1" smtClean="0"/>
              <a:t>Základní popis materiálu</a:t>
            </a:r>
            <a:endParaRPr lang="cs-CZ" b="1" smtClean="0">
              <a:solidFill>
                <a:srgbClr val="000000"/>
              </a:solidFill>
            </a:endParaRPr>
          </a:p>
          <a:p>
            <a:pPr eaLnBrk="1" hangingPunct="1"/>
            <a:r>
              <a:rPr lang="cs-CZ" b="1" smtClean="0">
                <a:solidFill>
                  <a:srgbClr val="000000"/>
                </a:solidFill>
              </a:rPr>
              <a:t>Anotace:</a:t>
            </a:r>
            <a:r>
              <a:rPr lang="cs-CZ" smtClean="0">
                <a:solidFill>
                  <a:srgbClr val="000000"/>
                </a:solidFill>
              </a:rPr>
              <a:t> </a:t>
            </a:r>
            <a:r>
              <a:rPr lang="cs-CZ" smtClean="0"/>
              <a:t>Prezentace seznamuje s památkami Evropy.</a:t>
            </a:r>
            <a:endParaRPr lang="cs-CZ" smtClean="0">
              <a:solidFill>
                <a:srgbClr val="000000"/>
              </a:solidFill>
            </a:endParaRPr>
          </a:p>
          <a:p>
            <a:pPr eaLnBrk="1" hangingPunct="1"/>
            <a:r>
              <a:rPr lang="cs-CZ" b="1" smtClean="0">
                <a:solidFill>
                  <a:srgbClr val="000000"/>
                </a:solidFill>
              </a:rPr>
              <a:t>Očekávané výstupy</a:t>
            </a:r>
            <a:r>
              <a:rPr lang="cs-CZ" smtClean="0">
                <a:solidFill>
                  <a:srgbClr val="000000"/>
                </a:solidFill>
              </a:rPr>
              <a:t>: </a:t>
            </a:r>
            <a:r>
              <a:rPr lang="cs-CZ" smtClean="0"/>
              <a:t>pokouší se  vyhledávat  na  mapách  a  charakterizovat  hospodářsky  a    politicky    nejvýznamnější    státy  jednotlivých oblastí Evropy,  hlavní  a největší města  těchto států</a:t>
            </a:r>
          </a:p>
          <a:p>
            <a:pPr eaLnBrk="1" hangingPunct="1"/>
            <a:endParaRPr lang="cs-CZ" b="1" smtClean="0">
              <a:solidFill>
                <a:srgbClr val="000000"/>
              </a:solidFill>
            </a:endParaRPr>
          </a:p>
          <a:p>
            <a:pPr eaLnBrk="1" hangingPunct="1"/>
            <a:r>
              <a:rPr lang="cs-CZ" b="1" smtClean="0">
                <a:solidFill>
                  <a:srgbClr val="000000"/>
                </a:solidFill>
              </a:rPr>
              <a:t>Klíčová slova: </a:t>
            </a:r>
            <a:r>
              <a:rPr lang="cs-CZ" smtClean="0">
                <a:solidFill>
                  <a:srgbClr val="000000"/>
                </a:solidFill>
              </a:rPr>
              <a:t>památky Evropy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 idx="4294967295"/>
          </p:nvPr>
        </p:nvSpPr>
        <p:spPr bwMode="auto">
          <a:xfrm>
            <a:off x="1763713" y="765175"/>
            <a:ext cx="6172200" cy="1893888"/>
          </a:xfrm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b="1" cap="none" smtClean="0">
                <a:solidFill>
                  <a:srgbClr val="FF0000"/>
                </a:solidFill>
              </a:rPr>
              <a:t>PAMÁTKY EVROPY          </a:t>
            </a:r>
            <a:r>
              <a:rPr lang="cs-CZ" sz="1200" b="1" cap="none" smtClean="0">
                <a:solidFill>
                  <a:srgbClr val="FF0000"/>
                </a:solidFill>
              </a:rPr>
              <a:t>1.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4294967295"/>
          </p:nvPr>
        </p:nvSpPr>
        <p:spPr>
          <a:xfrm flipV="1">
            <a:off x="6804025" y="5084763"/>
            <a:ext cx="576263" cy="50482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endParaRPr lang="cs-CZ" sz="1800" b="1" smtClean="0">
              <a:solidFill>
                <a:schemeClr val="tx2"/>
              </a:solidFill>
            </a:endParaRPr>
          </a:p>
        </p:txBody>
      </p:sp>
      <p:pic>
        <p:nvPicPr>
          <p:cNvPr id="16387" name="Obrázek 3" descr="450px-Westminster_abbe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708275"/>
            <a:ext cx="2286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SAGRADA FAMILIA -  BARCELONA      </a:t>
            </a:r>
            <a:r>
              <a:rPr lang="cs-CZ" sz="1200" b="1" cap="none" smtClean="0"/>
              <a:t>2.</a:t>
            </a:r>
            <a:endParaRPr lang="cs-CZ" b="1" cap="none" smtClean="0"/>
          </a:p>
        </p:txBody>
      </p:sp>
      <p:pic>
        <p:nvPicPr>
          <p:cNvPr id="17410" name="Zástupný symbol pro obsah 3" descr="800px-Sagrada_Familia_02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71550" y="1628775"/>
            <a:ext cx="6499225" cy="487362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 GALERIE PRADO – MADRID          </a:t>
            </a:r>
            <a:r>
              <a:rPr lang="cs-CZ" sz="1200" b="1" cap="none" smtClean="0"/>
              <a:t>3.</a:t>
            </a:r>
            <a:endParaRPr lang="cs-CZ" b="1" cap="none" smtClean="0"/>
          </a:p>
        </p:txBody>
      </p:sp>
      <p:pic>
        <p:nvPicPr>
          <p:cNvPr id="18434" name="Zástupný symbol pro obsah 3" descr="Madrid-prado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1700213"/>
            <a:ext cx="7258050" cy="460851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 KOLOSEUM – ŘÍM</a:t>
            </a:r>
            <a:r>
              <a:rPr lang="cs-CZ" sz="1200" b="1" cap="none" smtClean="0"/>
              <a:t>                                                                             4.</a:t>
            </a:r>
            <a:endParaRPr lang="cs-CZ" b="1" cap="none" smtClean="0"/>
          </a:p>
        </p:txBody>
      </p:sp>
      <p:pic>
        <p:nvPicPr>
          <p:cNvPr id="19458" name="Zástupný symbol pro obsah 3" descr="Colosseum-2003-07-09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41388" y="1600200"/>
            <a:ext cx="6499225" cy="487362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 FORUM ROMANUM – ŘÍM                   </a:t>
            </a:r>
            <a:r>
              <a:rPr lang="cs-CZ" sz="1200" b="1" cap="none" smtClean="0"/>
              <a:t>5.</a:t>
            </a:r>
            <a:endParaRPr lang="cs-CZ" b="1" cap="none" smtClean="0"/>
          </a:p>
        </p:txBody>
      </p:sp>
      <p:pic>
        <p:nvPicPr>
          <p:cNvPr id="20482" name="Zástupný symbol pro obsah 3" descr="800px-Tavares_Forum_Romanum_redux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36625" y="1600200"/>
            <a:ext cx="6508750" cy="487362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FONTÁNA DI TREVI – ŘÍM                  </a:t>
            </a:r>
            <a:r>
              <a:rPr lang="cs-CZ" sz="1200" b="1" cap="none" smtClean="0"/>
              <a:t>6.</a:t>
            </a:r>
            <a:endParaRPr lang="cs-CZ" b="1" cap="none" smtClean="0"/>
          </a:p>
        </p:txBody>
      </p:sp>
      <p:pic>
        <p:nvPicPr>
          <p:cNvPr id="21506" name="Zástupný symbol pro obsah 3" descr="800px-Rom_fountain_of_Trevi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3400" y="1600200"/>
            <a:ext cx="7315200" cy="4873625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CHRÁM SV.PETRA A PAVLA – VATIKÁN     </a:t>
            </a:r>
            <a:r>
              <a:rPr lang="cs-CZ" sz="1200" b="1" cap="none" smtClean="0"/>
              <a:t>7.</a:t>
            </a:r>
            <a:r>
              <a:rPr lang="cs-CZ" b="1" cap="none" smtClean="0"/>
              <a:t> </a:t>
            </a:r>
          </a:p>
        </p:txBody>
      </p:sp>
      <p:pic>
        <p:nvPicPr>
          <p:cNvPr id="22530" name="Zástupný symbol pro obsah 3" descr="767PX-~1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6325" y="1600200"/>
            <a:ext cx="6229350" cy="4873625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CHRÁM SV.MARKA – BENÁTKY           </a:t>
            </a:r>
            <a:r>
              <a:rPr lang="cs-CZ" sz="1200" b="1" cap="none" smtClean="0"/>
              <a:t>8.</a:t>
            </a:r>
            <a:endParaRPr lang="cs-CZ" b="1" cap="none" smtClean="0"/>
          </a:p>
        </p:txBody>
      </p:sp>
      <p:pic>
        <p:nvPicPr>
          <p:cNvPr id="23554" name="Zástupný symbol pro obsah 3" descr="800px-55BasilicaSMarco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3288" y="1600200"/>
            <a:ext cx="6575425" cy="4873625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GALERIE UFFIZI – FLORENCIE     </a:t>
            </a:r>
            <a:r>
              <a:rPr lang="cs-CZ" sz="1200" b="1" cap="none" smtClean="0"/>
              <a:t>9.</a:t>
            </a:r>
            <a:endParaRPr lang="cs-CZ" b="1" cap="none" smtClean="0"/>
          </a:p>
        </p:txBody>
      </p:sp>
      <p:pic>
        <p:nvPicPr>
          <p:cNvPr id="24578" name="Zástupný symbol pro obsah 3" descr="FirenzeIMG0281_bordercropped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9388" y="1700213"/>
            <a:ext cx="6138862" cy="4873625"/>
          </a:xfrm>
        </p:spPr>
      </p:pic>
      <p:pic>
        <p:nvPicPr>
          <p:cNvPr id="24579" name="Obrázek 4" descr="314px-David_von_Michelangelo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0"/>
            <a:ext cx="2586038" cy="494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MOST ZLATNÍKŮ – FLORENCIE            </a:t>
            </a:r>
            <a:r>
              <a:rPr lang="cs-CZ" sz="1200" b="1" cap="none" smtClean="0"/>
              <a:t>10.</a:t>
            </a:r>
            <a:endParaRPr lang="cs-CZ" b="1" cap="none" smtClean="0"/>
          </a:p>
        </p:txBody>
      </p:sp>
      <p:pic>
        <p:nvPicPr>
          <p:cNvPr id="25602" name="Zástupný symbol pro obsah 3" descr="800px-Ponte_Vecchio_visto_dal_ponte_di_Santa_Trinita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133600"/>
            <a:ext cx="7859713" cy="4319588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EIFFELOVA VĚŽ – PAŘÍŽ                     </a:t>
            </a:r>
            <a:r>
              <a:rPr lang="cs-CZ" sz="1200" b="1" cap="none" smtClean="0"/>
              <a:t>11.</a:t>
            </a:r>
            <a:endParaRPr lang="cs-CZ" b="1" cap="none" smtClean="0"/>
          </a:p>
        </p:txBody>
      </p:sp>
      <p:pic>
        <p:nvPicPr>
          <p:cNvPr id="26626" name="Zástupný symbol pro obsah 3" descr="389px-TourEiffelLC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611438" y="1600200"/>
            <a:ext cx="3159125" cy="4873625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VÍTĚZNÝ OBLOUK – PAŘÍŽ                   </a:t>
            </a:r>
            <a:r>
              <a:rPr lang="cs-CZ" sz="1200" b="1" cap="none" smtClean="0"/>
              <a:t>12.</a:t>
            </a:r>
            <a:endParaRPr lang="cs-CZ" b="1" cap="none" smtClean="0"/>
          </a:p>
        </p:txBody>
      </p:sp>
      <p:pic>
        <p:nvPicPr>
          <p:cNvPr id="27650" name="Zástupný symbol pro obsah 3" descr="800px-Paris-Arc-de-Triomphe001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82638" y="1600200"/>
            <a:ext cx="6816725" cy="4873625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LOUVRE – PAŘÍŽ                                 </a:t>
            </a:r>
            <a:r>
              <a:rPr lang="cs-CZ" sz="1200" b="1" cap="none" smtClean="0"/>
              <a:t>13.</a:t>
            </a:r>
            <a:endParaRPr lang="cs-CZ" b="1" cap="none" smtClean="0"/>
          </a:p>
        </p:txBody>
      </p:sp>
      <p:pic>
        <p:nvPicPr>
          <p:cNvPr id="28674" name="Zástupný symbol pro obsah 3" descr="800px-Louvre_2007_02_24_c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2060575"/>
            <a:ext cx="7858125" cy="3895725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NOTRE DAME – PAŘÍŽ                           </a:t>
            </a:r>
            <a:r>
              <a:rPr lang="cs-CZ" sz="1200" b="1" cap="none" smtClean="0"/>
              <a:t>14.</a:t>
            </a:r>
            <a:endParaRPr lang="cs-CZ" b="1" cap="none" smtClean="0"/>
          </a:p>
        </p:txBody>
      </p:sp>
      <p:pic>
        <p:nvPicPr>
          <p:cNvPr id="29698" name="Zástupný symbol pro obsah 3" descr="795px-Notre_Dame_de_Paris_by_night_time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62025" y="1600200"/>
            <a:ext cx="6457950" cy="4873625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VELKÉ NÁMĚSTÍ – BRUSEL       </a:t>
            </a:r>
            <a:r>
              <a:rPr lang="cs-CZ" sz="1200" b="1" cap="none" smtClean="0"/>
              <a:t>15.</a:t>
            </a:r>
            <a:endParaRPr lang="cs-CZ" b="1" cap="none" smtClean="0"/>
          </a:p>
        </p:txBody>
      </p:sp>
      <p:pic>
        <p:nvPicPr>
          <p:cNvPr id="30722" name="Zástupný symbol pro obsah 3" descr="800px-Brussels_floral_carpet_B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31913" y="2276475"/>
            <a:ext cx="6413500" cy="3816350"/>
          </a:xfrm>
        </p:spPr>
      </p:pic>
      <p:pic>
        <p:nvPicPr>
          <p:cNvPr id="30723" name="Obrázek 4" descr="397px-Bruxelles_Manneken_Pis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260350"/>
            <a:ext cx="1439863" cy="217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PARLAMENT EU – BRUSEL                 </a:t>
            </a:r>
            <a:r>
              <a:rPr lang="cs-CZ" sz="1200" b="1" cap="none" smtClean="0"/>
              <a:t>16.</a:t>
            </a:r>
            <a:endParaRPr lang="cs-CZ" b="1" cap="none" smtClean="0"/>
          </a:p>
        </p:txBody>
      </p:sp>
      <p:pic>
        <p:nvPicPr>
          <p:cNvPr id="31746" name="Zástupný symbol pro obsah 3" descr="800px-Euparlamentet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1689100"/>
            <a:ext cx="7467600" cy="4695825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ATOMIUM – BRUSEL                           </a:t>
            </a:r>
            <a:r>
              <a:rPr lang="cs-CZ" sz="1200" b="1" cap="none" smtClean="0"/>
              <a:t>17.</a:t>
            </a:r>
            <a:endParaRPr lang="cs-CZ" b="1" cap="none" smtClean="0"/>
          </a:p>
        </p:txBody>
      </p:sp>
      <p:pic>
        <p:nvPicPr>
          <p:cNvPr id="32770" name="Zástupný symbol pro obsah 3" descr="Atomium_20-08-07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92275" y="1484313"/>
            <a:ext cx="5237163" cy="4889500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AMSTERODAM                                      </a:t>
            </a:r>
            <a:r>
              <a:rPr lang="cs-CZ" sz="1200" cap="none" smtClean="0"/>
              <a:t>18.</a:t>
            </a:r>
          </a:p>
        </p:txBody>
      </p:sp>
      <p:pic>
        <p:nvPicPr>
          <p:cNvPr id="33794" name="Zástupný symbol pro obsah 3" descr="581px-GrimburgwalAmsterdam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79613" y="2060575"/>
            <a:ext cx="5761037" cy="4248150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3775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AMSTERODAM                                   </a:t>
            </a:r>
            <a:r>
              <a:rPr lang="cs-CZ" sz="1200" b="1" cap="none" smtClean="0"/>
              <a:t>19.</a:t>
            </a:r>
            <a:endParaRPr lang="cs-CZ" b="1" cap="none" smtClean="0"/>
          </a:p>
        </p:txBody>
      </p:sp>
      <p:pic>
        <p:nvPicPr>
          <p:cNvPr id="34818" name="Zástupný symbol pro obsah 3" descr="428px-Sights_in_Amsterdam2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24075" y="1368425"/>
            <a:ext cx="4786313" cy="5229225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BUCKIMHAMSKÝ PALÁC – LONDÝN    </a:t>
            </a:r>
            <a:r>
              <a:rPr lang="cs-CZ" sz="1200" b="1" cap="none" smtClean="0"/>
              <a:t>20.</a:t>
            </a:r>
            <a:endParaRPr lang="cs-CZ" b="1" cap="none" smtClean="0"/>
          </a:p>
        </p:txBody>
      </p:sp>
      <p:pic>
        <p:nvPicPr>
          <p:cNvPr id="35842" name="Zástupný symbol pro obsah 3" descr="800px-Buckingham_Palace,_London_-_April_2009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31913" y="1916113"/>
            <a:ext cx="6480175" cy="4033837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ROYAL COLLEGE OF MUSIC                 </a:t>
            </a:r>
            <a:r>
              <a:rPr lang="cs-CZ" sz="1200" b="1" cap="none" smtClean="0"/>
              <a:t>21.</a:t>
            </a:r>
            <a:endParaRPr lang="cs-CZ" cap="none" smtClean="0"/>
          </a:p>
        </p:txBody>
      </p:sp>
      <p:pic>
        <p:nvPicPr>
          <p:cNvPr id="36866" name="Zástupný symbol pro obsah 3" descr="800px-Royal_College_of_Music_-_April_2007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1600200"/>
            <a:ext cx="7467600" cy="4873625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LONDÝN                                       </a:t>
            </a:r>
            <a:r>
              <a:rPr lang="cs-CZ" sz="1200" b="1" cap="none" smtClean="0"/>
              <a:t>     22.</a:t>
            </a:r>
            <a:endParaRPr lang="cs-CZ" b="1" cap="none" smtClean="0"/>
          </a:p>
        </p:txBody>
      </p:sp>
      <p:pic>
        <p:nvPicPr>
          <p:cNvPr id="37890" name="Zástupný symbol pro obsah 3" descr="270px-London_collage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24075" y="1557338"/>
            <a:ext cx="4398963" cy="5106987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19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891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908050"/>
            <a:ext cx="8208963" cy="5949950"/>
          </a:xfrm>
        </p:spPr>
        <p:txBody>
          <a:bodyPr/>
          <a:lstStyle/>
          <a:p>
            <a:pPr eaLnBrk="1" hangingPunct="1"/>
            <a:r>
              <a:rPr lang="cs-CZ" sz="1600" smtClean="0"/>
              <a:t>1. http://commons.wikimedia.org/wiki/File:Westminster_abbey.jpg</a:t>
            </a:r>
          </a:p>
          <a:p>
            <a:pPr eaLnBrk="1" hangingPunct="1"/>
            <a:r>
              <a:rPr lang="cs-CZ" sz="1600" smtClean="0"/>
              <a:t>2. http://commons.wikimedia.org/wiki/File:Sagrada_Familia_02.jpg</a:t>
            </a:r>
          </a:p>
          <a:p>
            <a:pPr eaLnBrk="1" hangingPunct="1"/>
            <a:r>
              <a:rPr lang="cs-CZ" sz="1600" smtClean="0"/>
              <a:t>3. </a:t>
            </a:r>
            <a:r>
              <a:rPr lang="cs-CZ" sz="1600" smtClean="0">
                <a:hlinkClick r:id="rId2"/>
              </a:rPr>
              <a:t>http://commons.wikimedia.org/wiki/File:Madrid-prado.jpg</a:t>
            </a:r>
            <a:endParaRPr lang="cs-CZ" sz="1600" smtClean="0"/>
          </a:p>
          <a:p>
            <a:pPr eaLnBrk="1" hangingPunct="1"/>
            <a:r>
              <a:rPr lang="cs-CZ" sz="1600" smtClean="0"/>
              <a:t>4. http://commons.wikimedia.org/wiki/File:Colosseum-2003-07-09.jpg</a:t>
            </a:r>
          </a:p>
          <a:p>
            <a:pPr eaLnBrk="1" hangingPunct="1"/>
            <a:r>
              <a:rPr lang="cs-CZ" sz="1600" smtClean="0"/>
              <a:t>5. </a:t>
            </a:r>
            <a:r>
              <a:rPr lang="cs-CZ" sz="1600" smtClean="0">
                <a:hlinkClick r:id="rId3"/>
              </a:rPr>
              <a:t>http://commons.wikimedia.org/wiki/File:Tavares.Forum.Romanum.redux.jpg</a:t>
            </a:r>
            <a:endParaRPr lang="cs-CZ" sz="1600" smtClean="0"/>
          </a:p>
          <a:p>
            <a:pPr eaLnBrk="1" hangingPunct="1"/>
            <a:r>
              <a:rPr lang="cs-CZ" sz="1600" smtClean="0"/>
              <a:t>6. </a:t>
            </a:r>
            <a:r>
              <a:rPr lang="cs-CZ" sz="1600" smtClean="0">
                <a:hlinkClick r:id="rId4"/>
              </a:rPr>
              <a:t>http://commons.wikimedia.org/wiki/File:Rom_fountain_of_Trevi.jpg</a:t>
            </a:r>
            <a:endParaRPr lang="cs-CZ" sz="1600" smtClean="0"/>
          </a:p>
          <a:p>
            <a:pPr eaLnBrk="1" hangingPunct="1"/>
            <a:r>
              <a:rPr lang="cs-CZ" sz="1600" smtClean="0"/>
              <a:t>7. </a:t>
            </a:r>
            <a:r>
              <a:rPr lang="cs-CZ" sz="1600" smtClean="0">
                <a:hlinkClick r:id="rId5"/>
              </a:rPr>
              <a:t>http://commons.wikimedia.org/wiki/File:Sv_Petr_Vatk%C3%A1n_2.jpg</a:t>
            </a:r>
            <a:endParaRPr lang="cs-CZ" sz="1600" smtClean="0"/>
          </a:p>
          <a:p>
            <a:pPr eaLnBrk="1" hangingPunct="1"/>
            <a:r>
              <a:rPr lang="cs-CZ" sz="1600" smtClean="0"/>
              <a:t>8. </a:t>
            </a:r>
            <a:r>
              <a:rPr lang="cs-CZ" sz="1600" smtClean="0">
                <a:hlinkClick r:id="rId6"/>
              </a:rPr>
              <a:t>http://commons.wikimedia.org/wiki/File:55BasilicaSMarco.jpg</a:t>
            </a:r>
            <a:endParaRPr lang="cs-CZ" sz="1600" smtClean="0"/>
          </a:p>
          <a:p>
            <a:pPr eaLnBrk="1" hangingPunct="1"/>
            <a:r>
              <a:rPr lang="cs-CZ" sz="1600" smtClean="0"/>
              <a:t>9. </a:t>
            </a:r>
            <a:r>
              <a:rPr lang="cs-CZ" sz="1600" smtClean="0">
                <a:hlinkClick r:id="rId7"/>
              </a:rPr>
              <a:t>http://commons.wikimedia.org/wiki/File:FirenzeIMG0281_bordercropped.jpg</a:t>
            </a:r>
            <a:endParaRPr lang="cs-CZ" sz="1600" smtClean="0"/>
          </a:p>
          <a:p>
            <a:pPr eaLnBrk="1" hangingPunct="1"/>
            <a:r>
              <a:rPr lang="cs-CZ" sz="1600" smtClean="0"/>
              <a:t>10.http://commons.wikimedia.org/wiki/File:Ponte_Vecchio_visto_dal_ponte_di_Santa_Trinita.jpg</a:t>
            </a:r>
          </a:p>
          <a:p>
            <a:pPr eaLnBrk="1" hangingPunct="1"/>
            <a:r>
              <a:rPr lang="cs-CZ" sz="1600" smtClean="0"/>
              <a:t>11. </a:t>
            </a:r>
            <a:r>
              <a:rPr lang="cs-CZ" sz="1600" smtClean="0">
                <a:hlinkClick r:id="rId8"/>
              </a:rPr>
              <a:t>http://commons.wikimedia.org/wiki/File:TourEiffelLC.JPG</a:t>
            </a:r>
            <a:endParaRPr lang="cs-CZ" sz="1600" smtClean="0"/>
          </a:p>
          <a:p>
            <a:pPr eaLnBrk="1" hangingPunct="1"/>
            <a:r>
              <a:rPr lang="cs-CZ" sz="1600" smtClean="0"/>
              <a:t>12. </a:t>
            </a:r>
            <a:r>
              <a:rPr lang="cs-CZ" sz="1600" smtClean="0">
                <a:hlinkClick r:id="rId9"/>
              </a:rPr>
              <a:t>http://commons.wikimedia.org/wiki/File:Paris-Arc-de-Triomphe001.jpg</a:t>
            </a:r>
            <a:endParaRPr lang="cs-CZ" sz="1600" smtClean="0"/>
          </a:p>
          <a:p>
            <a:pPr eaLnBrk="1" hangingPunct="1"/>
            <a:r>
              <a:rPr lang="cs-CZ" sz="1600" smtClean="0"/>
              <a:t>13.</a:t>
            </a:r>
            <a:r>
              <a:rPr lang="cs-CZ" sz="1600" smtClean="0">
                <a:hlinkClick r:id="rId10"/>
              </a:rPr>
              <a:t>http://commons.wikimedia.org/wiki/File:Louvre_2007_02_24_c.jpg</a:t>
            </a:r>
            <a:endParaRPr lang="cs-CZ" sz="1600" smtClean="0"/>
          </a:p>
          <a:p>
            <a:pPr eaLnBrk="1" hangingPunct="1"/>
            <a:r>
              <a:rPr lang="cs-CZ" sz="1600" smtClean="0"/>
              <a:t>14.</a:t>
            </a:r>
            <a:r>
              <a:rPr lang="cs-CZ" sz="1600" smtClean="0">
                <a:hlinkClick r:id="rId11"/>
              </a:rPr>
              <a:t>http://commons.wikimedia.org/wiki/File:Notre_Dame_de_Paris_by_night_time.jpg</a:t>
            </a:r>
            <a:endParaRPr lang="cs-CZ" sz="1600" smtClean="0"/>
          </a:p>
          <a:p>
            <a:pPr eaLnBrk="1" hangingPunct="1"/>
            <a:r>
              <a:rPr lang="cs-CZ" sz="1600" smtClean="0"/>
              <a:t>15.</a:t>
            </a:r>
            <a:r>
              <a:rPr lang="cs-CZ" sz="1600" smtClean="0">
                <a:hlinkClick r:id="rId12"/>
              </a:rPr>
              <a:t>http://commons.wikimedia.org/wiki/File:Brussels_floral_carpet_B.jpg</a:t>
            </a:r>
            <a:endParaRPr lang="cs-CZ" sz="1600" smtClean="0"/>
          </a:p>
          <a:p>
            <a:pPr eaLnBrk="1" hangingPunct="1"/>
            <a:r>
              <a:rPr lang="cs-CZ" sz="1600" smtClean="0"/>
              <a:t>16.http://commons.wikimedia.org/wiki/File:Euparlamentet.jpg</a:t>
            </a:r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="1" cap="none" smtClean="0"/>
              <a:t>POUŽITÉ ZDROJE</a:t>
            </a:r>
          </a:p>
        </p:txBody>
      </p:sp>
      <p:sp>
        <p:nvSpPr>
          <p:cNvPr id="3993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2588" cy="4873625"/>
          </a:xfrm>
        </p:spPr>
        <p:txBody>
          <a:bodyPr/>
          <a:lstStyle/>
          <a:p>
            <a:pPr eaLnBrk="1" hangingPunct="1"/>
            <a:r>
              <a:rPr lang="cs-CZ" sz="1600" smtClean="0"/>
              <a:t>17.</a:t>
            </a:r>
            <a:r>
              <a:rPr lang="cs-CZ" sz="1600" smtClean="0">
                <a:hlinkClick r:id="rId2"/>
              </a:rPr>
              <a:t>http://en.wikipedia.org/wiki/File:Atomium_20-08-07.jpg</a:t>
            </a:r>
            <a:endParaRPr lang="cs-CZ" sz="1600" smtClean="0"/>
          </a:p>
          <a:p>
            <a:pPr eaLnBrk="1" hangingPunct="1"/>
            <a:r>
              <a:rPr lang="cs-CZ" sz="1600" smtClean="0"/>
              <a:t>18.</a:t>
            </a:r>
            <a:r>
              <a:rPr lang="cs-CZ" sz="1600" smtClean="0">
                <a:hlinkClick r:id="rId3"/>
              </a:rPr>
              <a:t>http://en.wikipedia.org/wiki/File:GrimburgwalAmsterdam.jpg</a:t>
            </a:r>
            <a:endParaRPr lang="cs-CZ" sz="1600" smtClean="0"/>
          </a:p>
          <a:p>
            <a:pPr eaLnBrk="1" hangingPunct="1"/>
            <a:r>
              <a:rPr lang="cs-CZ" sz="1600" smtClean="0"/>
              <a:t>19.</a:t>
            </a:r>
            <a:r>
              <a:rPr lang="cs-CZ" sz="1600" smtClean="0">
                <a:hlinkClick r:id="rId3"/>
              </a:rPr>
              <a:t>http://en.wikipedia.org/wiki/File:GrimburgwalAmsterdam.jpg</a:t>
            </a:r>
            <a:endParaRPr lang="cs-CZ" sz="1600" smtClean="0"/>
          </a:p>
          <a:p>
            <a:pPr eaLnBrk="1" hangingPunct="1"/>
            <a:r>
              <a:rPr lang="cs-CZ" sz="1600" smtClean="0"/>
              <a:t>20.</a:t>
            </a:r>
            <a:r>
              <a:rPr lang="cs-CZ" sz="1600" smtClean="0">
                <a:hlinkClick r:id="rId4"/>
              </a:rPr>
              <a:t>http://en.wikipedia.org/wiki/File:Buckingham_Palace,_London_-_April_2009.jpg</a:t>
            </a:r>
            <a:endParaRPr lang="cs-CZ" sz="1600" smtClean="0"/>
          </a:p>
          <a:p>
            <a:pPr eaLnBrk="1" hangingPunct="1"/>
            <a:r>
              <a:rPr lang="cs-CZ" sz="1600" smtClean="0"/>
              <a:t>21.</a:t>
            </a:r>
            <a:r>
              <a:rPr lang="cs-CZ" sz="1600" smtClean="0">
                <a:hlinkClick r:id="rId5"/>
              </a:rPr>
              <a:t>http://en.wikipedia.org/wiki/File:Royal_College_of_Music_-_April_2007.jpg</a:t>
            </a:r>
            <a:endParaRPr lang="cs-CZ" sz="1600" smtClean="0"/>
          </a:p>
          <a:p>
            <a:pPr eaLnBrk="1" hangingPunct="1"/>
            <a:r>
              <a:rPr lang="cs-CZ" sz="1600" smtClean="0"/>
              <a:t>22.</a:t>
            </a:r>
            <a:r>
              <a:rPr lang="cs-CZ" sz="1600" smtClean="0">
                <a:hlinkClick r:id="rId6"/>
              </a:rPr>
              <a:t>http://en.wikipedia.org/wiki/LONDON</a:t>
            </a:r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78</TotalTime>
  <Words>286</Words>
  <Application>Microsoft Office PowerPoint</Application>
  <PresentationFormat>Předvádění na obrazovce (4:3)</PresentationFormat>
  <Paragraphs>67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Arkýř</vt:lpstr>
      <vt:lpstr>Prezentace aplikace PowerPoint</vt:lpstr>
      <vt:lpstr>Prezentace aplikace PowerPoint</vt:lpstr>
      <vt:lpstr>Prezentace aplikace PowerPoint</vt:lpstr>
      <vt:lpstr>PAMÁTKY EVROPY          1.</vt:lpstr>
      <vt:lpstr>SAGRADA FAMILIA -  BARCELONA      2.</vt:lpstr>
      <vt:lpstr> GALERIE PRADO – MADRID          3.</vt:lpstr>
      <vt:lpstr> KOLOSEUM – ŘÍM                                                                             4.</vt:lpstr>
      <vt:lpstr> FORUM ROMANUM – ŘÍM                   5.</vt:lpstr>
      <vt:lpstr>FONTÁNA DI TREVI – ŘÍM                  6.</vt:lpstr>
      <vt:lpstr>CHRÁM SV.PETRA A PAVLA – VATIKÁN     7. </vt:lpstr>
      <vt:lpstr>CHRÁM SV.MARKA – BENÁTKY           8.</vt:lpstr>
      <vt:lpstr>GALERIE UFFIZI – FLORENCIE     9.</vt:lpstr>
      <vt:lpstr>MOST ZLATNÍKŮ – FLORENCIE            10.</vt:lpstr>
      <vt:lpstr>EIFFELOVA VĚŽ – PAŘÍŽ                     11.</vt:lpstr>
      <vt:lpstr>VÍTĚZNÝ OBLOUK – PAŘÍŽ                   12.</vt:lpstr>
      <vt:lpstr>LOUVRE – PAŘÍŽ                                 13.</vt:lpstr>
      <vt:lpstr>NOTRE DAME – PAŘÍŽ                           14.</vt:lpstr>
      <vt:lpstr>VELKÉ NÁMĚSTÍ – BRUSEL       15.</vt:lpstr>
      <vt:lpstr>PARLAMENT EU – BRUSEL                 16.</vt:lpstr>
      <vt:lpstr>ATOMIUM – BRUSEL                           17.</vt:lpstr>
      <vt:lpstr>AMSTERODAM                                      18.</vt:lpstr>
      <vt:lpstr>AMSTERODAM                                   19.</vt:lpstr>
      <vt:lpstr>BUCKIMHAMSKÝ PALÁC – LONDÝN    20.</vt:lpstr>
      <vt:lpstr>ROYAL COLLEGE OF MUSIC                 21.</vt:lpstr>
      <vt:lpstr>LONDÝN                                            22.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EVROPY</dc:title>
  <dc:creator>Compaq</dc:creator>
  <cp:lastModifiedBy>Zástupce</cp:lastModifiedBy>
  <cp:revision>15</cp:revision>
  <dcterms:created xsi:type="dcterms:W3CDTF">2012-05-20T18:49:53Z</dcterms:created>
  <dcterms:modified xsi:type="dcterms:W3CDTF">2013-11-21T10:21:51Z</dcterms:modified>
</cp:coreProperties>
</file>