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827" r:id="rId1"/>
  </p:sldMasterIdLst>
  <p:sldIdLst>
    <p:sldId id="279" r:id="rId2"/>
    <p:sldId id="280" r:id="rId3"/>
    <p:sldId id="264" r:id="rId4"/>
    <p:sldId id="281" r:id="rId5"/>
    <p:sldId id="265" r:id="rId6"/>
    <p:sldId id="270" r:id="rId7"/>
    <p:sldId id="274" r:id="rId8"/>
    <p:sldId id="282" r:id="rId9"/>
    <p:sldId id="276" r:id="rId10"/>
    <p:sldId id="283" r:id="rId11"/>
    <p:sldId id="277" r:id="rId12"/>
    <p:sldId id="284" r:id="rId13"/>
    <p:sldId id="278" r:id="rId14"/>
    <p:sldId id="285" r:id="rId15"/>
    <p:sldId id="286" r:id="rId1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6C18"/>
    <a:srgbClr val="AB6817"/>
    <a:srgbClr val="4A7FB4"/>
    <a:srgbClr val="4374BB"/>
    <a:srgbClr val="3378CB"/>
    <a:srgbClr val="865212"/>
    <a:srgbClr val="9D8D65"/>
    <a:srgbClr val="D0C8B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06" autoAdjust="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8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362200" y="2057400"/>
            <a:ext cx="6553200" cy="1143000"/>
          </a:xfrm>
        </p:spPr>
        <p:txBody>
          <a:bodyPr/>
          <a:lstStyle>
            <a:lvl1pPr algn="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5038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362200" y="3048000"/>
            <a:ext cx="6553200" cy="7620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503812" name="Rectangle 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0381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0381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5CF46A69-BB2C-413C-9890-53066D368E3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u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40991C-2216-46E5-8641-E911467AEA1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u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0C69C3-877C-481C-9CDC-8F204715A8A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u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33400" y="1981200"/>
            <a:ext cx="35433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29100" y="1981200"/>
            <a:ext cx="35433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8CA96E-9426-42CF-9727-73FFA4FA2DB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u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16519F-98B1-4C2B-B030-2661A6B4E5B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u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A9B5AC-782D-451A-9FCC-1D89E2D6101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u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C2A4DE-248B-4FDF-AE0C-3F2296F7912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u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F20014-647F-4A42-88F7-97850CDDA45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u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A1578D-9F55-4053-A562-ABA6D9E7E24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7017ED-9D94-403E-95E8-B31866A16E8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5962650" y="228600"/>
            <a:ext cx="1809750" cy="63246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228600"/>
            <a:ext cx="5276850" cy="63246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16B4F4-9184-4F3A-A98C-6996E0E6BB4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u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278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228600"/>
            <a:ext cx="7239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nadpisu.</a:t>
            </a:r>
          </a:p>
        </p:txBody>
      </p:sp>
      <p:sp>
        <p:nvSpPr>
          <p:cNvPr id="50278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981200"/>
            <a:ext cx="7239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50278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/>
            </a:lvl1pPr>
          </a:lstStyle>
          <a:p>
            <a:endParaRPr lang="cs-CZ"/>
          </a:p>
        </p:txBody>
      </p:sp>
      <p:sp>
        <p:nvSpPr>
          <p:cNvPr id="50278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/>
            </a:lvl1pPr>
          </a:lstStyle>
          <a:p>
            <a:endParaRPr lang="cs-CZ"/>
          </a:p>
        </p:txBody>
      </p:sp>
      <p:sp>
        <p:nvSpPr>
          <p:cNvPr id="50279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/>
            </a:lvl1pPr>
          </a:lstStyle>
          <a:p>
            <a:fld id="{D1D78501-BA50-4E97-BF95-283FCF9B63C2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8" r:id="rId1"/>
    <p:sldLayoutId id="2147483829" r:id="rId2"/>
    <p:sldLayoutId id="2147483830" r:id="rId3"/>
    <p:sldLayoutId id="2147483831" r:id="rId4"/>
    <p:sldLayoutId id="2147483832" r:id="rId5"/>
    <p:sldLayoutId id="2147483833" r:id="rId6"/>
    <p:sldLayoutId id="2147483834" r:id="rId7"/>
    <p:sldLayoutId id="2147483835" r:id="rId8"/>
    <p:sldLayoutId id="2147483836" r:id="rId9"/>
    <p:sldLayoutId id="2147483837" r:id="rId10"/>
    <p:sldLayoutId id="2147483838" r:id="rId11"/>
  </p:sldLayoutIdLst>
  <p:transition spd="slow">
    <p:cut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kumimoji="1"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kumimoji="1"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kumimoji="1"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kumimoji="1"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prehravac.rozhlas.cz/audio/2226523" TargetMode="External"/><Relationship Id="rId2" Type="http://schemas.openxmlformats.org/officeDocument/2006/relationships/hyperlink" Target="http://prehravac.rozhlas.cz/audio/2224362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lovnikceskeliteratury.cz/showContent.jsp?docId=1247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hyperlink" Target="http://www.youtube.com/watch?v=GN7CE2jfER8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media.novinky.cz/939/309390-top_foto1-mzt95.jpg?1331733601" TargetMode="External"/><Relationship Id="rId2" Type="http://schemas.openxmlformats.org/officeDocument/2006/relationships/hyperlink" Target="http://www.freddiehanicka.estranky.cz/img/picture/643/jirotka.jpe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wmf"/><Relationship Id="rId4" Type="http://schemas.openxmlformats.org/officeDocument/2006/relationships/hyperlink" Target="http://zdaryvary.cz/data/events/a2e4a7d5513c26ca4da78c5fe2f47807_orig.jp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hyperlink" Target="http://www.ceskatelevize.cz/porady/10214215895-kniha-meho-srdce/knihy/13419-saturnin/dokument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hyperlink" Target="http://www.ceskatelevize.cz/porady/10214215895-kniha-meho-srdce/knihy/13419-saturnin/dokument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prehravac.rozhlas.cz/audio/2046375" TargetMode="External"/><Relationship Id="rId2" Type="http://schemas.openxmlformats.org/officeDocument/2006/relationships/hyperlink" Target="http://www.youtube.com/watch?v=h9Br41KaK6E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prehravac.rozhlas.cz/audio/2046375" TargetMode="External"/><Relationship Id="rId2" Type="http://schemas.openxmlformats.org/officeDocument/2006/relationships/hyperlink" Target="http://www.youtube.com/watch?v=h9Br41KaK6E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Zden%C4%9Bk_Jirotka" TargetMode="External"/><Relationship Id="rId2" Type="http://schemas.openxmlformats.org/officeDocument/2006/relationships/hyperlink" Target="http://www.slovnikceskeliteratury.cz/showContent.jsp?docId=1247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office.microsoft.com/" TargetMode="External"/><Relationship Id="rId4" Type="http://schemas.openxmlformats.org/officeDocument/2006/relationships/hyperlink" Target="http://www.ceskatelevize.cz/porady/10214215895-kniha-meho-srdce/knihy/13419-saturnin/dokumen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GYMLOVO_logo BRV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86248" y="1357298"/>
            <a:ext cx="642942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928662" y="2071678"/>
            <a:ext cx="7358114" cy="2246769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eaLnBrk="0" hangingPunct="0"/>
            <a:r>
              <a:rPr lang="cs-CZ" sz="2000" b="1" dirty="0" smtClean="0">
                <a:solidFill>
                  <a:srgbClr val="943634"/>
                </a:solidFill>
                <a:ea typeface="Calibri" pitchFamily="34" charset="0"/>
                <a:cs typeface="Times New Roman" pitchFamily="18" charset="0"/>
              </a:rPr>
              <a:t>Název školy: </a:t>
            </a:r>
            <a:r>
              <a:rPr lang="cs-CZ" sz="2000" b="1" i="1" dirty="0" smtClean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Gymnázium Lovosice, Sady pionýrů 600/6</a:t>
            </a:r>
            <a:endParaRPr lang="cs-CZ" sz="1000" dirty="0" smtClean="0"/>
          </a:p>
          <a:p>
            <a:pPr lvl="0" eaLnBrk="0" hangingPunct="0"/>
            <a:r>
              <a:rPr lang="cs-CZ" sz="2000" b="1" dirty="0" smtClean="0">
                <a:solidFill>
                  <a:srgbClr val="943634"/>
                </a:solidFill>
                <a:ea typeface="Calibri" pitchFamily="34" charset="0"/>
                <a:cs typeface="Times New Roman" pitchFamily="18" charset="0"/>
              </a:rPr>
              <a:t>Číslo projektu: </a:t>
            </a:r>
            <a:r>
              <a:rPr lang="cs-CZ" sz="2000" b="1" i="1" dirty="0" smtClean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CZ.1.07/1.5.00/34.1073</a:t>
            </a:r>
            <a:endParaRPr lang="cs-CZ" sz="1000" dirty="0" smtClean="0"/>
          </a:p>
          <a:p>
            <a:pPr lvl="0" eaLnBrk="0" hangingPunct="0"/>
            <a:r>
              <a:rPr lang="cs-CZ" sz="2000" b="1" dirty="0" smtClean="0">
                <a:solidFill>
                  <a:srgbClr val="943634"/>
                </a:solidFill>
                <a:ea typeface="Calibri" pitchFamily="34" charset="0"/>
                <a:cs typeface="Times New Roman" pitchFamily="18" charset="0"/>
              </a:rPr>
              <a:t>Název materiálu: </a:t>
            </a:r>
            <a:r>
              <a:rPr lang="cs-CZ" sz="2000" b="1" i="1" dirty="0" smtClean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VY_12_INOVACE_1B_15_ Zdeněk </a:t>
            </a:r>
            <a:r>
              <a:rPr lang="cs-CZ" sz="2000" b="1" i="1" smtClean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Jirotka</a:t>
            </a:r>
            <a:endParaRPr lang="cs-CZ" sz="1000" dirty="0" smtClean="0"/>
          </a:p>
          <a:p>
            <a:pPr lvl="0" eaLnBrk="0" hangingPunct="0"/>
            <a:r>
              <a:rPr lang="cs-CZ" sz="2000" b="1" dirty="0" smtClean="0">
                <a:solidFill>
                  <a:srgbClr val="943634"/>
                </a:solidFill>
                <a:ea typeface="Calibri" pitchFamily="34" charset="0"/>
                <a:cs typeface="Times New Roman" pitchFamily="18" charset="0"/>
              </a:rPr>
              <a:t>Téma sady: </a:t>
            </a:r>
            <a:r>
              <a:rPr lang="cs-CZ" sz="2000" b="1" dirty="0" smtClean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Interpretace textů</a:t>
            </a:r>
            <a:endParaRPr lang="cs-CZ" sz="1000" dirty="0" smtClean="0"/>
          </a:p>
          <a:p>
            <a:pPr lvl="0" eaLnBrk="0" hangingPunct="0"/>
            <a:r>
              <a:rPr lang="cs-CZ" sz="2000" b="1" dirty="0" smtClean="0">
                <a:solidFill>
                  <a:srgbClr val="943634"/>
                </a:solidFill>
                <a:ea typeface="Calibri" pitchFamily="34" charset="0"/>
                <a:cs typeface="Times New Roman" pitchFamily="18" charset="0"/>
              </a:rPr>
              <a:t>Datum vzniku: </a:t>
            </a:r>
            <a:r>
              <a:rPr lang="cs-CZ" sz="2000" b="1" i="1" dirty="0" smtClean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listopad 2013</a:t>
            </a:r>
            <a:endParaRPr lang="cs-CZ" sz="1000" dirty="0" smtClean="0"/>
          </a:p>
          <a:p>
            <a:pPr lvl="0" eaLnBrk="0" hangingPunct="0"/>
            <a:r>
              <a:rPr lang="cs-CZ" sz="2000" b="1" dirty="0" smtClean="0">
                <a:solidFill>
                  <a:srgbClr val="943634"/>
                </a:solidFill>
                <a:ea typeface="Calibri" pitchFamily="34" charset="0"/>
                <a:cs typeface="Times New Roman" pitchFamily="18" charset="0"/>
              </a:rPr>
              <a:t>Třída: </a:t>
            </a:r>
            <a:r>
              <a:rPr lang="cs-CZ" sz="2000" b="1" i="1" dirty="0" smtClean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4.A</a:t>
            </a:r>
            <a:endParaRPr lang="cs-CZ" sz="1000" dirty="0" smtClean="0"/>
          </a:p>
          <a:p>
            <a:pPr lvl="0" eaLnBrk="0" hangingPunct="0"/>
            <a:r>
              <a:rPr lang="cs-CZ" sz="2000" b="1" dirty="0" smtClean="0">
                <a:solidFill>
                  <a:srgbClr val="943634"/>
                </a:solidFill>
                <a:ea typeface="Calibri" pitchFamily="34" charset="0"/>
                <a:cs typeface="Times New Roman" pitchFamily="18" charset="0"/>
              </a:rPr>
              <a:t>Autor: </a:t>
            </a:r>
            <a:r>
              <a:rPr lang="cs-CZ" sz="2000" b="1" i="1" dirty="0" smtClean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Mgr. Lucie Nováková</a:t>
            </a:r>
            <a:endParaRPr lang="cs-CZ" sz="2000" dirty="0"/>
          </a:p>
        </p:txBody>
      </p:sp>
      <p:pic>
        <p:nvPicPr>
          <p:cNvPr id="6" name="Obrázek 5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857356" y="4714884"/>
            <a:ext cx="5643602" cy="997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xfrm>
            <a:off x="714348" y="1285860"/>
            <a:ext cx="7715304" cy="4500594"/>
          </a:xfrm>
          <a:gradFill>
            <a:gsLst>
              <a:gs pos="27000">
                <a:srgbClr val="FFC00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3600000" scaled="0"/>
          </a:gradFill>
          <a:ln w="28575">
            <a:solidFill>
              <a:schemeClr val="tx1"/>
            </a:solidFill>
          </a:ln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300000" rev="0"/>
            </a:camera>
            <a:lightRig rig="threePt" dir="t"/>
          </a:scene3d>
        </p:spPr>
        <p:txBody>
          <a:bodyPr/>
          <a:lstStyle/>
          <a:p>
            <a:pPr lvl="0"/>
            <a:endParaRPr lang="cs-CZ" sz="2000" dirty="0" smtClean="0"/>
          </a:p>
          <a:p>
            <a:pPr lvl="0"/>
            <a:r>
              <a:rPr lang="cs-CZ" sz="2000" dirty="0" smtClean="0"/>
              <a:t>Materiál </a:t>
            </a:r>
            <a:r>
              <a:rPr lang="cs-CZ" sz="2000" dirty="0"/>
              <a:t>je určen k práci s texty v </a:t>
            </a:r>
            <a:r>
              <a:rPr lang="cs-CZ" sz="2000" dirty="0" smtClean="0"/>
              <a:t>hodinách i k domácí přípravě, </a:t>
            </a:r>
            <a:r>
              <a:rPr lang="cs-CZ" sz="2000" dirty="0"/>
              <a:t>jež jsou předmětem výuky literatury </a:t>
            </a:r>
            <a:r>
              <a:rPr lang="cs-CZ" sz="2000" dirty="0" smtClean="0"/>
              <a:t>ve 4. ročníku.</a:t>
            </a:r>
            <a:endParaRPr lang="cs-CZ" sz="2000" dirty="0"/>
          </a:p>
          <a:p>
            <a:pPr lvl="0"/>
            <a:r>
              <a:rPr lang="cs-CZ" sz="2000" dirty="0" smtClean="0"/>
              <a:t>Prezentace </a:t>
            </a:r>
            <a:r>
              <a:rPr lang="cs-CZ" sz="2000" dirty="0"/>
              <a:t>seznamuje žáky </a:t>
            </a:r>
            <a:r>
              <a:rPr lang="cs-CZ" sz="2000" dirty="0" smtClean="0"/>
              <a:t>se životem i</a:t>
            </a:r>
            <a:r>
              <a:rPr lang="cs-CZ" sz="2000" dirty="0"/>
              <a:t> </a:t>
            </a:r>
            <a:r>
              <a:rPr lang="cs-CZ" sz="2000" dirty="0" smtClean="0"/>
              <a:t>tvorbou humoristy Zdeňka Jirotky. Slouží také k maturitnímu opakování.</a:t>
            </a:r>
          </a:p>
          <a:p>
            <a:r>
              <a:rPr lang="cs-CZ" sz="2000" dirty="0" smtClean="0"/>
              <a:t>Směřuje k rozvoji čtenářské a informační gramotnosti žáků.</a:t>
            </a:r>
            <a:endParaRPr lang="cs-CZ" sz="1400" dirty="0" smtClean="0"/>
          </a:p>
          <a:p>
            <a:r>
              <a:rPr lang="cs-CZ" sz="2000" dirty="0" smtClean="0"/>
              <a:t>Žáci si jej bedlivě prostudují a následně vypracují odpovědi na přiložené otázky a úkoly (doma si předem přečtou texty, vyslechnou nahrávky  a zhlédnou ukázky z filmů a pořadů</a:t>
            </a:r>
            <a:r>
              <a:rPr lang="cs-CZ" sz="2000" dirty="0" smtClean="0"/>
              <a:t>).</a:t>
            </a:r>
          </a:p>
          <a:p>
            <a:r>
              <a:rPr lang="cs-CZ" sz="2000" dirty="0" smtClean="0"/>
              <a:t>Snímek  4 – řešení předchozích úkolů a otázek.</a:t>
            </a:r>
          </a:p>
          <a:p>
            <a:r>
              <a:rPr lang="cs-CZ" sz="2000" dirty="0" smtClean="0"/>
              <a:t>Snímek  6 – při kliknutí myší vyjedou správné odpovědi.</a:t>
            </a:r>
          </a:p>
          <a:p>
            <a:r>
              <a:rPr lang="cs-CZ" sz="2000" dirty="0" smtClean="0"/>
              <a:t>Snímek 10 – obrazový materiál v odkazech.</a:t>
            </a:r>
          </a:p>
          <a:p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 lvl="0"/>
            <a:endParaRPr lang="cs-CZ" sz="2000" dirty="0" smtClean="0"/>
          </a:p>
          <a:p>
            <a:pPr lvl="0"/>
            <a:endParaRPr lang="cs-CZ" sz="2000" dirty="0"/>
          </a:p>
          <a:p>
            <a:pPr>
              <a:buNone/>
            </a:pPr>
            <a:r>
              <a:rPr lang="cs-CZ" sz="2000" dirty="0"/>
              <a:t> </a:t>
            </a:r>
          </a:p>
          <a:p>
            <a:pPr>
              <a:buClrTx/>
              <a:buNone/>
            </a:pPr>
            <a:endParaRPr lang="cs-CZ" sz="1800" dirty="0" smtClean="0">
              <a:solidFill>
                <a:srgbClr val="FFC000"/>
              </a:solidFill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2109774" cy="700070"/>
          </a:xfrm>
          <a:gradFill>
            <a:gsLst>
              <a:gs pos="27000">
                <a:srgbClr val="FFC00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3600000" scaled="0"/>
          </a:gradFill>
          <a:ln w="28575"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Monotype Corsiva" pitchFamily="66" charset="0"/>
              </a:rPr>
              <a:t>Anotace:</a:t>
            </a:r>
            <a:endParaRPr lang="cs-CZ" sz="4000" b="1" dirty="0">
              <a:solidFill>
                <a:schemeClr val="tx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85786" y="1428736"/>
            <a:ext cx="5572164" cy="4357718"/>
          </a:xfrm>
          <a:ln w="25400" cmpd="dbl">
            <a:solidFill>
              <a:schemeClr val="tx1"/>
            </a:solidFill>
          </a:ln>
        </p:spPr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000" b="1" dirty="0" smtClean="0">
                <a:solidFill>
                  <a:srgbClr val="FF0000"/>
                </a:solidFill>
                <a:latin typeface="Monotype Corsiva" pitchFamily="66" charset="0"/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  <a:latin typeface="Monotype Corsiva" pitchFamily="66" charset="0"/>
              </a:rPr>
              <a:t>Saturnin </a:t>
            </a:r>
            <a:r>
              <a:rPr lang="cs-CZ" sz="2400" b="1" dirty="0" smtClean="0">
                <a:latin typeface="Monotype Corsiva" pitchFamily="66" charset="0"/>
              </a:rPr>
              <a:t>– výchozí text 1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cs-CZ" sz="2000" dirty="0" smtClean="0"/>
              <a:t>       </a:t>
            </a:r>
            <a:r>
              <a:rPr lang="cs-CZ" sz="2000" b="1" dirty="0" smtClean="0">
                <a:latin typeface="Monotype Corsiva" pitchFamily="66" charset="0"/>
              </a:rPr>
              <a:t>Saturnin je vůbec velmi důmyslný muž. Dodnes nechápu, jak to dělal, že se </a:t>
            </a:r>
            <a:r>
              <a:rPr lang="cs-CZ" sz="2000" b="1" dirty="0" err="1" smtClean="0">
                <a:latin typeface="Monotype Corsiva" pitchFamily="66" charset="0"/>
              </a:rPr>
              <a:t>Miloušovo</a:t>
            </a:r>
            <a:r>
              <a:rPr lang="cs-CZ" sz="2000" b="1" dirty="0" smtClean="0">
                <a:latin typeface="Monotype Corsiva" pitchFamily="66" charset="0"/>
              </a:rPr>
              <a:t> lehátko obyčejně uprostřed vyprávění zázračným způsobem složilo a pohřbilo blazeovaného světáka ve svých troskách. Když se to stalo poprvé, všichni jsme se polekali a Saturnin ochotně přinesl </a:t>
            </a:r>
            <a:r>
              <a:rPr lang="cs-CZ" sz="2000" b="1" dirty="0" err="1" smtClean="0">
                <a:latin typeface="Monotype Corsiva" pitchFamily="66" charset="0"/>
              </a:rPr>
              <a:t>Miloušovi</a:t>
            </a:r>
            <a:r>
              <a:rPr lang="cs-CZ" sz="2000" b="1" dirty="0" smtClean="0">
                <a:latin typeface="Monotype Corsiva" pitchFamily="66" charset="0"/>
              </a:rPr>
              <a:t> lehátko jiné. To sklaplo asi za deset minut také a </a:t>
            </a:r>
            <a:r>
              <a:rPr lang="cs-CZ" sz="2000" b="1" dirty="0" err="1" smtClean="0">
                <a:latin typeface="Monotype Corsiva" pitchFamily="66" charset="0"/>
              </a:rPr>
              <a:t>Milouš</a:t>
            </a:r>
            <a:r>
              <a:rPr lang="cs-CZ" sz="2000" b="1" dirty="0" smtClean="0">
                <a:latin typeface="Monotype Corsiva" pitchFamily="66" charset="0"/>
              </a:rPr>
              <a:t> se octl na zemi. To bylo na dědečka trochu moc. Křičel na </a:t>
            </a:r>
            <a:r>
              <a:rPr lang="cs-CZ" sz="2000" b="1" dirty="0" err="1" smtClean="0">
                <a:latin typeface="Monotype Corsiva" pitchFamily="66" charset="0"/>
              </a:rPr>
              <a:t>Milouše</a:t>
            </a:r>
            <a:r>
              <a:rPr lang="cs-CZ" sz="2000" b="1" dirty="0" smtClean="0">
                <a:latin typeface="Monotype Corsiva" pitchFamily="66" charset="0"/>
              </a:rPr>
              <a:t>, co to pořád děláš, ty kluku pitomá, nemůžeš sedět pořádně, a </a:t>
            </a:r>
            <a:r>
              <a:rPr lang="cs-CZ" sz="2000" b="1" dirty="0" err="1" smtClean="0">
                <a:latin typeface="Monotype Corsiva" pitchFamily="66" charset="0"/>
              </a:rPr>
              <a:t>Milouš</a:t>
            </a:r>
            <a:r>
              <a:rPr lang="cs-CZ" sz="2000" b="1" dirty="0" smtClean="0">
                <a:latin typeface="Monotype Corsiva" pitchFamily="66" charset="0"/>
              </a:rPr>
              <a:t> uraženě odešel.</a:t>
            </a:r>
          </a:p>
          <a:p>
            <a:pPr marL="0" algn="just">
              <a:buNone/>
            </a:pPr>
            <a:r>
              <a:rPr lang="cs-CZ" sz="1400" dirty="0" smtClean="0">
                <a:latin typeface="Monotype Corsiva" pitchFamily="66" charset="0"/>
              </a:rPr>
              <a:t>        </a:t>
            </a:r>
            <a:r>
              <a:rPr lang="cs-CZ" sz="1400" b="1" dirty="0" smtClean="0"/>
              <a:t> </a:t>
            </a:r>
            <a:endParaRPr lang="cs-CZ" sz="1400" dirty="0" smtClean="0"/>
          </a:p>
          <a:p>
            <a:pPr>
              <a:buNone/>
            </a:pPr>
            <a:endParaRPr lang="cs-CZ" sz="1400" dirty="0" smtClean="0">
              <a:latin typeface="Monotype Corsiva" pitchFamily="66" charset="0"/>
            </a:endParaRPr>
          </a:p>
          <a:p>
            <a:pPr>
              <a:buNone/>
            </a:pPr>
            <a:endParaRPr lang="cs-CZ" sz="1400" dirty="0" smtClean="0">
              <a:latin typeface="Monotype Corsiva" pitchFamily="66" charset="0"/>
            </a:endParaRPr>
          </a:p>
          <a:p>
            <a:pPr>
              <a:buNone/>
            </a:pPr>
            <a:endParaRPr lang="cs-CZ" sz="1400" dirty="0" smtClean="0">
              <a:latin typeface="Monotype Corsiva" pitchFamily="66" charset="0"/>
            </a:endParaRPr>
          </a:p>
          <a:p>
            <a:pPr>
              <a:buNone/>
            </a:pPr>
            <a:endParaRPr lang="cs-CZ" sz="1400" dirty="0" smtClean="0">
              <a:latin typeface="Monotype Corsiva" pitchFamily="66" charset="0"/>
            </a:endParaRPr>
          </a:p>
          <a:p>
            <a:pPr>
              <a:buNone/>
            </a:pPr>
            <a:endParaRPr lang="cs-CZ" sz="1400" dirty="0" smtClean="0">
              <a:latin typeface="Monotype Corsiva" pitchFamily="66" charset="0"/>
            </a:endParaRPr>
          </a:p>
          <a:p>
            <a:pPr>
              <a:buNone/>
            </a:pPr>
            <a:endParaRPr lang="cs-CZ" sz="1400" dirty="0" smtClean="0">
              <a:latin typeface="Monotype Corsiva" pitchFamily="66" charset="0"/>
            </a:endParaRPr>
          </a:p>
          <a:p>
            <a:pPr>
              <a:buNone/>
            </a:pPr>
            <a:endParaRPr lang="cs-CZ" sz="1400" dirty="0" smtClean="0">
              <a:latin typeface="Monotype Corsiva" pitchFamily="66" charset="0"/>
            </a:endParaRPr>
          </a:p>
          <a:p>
            <a:pPr>
              <a:buNone/>
            </a:pPr>
            <a:endParaRPr lang="cs-CZ" sz="1400" dirty="0" smtClean="0">
              <a:latin typeface="Monotype Corsiva" pitchFamily="66" charset="0"/>
            </a:endParaRPr>
          </a:p>
          <a:p>
            <a:pPr>
              <a:buNone/>
            </a:pPr>
            <a:endParaRPr lang="cs-CZ" sz="1400" dirty="0" smtClean="0">
              <a:latin typeface="Monotype Corsiva" pitchFamily="66" charset="0"/>
            </a:endParaRPr>
          </a:p>
          <a:p>
            <a:pPr>
              <a:buNone/>
            </a:pPr>
            <a:endParaRPr lang="cs-CZ" sz="1400" dirty="0" smtClean="0">
              <a:latin typeface="Monotype Corsiva" pitchFamily="66" charset="0"/>
            </a:endParaRPr>
          </a:p>
          <a:p>
            <a:pPr>
              <a:buNone/>
            </a:pPr>
            <a:endParaRPr lang="cs-CZ" sz="1400" dirty="0" smtClean="0">
              <a:latin typeface="Monotype Corsiva" pitchFamily="66" charset="0"/>
            </a:endParaRPr>
          </a:p>
          <a:p>
            <a:pPr>
              <a:buNone/>
            </a:pPr>
            <a:endParaRPr lang="cs-CZ" sz="1400" dirty="0" smtClean="0">
              <a:latin typeface="Monotype Corsiva" pitchFamily="66" charset="0"/>
            </a:endParaRPr>
          </a:p>
          <a:p>
            <a:pPr>
              <a:buNone/>
            </a:pPr>
            <a:endParaRPr lang="cs-CZ" sz="1400" dirty="0" smtClean="0">
              <a:latin typeface="Monotype Corsiva" pitchFamily="66" charset="0"/>
            </a:endParaRPr>
          </a:p>
          <a:p>
            <a:pPr>
              <a:buNone/>
            </a:pPr>
            <a:endParaRPr lang="cs-CZ" sz="1400" dirty="0" smtClean="0">
              <a:latin typeface="Monotype Corsiva" pitchFamily="66" charset="0"/>
            </a:endParaRPr>
          </a:p>
          <a:p>
            <a:pPr>
              <a:buNone/>
            </a:pPr>
            <a:endParaRPr lang="cs-CZ" sz="1400" dirty="0" smtClean="0">
              <a:latin typeface="Monotype Corsiva" pitchFamily="66" charset="0"/>
            </a:endParaRPr>
          </a:p>
          <a:p>
            <a:pPr>
              <a:buNone/>
            </a:pPr>
            <a:endParaRPr lang="cs-CZ" sz="1400" dirty="0" smtClean="0">
              <a:latin typeface="Monotype Corsiva" pitchFamily="66" charset="0"/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6500826" y="1500174"/>
            <a:ext cx="1857388" cy="1071570"/>
          </a:xfrm>
          <a:prstGeom prst="rect">
            <a:avLst/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 w="25400" cap="sq" cmpd="sng" algn="ctr">
            <a:solidFill>
              <a:srgbClr val="B26C18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Literární druh a žánr: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1100" b="1" dirty="0" smtClean="0"/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Téma:</a:t>
            </a:r>
          </a:p>
        </p:txBody>
      </p:sp>
      <p:sp>
        <p:nvSpPr>
          <p:cNvPr id="13" name="Obdélník 12"/>
          <p:cNvSpPr/>
          <p:nvPr/>
        </p:nvSpPr>
        <p:spPr bwMode="auto">
          <a:xfrm>
            <a:off x="6500826" y="2857496"/>
            <a:ext cx="1857388" cy="1071570"/>
          </a:xfrm>
          <a:prstGeom prst="rect">
            <a:avLst/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 w="25400" cap="sq" cmpd="sng" algn="ctr">
            <a:solidFill>
              <a:srgbClr val="B26C18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Slohový postup: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1100" b="1" dirty="0" smtClean="0"/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1100" b="1" dirty="0" smtClean="0"/>
              <a:t>Vypravěč:</a:t>
            </a:r>
            <a:endParaRPr kumimoji="0" lang="cs-CZ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6500826" y="4286256"/>
            <a:ext cx="1928826" cy="1143008"/>
          </a:xfrm>
          <a:prstGeom prst="rect">
            <a:avLst/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 w="25400" cap="sq" cmpd="sng" algn="ctr">
            <a:solidFill>
              <a:srgbClr val="B26C18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Vymyslete vlastní název</a:t>
            </a:r>
            <a:r>
              <a:rPr kumimoji="0" lang="cs-CZ" sz="11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 </a:t>
            </a:r>
            <a:r>
              <a:rPr lang="cs-CZ" sz="1100" b="1" dirty="0" smtClean="0"/>
              <a:t> 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1100" b="1" dirty="0" smtClean="0"/>
              <a:t>pro výňatek:</a:t>
            </a:r>
            <a:endParaRPr kumimoji="0" lang="cs-CZ" sz="1100" b="1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100" b="1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1100" b="1" baseline="0" dirty="0" smtClean="0"/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1100" b="1" baseline="0" dirty="0" smtClean="0"/>
              <a:t>Jazyková</a:t>
            </a:r>
            <a:r>
              <a:rPr lang="cs-CZ" sz="1100" b="1" dirty="0" smtClean="0"/>
              <a:t> vrstva:</a:t>
            </a:r>
            <a:endParaRPr kumimoji="0" lang="cs-CZ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524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ahoma" pitchFamily="34" charset="0"/>
              </a:rPr>
              <a:t>Saturnin je vůbec velmi důmyslný muž. Dodnes nechápu, jak to dělal, že se Miloušovo lehátko obyčejně uprostřed vyprávění zázračným způsobem složilo a pohřbilo blazeovaného světáka ve svých troskách. Když se to stalo poprvé, všichni jsme se polekali a Saturnin ochotně přinesl Miloušovi lehátko jiné. To sklaplo asi za deset minut také, a Milouš se octl na zemi. To bylo na dědečka trochu moc. Křičel na Milouše, co to pořád děláš, ty kluku pitomá, nemůžeš sedět pořádně, a Milouš uraženě odešel.</a:t>
            </a:r>
            <a:endParaRPr kumimoji="0" lang="cs-CZ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524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ahoma" pitchFamily="34" charset="0"/>
              </a:rPr>
              <a:t>I jinak plnil Saturnin svou přísahu a myslím, že Milouš bude na pobyt v dědečkově domě ještě dlouho vzpomínat. Saturninovým přičiněním prožíval jakousi filmovou grotesku plnou zázračných nehod a svízelů. Zajímavé bylo, že mlčel a neprozradil Saturnina. Jistě to mělo nějaký důvod. Saturnin se nelekal žádné námahy a dalo by příliš práce, kdybych chtěl vylíčit všechno, co si na Milouše vymyslil. Pamatuji si, jak můj drahý bratranec zuřil, když si z láhve březové vody nastříkal na vlasy petrolej, jak klel a vzbouřil celý dům, když v době, kdy nám nesvítilo světlo, šel potmě spát a zjistil, že někdo přestavěl nábytek v jeho pokoji naprosto nesmyslným způsobem, jak pochyboval o svém zdravém rozumu, když se dočítal šílené věci ve svých sešitových krvácích, v nichž Saturnin vyměnil navzájem listy tak, že číslování sice souhlasilo, ale každý list byl z jiného sešitu. Je zajímavé, že první takto upravený román Milouš přečetl, aniž to zpozoroval. […]</a:t>
            </a:r>
            <a:endParaRPr kumimoji="0" lang="cs-CZ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524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524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ahoma" pitchFamily="34" charset="0"/>
              </a:rPr>
              <a:t>Saturnin je vůbec velmi důmyslný muž. Dodnes nechápu, jak to dělal, že se Miloušovo lehátko obyčejně uprostřed vyprávění zázračným způsobem složilo a pohřbilo blazeovaného světáka ve svých troskách. Když se to stalo poprvé, všichni jsme se polekali a Saturnin ochotně přinesl Miloušovi lehátko jiné. To sklaplo asi za deset minut také, a Milouš se octl na zemi. To bylo na dědečka trochu moc. Křičel na Milouše, co to pořád děláš, ty kluku pitomá, nemůžeš sedět pořádně, a Milouš uraženě odešel.</a:t>
            </a:r>
            <a:endParaRPr kumimoji="0" lang="cs-CZ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524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ahoma" pitchFamily="34" charset="0"/>
              </a:rPr>
              <a:t>I jinak plnil Saturnin svou přísahu a myslím, že Milouš bude na pobyt v dědečkově domě ještě dlouho vzpomínat. Saturninovým přičiněním prožíval jakousi filmovou grotesku plnou zázračných nehod a svízelů. Zajímavé bylo, že mlčel a neprozradil Saturnina. Jistě to mělo nějaký důvod. Saturnin se nelekal žádné námahy a dalo by příliš práce, kdybych chtěl vylíčit všechno, co si na Milouše vymyslil. Pamatuji si, jak můj drahý bratranec zuřil, když si z láhve březové vody nastříkal na vlasy petrolej, jak klel a vzbouřil celý dům, když v době, kdy nám nesvítilo světlo, šel potmě spát a zjistil, že někdo přestavěl nábytek v jeho pokoji naprosto nesmyslným způsobem, jak pochyboval o svém zdravém rozumu, když se dočítal šílené věci ve svých sešitových krvácích, v nichž Saturnin vyměnil navzájem listy tak, že číslování sice souhlasilo, ale každý list byl z jiného sešitu. Je zajímavé, že první takto upravený román Milouš přečetl, aniž to zpozoroval. […]</a:t>
            </a:r>
            <a:endParaRPr kumimoji="0" lang="cs-CZ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524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1142976" y="4714884"/>
            <a:ext cx="405110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Zasaďte do kontextu díla</a:t>
            </a:r>
            <a:r>
              <a:rPr lang="cs-CZ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.</a:t>
            </a:r>
            <a:endParaRPr lang="cs-CZ" b="1" cap="none" spc="0" dirty="0" smtClean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  <a:p>
            <a:pPr algn="ctr"/>
            <a:r>
              <a:rPr lang="cs-CZ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Vlastními slovy shrňte obsah.</a:t>
            </a:r>
            <a:endParaRPr lang="cs-CZ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11" name="Obrázek 10" descr="MC900340220.WM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6380" y="4572008"/>
            <a:ext cx="982295" cy="1072179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85786" y="1428736"/>
            <a:ext cx="5572164" cy="4357718"/>
          </a:xfrm>
          <a:ln w="25400" cmpd="dbl">
            <a:solidFill>
              <a:schemeClr val="tx1"/>
            </a:solidFill>
          </a:ln>
        </p:spPr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000" b="1" dirty="0" smtClean="0">
                <a:solidFill>
                  <a:srgbClr val="FF0000"/>
                </a:solidFill>
                <a:latin typeface="Monotype Corsiva" pitchFamily="66" charset="0"/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  <a:latin typeface="Monotype Corsiva" pitchFamily="66" charset="0"/>
              </a:rPr>
              <a:t>Saturnin </a:t>
            </a:r>
            <a:r>
              <a:rPr lang="cs-CZ" sz="2400" b="1" dirty="0" smtClean="0">
                <a:latin typeface="Monotype Corsiva" pitchFamily="66" charset="0"/>
              </a:rPr>
              <a:t>– výchozí text 1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cs-CZ" sz="2000" dirty="0" smtClean="0"/>
              <a:t>       </a:t>
            </a:r>
            <a:r>
              <a:rPr lang="cs-CZ" sz="2000" b="1" dirty="0" smtClean="0">
                <a:latin typeface="Monotype Corsiva" pitchFamily="66" charset="0"/>
              </a:rPr>
              <a:t>Saturnin je vůbec velmi důmyslný muž. Dodnes nechápu, jak to dělal, že se </a:t>
            </a:r>
            <a:r>
              <a:rPr lang="cs-CZ" sz="2000" b="1" dirty="0" err="1" smtClean="0">
                <a:latin typeface="Monotype Corsiva" pitchFamily="66" charset="0"/>
              </a:rPr>
              <a:t>Miloušovo</a:t>
            </a:r>
            <a:r>
              <a:rPr lang="cs-CZ" sz="2000" b="1" dirty="0" smtClean="0">
                <a:latin typeface="Monotype Corsiva" pitchFamily="66" charset="0"/>
              </a:rPr>
              <a:t> lehátko obyčejně uprostřed vyprávění zázračným způsobem složilo a pohřbilo blazeovaného světáka ve svých troskách. Když se to stalo poprvé, všichni jsme se polekali a Saturnin ochotně přinesl </a:t>
            </a:r>
            <a:r>
              <a:rPr lang="cs-CZ" sz="2000" b="1" dirty="0" err="1" smtClean="0">
                <a:latin typeface="Monotype Corsiva" pitchFamily="66" charset="0"/>
              </a:rPr>
              <a:t>Miloušovi</a:t>
            </a:r>
            <a:r>
              <a:rPr lang="cs-CZ" sz="2000" b="1" dirty="0" smtClean="0">
                <a:latin typeface="Monotype Corsiva" pitchFamily="66" charset="0"/>
              </a:rPr>
              <a:t> lehátko jiné. To sklaplo asi za deset </a:t>
            </a:r>
            <a:r>
              <a:rPr lang="cs-CZ" sz="2000" b="1" smtClean="0">
                <a:latin typeface="Monotype Corsiva" pitchFamily="66" charset="0"/>
              </a:rPr>
              <a:t>minut také </a:t>
            </a:r>
            <a:r>
              <a:rPr lang="cs-CZ" sz="2000" b="1" dirty="0" smtClean="0">
                <a:latin typeface="Monotype Corsiva" pitchFamily="66" charset="0"/>
              </a:rPr>
              <a:t>a </a:t>
            </a:r>
            <a:r>
              <a:rPr lang="cs-CZ" sz="2000" b="1" dirty="0" err="1" smtClean="0">
                <a:latin typeface="Monotype Corsiva" pitchFamily="66" charset="0"/>
              </a:rPr>
              <a:t>Milouš</a:t>
            </a:r>
            <a:r>
              <a:rPr lang="cs-CZ" sz="2000" b="1" dirty="0" smtClean="0">
                <a:latin typeface="Monotype Corsiva" pitchFamily="66" charset="0"/>
              </a:rPr>
              <a:t> se octl na zemi. To bylo na dědečka trochu moc. Křičel na </a:t>
            </a:r>
            <a:r>
              <a:rPr lang="cs-CZ" sz="2000" b="1" dirty="0" err="1" smtClean="0">
                <a:latin typeface="Monotype Corsiva" pitchFamily="66" charset="0"/>
              </a:rPr>
              <a:t>Milouše</a:t>
            </a:r>
            <a:r>
              <a:rPr lang="cs-CZ" sz="2000" b="1" dirty="0" smtClean="0">
                <a:latin typeface="Monotype Corsiva" pitchFamily="66" charset="0"/>
              </a:rPr>
              <a:t>, co to pořád děláš, ty kluku pitomá, nemůžeš sedět pořádně, a </a:t>
            </a:r>
            <a:r>
              <a:rPr lang="cs-CZ" sz="2000" b="1" dirty="0" err="1" smtClean="0">
                <a:latin typeface="Monotype Corsiva" pitchFamily="66" charset="0"/>
              </a:rPr>
              <a:t>Milouš</a:t>
            </a:r>
            <a:r>
              <a:rPr lang="cs-CZ" sz="2000" b="1" dirty="0" smtClean="0">
                <a:latin typeface="Monotype Corsiva" pitchFamily="66" charset="0"/>
              </a:rPr>
              <a:t> uraženě odešel.</a:t>
            </a:r>
          </a:p>
          <a:p>
            <a:pPr marL="0" algn="just">
              <a:buNone/>
            </a:pPr>
            <a:r>
              <a:rPr lang="cs-CZ" sz="1400" dirty="0" smtClean="0">
                <a:latin typeface="Monotype Corsiva" pitchFamily="66" charset="0"/>
              </a:rPr>
              <a:t>        </a:t>
            </a:r>
            <a:r>
              <a:rPr lang="cs-CZ" sz="1400" b="1" dirty="0" smtClean="0"/>
              <a:t> </a:t>
            </a:r>
            <a:endParaRPr lang="cs-CZ" sz="1400" dirty="0" smtClean="0"/>
          </a:p>
          <a:p>
            <a:pPr>
              <a:buNone/>
            </a:pPr>
            <a:endParaRPr lang="cs-CZ" sz="1400" dirty="0" smtClean="0">
              <a:latin typeface="Monotype Corsiva" pitchFamily="66" charset="0"/>
            </a:endParaRPr>
          </a:p>
          <a:p>
            <a:pPr>
              <a:buNone/>
            </a:pPr>
            <a:endParaRPr lang="cs-CZ" sz="1400" dirty="0" smtClean="0">
              <a:latin typeface="Monotype Corsiva" pitchFamily="66" charset="0"/>
            </a:endParaRPr>
          </a:p>
          <a:p>
            <a:pPr>
              <a:buNone/>
            </a:pPr>
            <a:endParaRPr lang="cs-CZ" sz="1400" dirty="0" smtClean="0">
              <a:latin typeface="Monotype Corsiva" pitchFamily="66" charset="0"/>
            </a:endParaRPr>
          </a:p>
          <a:p>
            <a:pPr>
              <a:buNone/>
            </a:pPr>
            <a:endParaRPr lang="cs-CZ" sz="1400" dirty="0" smtClean="0">
              <a:latin typeface="Monotype Corsiva" pitchFamily="66" charset="0"/>
            </a:endParaRPr>
          </a:p>
          <a:p>
            <a:pPr>
              <a:buNone/>
            </a:pPr>
            <a:endParaRPr lang="cs-CZ" sz="1400" dirty="0" smtClean="0">
              <a:latin typeface="Monotype Corsiva" pitchFamily="66" charset="0"/>
            </a:endParaRPr>
          </a:p>
          <a:p>
            <a:pPr>
              <a:buNone/>
            </a:pPr>
            <a:endParaRPr lang="cs-CZ" sz="1400" dirty="0" smtClean="0">
              <a:latin typeface="Monotype Corsiva" pitchFamily="66" charset="0"/>
            </a:endParaRPr>
          </a:p>
          <a:p>
            <a:pPr>
              <a:buNone/>
            </a:pPr>
            <a:endParaRPr lang="cs-CZ" sz="1400" dirty="0" smtClean="0">
              <a:latin typeface="Monotype Corsiva" pitchFamily="66" charset="0"/>
            </a:endParaRPr>
          </a:p>
          <a:p>
            <a:pPr>
              <a:buNone/>
            </a:pPr>
            <a:endParaRPr lang="cs-CZ" sz="1400" dirty="0" smtClean="0">
              <a:latin typeface="Monotype Corsiva" pitchFamily="66" charset="0"/>
            </a:endParaRPr>
          </a:p>
          <a:p>
            <a:pPr>
              <a:buNone/>
            </a:pPr>
            <a:endParaRPr lang="cs-CZ" sz="1400" dirty="0" smtClean="0">
              <a:latin typeface="Monotype Corsiva" pitchFamily="66" charset="0"/>
            </a:endParaRPr>
          </a:p>
          <a:p>
            <a:pPr>
              <a:buNone/>
            </a:pPr>
            <a:endParaRPr lang="cs-CZ" sz="1400" dirty="0" smtClean="0">
              <a:latin typeface="Monotype Corsiva" pitchFamily="66" charset="0"/>
            </a:endParaRPr>
          </a:p>
          <a:p>
            <a:pPr>
              <a:buNone/>
            </a:pPr>
            <a:endParaRPr lang="cs-CZ" sz="1400" dirty="0" smtClean="0">
              <a:latin typeface="Monotype Corsiva" pitchFamily="66" charset="0"/>
            </a:endParaRPr>
          </a:p>
          <a:p>
            <a:pPr>
              <a:buNone/>
            </a:pPr>
            <a:endParaRPr lang="cs-CZ" sz="1400" dirty="0" smtClean="0">
              <a:latin typeface="Monotype Corsiva" pitchFamily="66" charset="0"/>
            </a:endParaRPr>
          </a:p>
          <a:p>
            <a:pPr>
              <a:buNone/>
            </a:pPr>
            <a:endParaRPr lang="cs-CZ" sz="1400" dirty="0" smtClean="0">
              <a:latin typeface="Monotype Corsiva" pitchFamily="66" charset="0"/>
            </a:endParaRPr>
          </a:p>
          <a:p>
            <a:pPr>
              <a:buNone/>
            </a:pPr>
            <a:endParaRPr lang="cs-CZ" sz="1400" dirty="0" smtClean="0">
              <a:latin typeface="Monotype Corsiva" pitchFamily="66" charset="0"/>
            </a:endParaRPr>
          </a:p>
          <a:p>
            <a:pPr>
              <a:buNone/>
            </a:pPr>
            <a:endParaRPr lang="cs-CZ" sz="1400" dirty="0" smtClean="0">
              <a:latin typeface="Monotype Corsiva" pitchFamily="66" charset="0"/>
            </a:endParaRPr>
          </a:p>
          <a:p>
            <a:pPr>
              <a:buNone/>
            </a:pPr>
            <a:endParaRPr lang="cs-CZ" sz="1400" dirty="0" smtClean="0">
              <a:latin typeface="Monotype Corsiva" pitchFamily="66" charset="0"/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6500826" y="1500174"/>
            <a:ext cx="1857388" cy="1071570"/>
          </a:xfrm>
          <a:prstGeom prst="rect">
            <a:avLst/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 w="25400" cap="sq" cmpd="sng" algn="ctr">
            <a:solidFill>
              <a:srgbClr val="B26C18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Literární druh a žánr: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1100" b="1" dirty="0" smtClean="0">
                <a:solidFill>
                  <a:srgbClr val="FF0000"/>
                </a:solidFill>
              </a:rPr>
              <a:t>epika, humoristický román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</a:rPr>
              <a:t>(novela)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Téma: </a:t>
            </a:r>
            <a:r>
              <a:rPr kumimoji="0" lang="cs-CZ" sz="1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</a:rPr>
              <a:t>Vtipné</a:t>
            </a:r>
            <a:r>
              <a:rPr kumimoji="0" lang="cs-CZ" sz="1100" b="1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</a:rPr>
              <a:t> příhody</a:t>
            </a:r>
            <a:endParaRPr kumimoji="0" lang="cs-CZ" sz="11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1100" b="1" dirty="0" smtClean="0">
                <a:solidFill>
                  <a:srgbClr val="FF0000"/>
                </a:solidFill>
              </a:rPr>
              <a:t>sluhy Saturnina a jeho pána</a:t>
            </a:r>
            <a:endParaRPr kumimoji="0" lang="cs-CZ" sz="11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</a:endParaRPr>
          </a:p>
        </p:txBody>
      </p:sp>
      <p:sp>
        <p:nvSpPr>
          <p:cNvPr id="13" name="Obdélník 12"/>
          <p:cNvSpPr/>
          <p:nvPr/>
        </p:nvSpPr>
        <p:spPr bwMode="auto">
          <a:xfrm>
            <a:off x="6500826" y="2857496"/>
            <a:ext cx="1857388" cy="1071570"/>
          </a:xfrm>
          <a:prstGeom prst="rect">
            <a:avLst/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 w="25400" cap="sq" cmpd="sng" algn="ctr">
            <a:solidFill>
              <a:srgbClr val="B26C18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Slohový postup: 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</a:rPr>
              <a:t>vyprávěcí, </a:t>
            </a:r>
            <a:r>
              <a:rPr lang="cs-CZ" sz="1100" b="1" smtClean="0">
                <a:solidFill>
                  <a:srgbClr val="FF0000"/>
                </a:solidFill>
              </a:rPr>
              <a:t>popisný</a:t>
            </a:r>
            <a:r>
              <a:rPr lang="cs-CZ" sz="1100" b="1" dirty="0" smtClean="0">
                <a:solidFill>
                  <a:srgbClr val="FF0000"/>
                </a:solidFill>
              </a:rPr>
              <a:t>, 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1100" b="1" dirty="0" smtClean="0">
                <a:solidFill>
                  <a:srgbClr val="FF0000"/>
                </a:solidFill>
              </a:rPr>
              <a:t>charakterizační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1100" b="1" dirty="0" smtClean="0"/>
              <a:t>Vypravěč: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1100" b="1" dirty="0" err="1" smtClean="0">
                <a:solidFill>
                  <a:srgbClr val="FF0000"/>
                </a:solidFill>
              </a:rPr>
              <a:t>ich</a:t>
            </a:r>
            <a:r>
              <a:rPr lang="cs-CZ" sz="1100" b="1" dirty="0" smtClean="0">
                <a:solidFill>
                  <a:srgbClr val="FF0000"/>
                </a:solidFill>
              </a:rPr>
              <a:t>-forma</a:t>
            </a:r>
            <a:endParaRPr kumimoji="0" lang="cs-CZ" sz="11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6500826" y="4286256"/>
            <a:ext cx="1928826" cy="1143008"/>
          </a:xfrm>
          <a:prstGeom prst="rect">
            <a:avLst/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 w="25400" cap="sq" cmpd="sng" algn="ctr">
            <a:solidFill>
              <a:srgbClr val="B26C18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Vymyslete vlastní název</a:t>
            </a:r>
            <a:r>
              <a:rPr kumimoji="0" lang="cs-CZ" sz="11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 </a:t>
            </a:r>
            <a:r>
              <a:rPr lang="cs-CZ" sz="1100" b="1" dirty="0" smtClean="0"/>
              <a:t> 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1100" b="1" dirty="0" smtClean="0"/>
              <a:t>pro výňatek: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1" i="0" u="none" strike="noStrike" cap="none" normalizeH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</a:rPr>
              <a:t>Miloušovo</a:t>
            </a:r>
            <a:r>
              <a:rPr kumimoji="0" lang="cs-CZ" sz="1100" b="1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</a:rPr>
              <a:t> lehátko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100" b="1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1100" b="1" baseline="0" dirty="0" smtClean="0"/>
              <a:t>Jazyková</a:t>
            </a:r>
            <a:r>
              <a:rPr lang="cs-CZ" sz="1100" b="1" dirty="0" smtClean="0"/>
              <a:t> vrstva: </a:t>
            </a:r>
            <a:r>
              <a:rPr lang="cs-CZ" sz="1100" b="1" dirty="0" smtClean="0">
                <a:solidFill>
                  <a:srgbClr val="FF0000"/>
                </a:solidFill>
              </a:rPr>
              <a:t>spisovná a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1100" b="1" dirty="0" smtClean="0">
                <a:solidFill>
                  <a:srgbClr val="FF0000"/>
                </a:solidFill>
              </a:rPr>
              <a:t>h</a:t>
            </a:r>
            <a:r>
              <a:rPr kumimoji="0" lang="cs-CZ" sz="1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</a:rPr>
              <a:t>ovorová čeština.</a:t>
            </a:r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524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ahoma" pitchFamily="34" charset="0"/>
              </a:rPr>
              <a:t>Saturnin je vůbec velmi důmyslný muž. Dodnes nechápu, jak to dělal, že se Miloušovo lehátko obyčejně uprostřed vyprávění zázračným způsobem složilo a pohřbilo blazeovaného světáka ve svých troskách. Když se to stalo poprvé, všichni jsme se polekali a Saturnin ochotně přinesl Miloušovi lehátko jiné. To sklaplo asi za deset minut také, a Milouš se octl na zemi. To bylo na dědečka trochu moc. Křičel na Milouše, co to pořád děláš, ty kluku pitomá, nemůžeš sedět pořádně, a Milouš uraženě odešel.</a:t>
            </a:r>
            <a:endParaRPr kumimoji="0" lang="cs-CZ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524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ahoma" pitchFamily="34" charset="0"/>
              </a:rPr>
              <a:t>I jinak plnil Saturnin svou přísahu a myslím, že Milouš bude na pobyt v dědečkově domě ještě dlouho vzpomínat. Saturninovým přičiněním prožíval jakousi filmovou grotesku plnou zázračných nehod a svízelů. Zajímavé bylo, že mlčel a neprozradil Saturnina. Jistě to mělo nějaký důvod. Saturnin se nelekal žádné námahy a dalo by příliš práce, kdybych chtěl vylíčit všechno, co si na Milouše vymyslil. Pamatuji si, jak můj drahý bratranec zuřil, když si z láhve březové vody nastříkal na vlasy petrolej, jak klel a vzbouřil celý dům, když v době, kdy nám nesvítilo světlo, šel potmě spát a zjistil, že někdo přestavěl nábytek v jeho pokoji naprosto nesmyslným způsobem, jak pochyboval o svém zdravém rozumu, když se dočítal šílené věci ve svých sešitových krvácích, v nichž Saturnin vyměnil navzájem listy tak, že číslování sice souhlasilo, ale každý list byl z jiného sešitu. Je zajímavé, že první takto upravený román Milouš přečetl, aniž to zpozoroval. […]</a:t>
            </a:r>
            <a:endParaRPr kumimoji="0" lang="cs-CZ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524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524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ahoma" pitchFamily="34" charset="0"/>
              </a:rPr>
              <a:t>Saturnin je vůbec velmi důmyslný muž. Dodnes nechápu, jak to dělal, že se Miloušovo lehátko obyčejně uprostřed vyprávění zázračným způsobem složilo a pohřbilo blazeovaného světáka ve svých troskách. Když se to stalo poprvé, všichni jsme se polekali a Saturnin ochotně přinesl Miloušovi lehátko jiné. To sklaplo asi za deset minut také, a Milouš se octl na zemi. To bylo na dědečka trochu moc. Křičel na Milouše, co to pořád děláš, ty kluku pitomá, nemůžeš sedět pořádně, a Milouš uraženě odešel.</a:t>
            </a:r>
            <a:endParaRPr kumimoji="0" lang="cs-CZ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524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ahoma" pitchFamily="34" charset="0"/>
              </a:rPr>
              <a:t>I jinak plnil Saturnin svou přísahu a myslím, že Milouš bude na pobyt v dědečkově domě ještě dlouho vzpomínat. Saturninovým přičiněním prožíval jakousi filmovou grotesku plnou zázračných nehod a svízelů. Zajímavé bylo, že mlčel a neprozradil Saturnina. Jistě to mělo nějaký důvod. Saturnin se nelekal žádné námahy a dalo by příliš práce, kdybych chtěl vylíčit všechno, co si na Milouše vymyslil. Pamatuji si, jak můj drahý bratranec zuřil, když si z láhve březové vody nastříkal na vlasy petrolej, jak klel a vzbouřil celý dům, když v době, kdy nám nesvítilo světlo, šel potmě spát a zjistil, že někdo přestavěl nábytek v jeho pokoji naprosto nesmyslným způsobem, jak pochyboval o svém zdravém rozumu, když se dočítal šílené věci ve svých sešitových krvácích, v nichž Saturnin vyměnil navzájem listy tak, že číslování sice souhlasilo, ale každý list byl z jiného sešitu. Je zajímavé, že první takto upravený román Milouš přečetl, aniž to zpozoroval. […]</a:t>
            </a:r>
            <a:endParaRPr kumimoji="0" lang="cs-CZ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524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1142976" y="4714884"/>
            <a:ext cx="405110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Zasaďte do kontextu díla</a:t>
            </a:r>
            <a:r>
              <a:rPr lang="cs-CZ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.</a:t>
            </a:r>
            <a:endParaRPr lang="cs-CZ" b="1" cap="none" spc="0" dirty="0" smtClean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  <a:p>
            <a:pPr algn="ctr"/>
            <a:r>
              <a:rPr lang="cs-CZ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Vlastními slovy shrňte obsah.</a:t>
            </a:r>
            <a:endParaRPr lang="cs-CZ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9" name="Obrázek 8" descr="MC900412398.WM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3504" y="4786322"/>
            <a:ext cx="1139463" cy="763901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42910" y="1214422"/>
            <a:ext cx="7858180" cy="4643470"/>
          </a:xfrm>
        </p:spPr>
        <p:txBody>
          <a:bodyPr/>
          <a:lstStyle/>
          <a:p>
            <a:pPr algn="ctr">
              <a:buNone/>
            </a:pPr>
            <a:r>
              <a:rPr lang="cs-CZ" sz="2000" b="1" dirty="0" smtClean="0">
                <a:solidFill>
                  <a:srgbClr val="FF0000"/>
                </a:solidFill>
                <a:latin typeface="Monotype Corsiva" pitchFamily="66" charset="0"/>
              </a:rPr>
              <a:t>Saturnin </a:t>
            </a:r>
            <a:r>
              <a:rPr lang="cs-CZ" sz="2000" b="1" dirty="0" smtClean="0">
                <a:latin typeface="Monotype Corsiva" pitchFamily="66" charset="0"/>
              </a:rPr>
              <a:t>– výchozí text 2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000" dirty="0" smtClean="0">
                <a:latin typeface="Monotype Corsiva" pitchFamily="66" charset="0"/>
              </a:rPr>
              <a:t>     Když jsem se jednou tety ptal, jestli už přemýšlela o tom, čím </a:t>
            </a:r>
            <a:r>
              <a:rPr lang="cs-CZ" sz="2000" dirty="0" err="1" smtClean="0">
                <a:latin typeface="Monotype Corsiva" pitchFamily="66" charset="0"/>
              </a:rPr>
              <a:t>Milouš</a:t>
            </a:r>
            <a:r>
              <a:rPr lang="cs-CZ" sz="2000" dirty="0" smtClean="0">
                <a:latin typeface="Monotype Corsiva" pitchFamily="66" charset="0"/>
              </a:rPr>
              <a:t> bude, naznačila mi nejdříve, že to není moje starost, a potom střízlivě řekla, že </a:t>
            </a:r>
            <a:r>
              <a:rPr lang="cs-CZ" sz="2000" dirty="0" err="1" smtClean="0">
                <a:latin typeface="Monotype Corsiva" pitchFamily="66" charset="0"/>
              </a:rPr>
              <a:t>Milouš</a:t>
            </a:r>
            <a:r>
              <a:rPr lang="cs-CZ" sz="2000" dirty="0" smtClean="0">
                <a:latin typeface="Monotype Corsiva" pitchFamily="66" charset="0"/>
              </a:rPr>
              <a:t> překrásně bruslí.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000" dirty="0" smtClean="0">
                <a:latin typeface="Monotype Corsiva" pitchFamily="66" charset="0"/>
              </a:rPr>
              <a:t>Kdybych prý viděl ty figury, no unikum. Ta odpověď se mi zdála podivná. I kdyby tomu bylo tak, jak teta říká, co bude, proboha, dělat v létě? </a:t>
            </a:r>
            <a:br>
              <a:rPr lang="cs-CZ" sz="2000" dirty="0" smtClean="0">
                <a:latin typeface="Monotype Corsiva" pitchFamily="66" charset="0"/>
              </a:rPr>
            </a:br>
            <a:r>
              <a:rPr lang="cs-CZ" sz="2000" dirty="0" smtClean="0">
                <a:latin typeface="Monotype Corsiva" pitchFamily="66" charset="0"/>
              </a:rPr>
              <a:t>       Potom teta změnila téma rozhovoru a vzpomínala na svého nebožtíka muže. Vykládala mi o něm, jako kdybych ho byl jakživ neviděl. Já se naň pamatuji velice dobře. </a:t>
            </a:r>
            <a:br>
              <a:rPr lang="cs-CZ" sz="2000" dirty="0" smtClean="0">
                <a:latin typeface="Monotype Corsiva" pitchFamily="66" charset="0"/>
              </a:rPr>
            </a:br>
            <a:r>
              <a:rPr lang="cs-CZ" sz="2000" dirty="0" smtClean="0">
                <a:latin typeface="Monotype Corsiva" pitchFamily="66" charset="0"/>
              </a:rPr>
              <a:t>       Byl to podivuhodný človíček. Vystřídal překvapující množství povolání z toho důvodu, že považoval za nedůstojné, aby někoho poslouchal. Teta tomu říkala vrozená hrdost. O postavení, které si nakonec získal, se mínění rozcházejí. </a:t>
            </a:r>
            <a:br>
              <a:rPr lang="cs-CZ" sz="2000" dirty="0" smtClean="0">
                <a:latin typeface="Monotype Corsiva" pitchFamily="66" charset="0"/>
              </a:rPr>
            </a:br>
            <a:r>
              <a:rPr lang="cs-CZ" sz="2000" dirty="0" smtClean="0">
                <a:latin typeface="Monotype Corsiva" pitchFamily="66" charset="0"/>
              </a:rPr>
              <a:t>Teta Kateřina říká, že byl vědeckým pracovníkem. Já jsem toho názoru, že měl malou továrničku na nějaké čistící prostředky, a Saturnin jednou řekl, že podle toho, co slyšel, to byla továrna na katastrofy. Skoro bych řekl, že máme pravdu všichni. </a:t>
            </a:r>
            <a:endParaRPr lang="cs-CZ" sz="2000" b="1" dirty="0" smtClean="0">
              <a:latin typeface="Monotype Corsiva" pitchFamily="66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cs-CZ" sz="1800" dirty="0" smtClean="0">
                <a:latin typeface="Monotype Corsiva" pitchFamily="66" charset="0"/>
              </a:rPr>
              <a:t>            </a:t>
            </a:r>
            <a:r>
              <a:rPr lang="cs-CZ" sz="2000" dirty="0" smtClean="0">
                <a:latin typeface="Monotype Corsiva" pitchFamily="66" charset="0"/>
              </a:rPr>
              <a:t>                                                                         </a:t>
            </a:r>
          </a:p>
          <a:p>
            <a:pPr algn="just">
              <a:buNone/>
            </a:pPr>
            <a:endParaRPr lang="cs-CZ" sz="1600" b="1" dirty="0" smtClean="0">
              <a:latin typeface="Monotype Corsiva" pitchFamily="66" charset="0"/>
            </a:endParaRPr>
          </a:p>
          <a:p>
            <a:pPr algn="just">
              <a:buNone/>
            </a:pPr>
            <a:endParaRPr lang="cs-CZ" sz="18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4" name="Obrázek 3" descr="MC900426054.WM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3834" y="1285860"/>
            <a:ext cx="785818" cy="685559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42910" y="1500174"/>
            <a:ext cx="7858180" cy="428628"/>
          </a:xfrm>
        </p:spPr>
        <p:txBody>
          <a:bodyPr numCol="2"/>
          <a:lstStyle/>
          <a:p>
            <a:pPr>
              <a:buNone/>
            </a:pPr>
            <a:r>
              <a:rPr lang="cs-CZ" sz="2000" b="1" dirty="0" smtClean="0">
                <a:solidFill>
                  <a:srgbClr val="FF0000"/>
                </a:solidFill>
                <a:latin typeface="Monotype Corsiva" pitchFamily="66" charset="0"/>
              </a:rPr>
              <a:t>    </a:t>
            </a:r>
            <a:r>
              <a:rPr lang="cs-CZ" sz="2400" b="1" dirty="0" smtClean="0">
                <a:solidFill>
                  <a:srgbClr val="FF0000"/>
                </a:solidFill>
                <a:latin typeface="Monotype Corsiva" pitchFamily="66" charset="0"/>
              </a:rPr>
              <a:t>Urči správně dle textu 2</a:t>
            </a:r>
          </a:p>
          <a:p>
            <a:pPr>
              <a:buNone/>
            </a:pPr>
            <a:r>
              <a:rPr lang="cs-CZ" sz="2400" b="1" dirty="0" smtClean="0">
                <a:latin typeface="Monotype Corsiva" pitchFamily="66" charset="0"/>
              </a:rPr>
              <a:t>  </a:t>
            </a:r>
          </a:p>
          <a:p>
            <a:pPr>
              <a:buNone/>
            </a:pPr>
            <a:r>
              <a:rPr lang="cs-CZ" sz="2800" b="1" dirty="0" smtClean="0">
                <a:latin typeface="Monotype Corsiva" pitchFamily="66" charset="0"/>
              </a:rPr>
              <a:t>     </a:t>
            </a:r>
          </a:p>
          <a:p>
            <a:pPr>
              <a:buNone/>
            </a:pPr>
            <a:r>
              <a:rPr lang="cs-CZ" sz="2000" b="1" dirty="0" smtClean="0">
                <a:latin typeface="Monotype Corsiva" pitchFamily="66" charset="0"/>
              </a:rPr>
              <a:t>     </a:t>
            </a:r>
          </a:p>
          <a:p>
            <a:pPr>
              <a:buNone/>
            </a:pPr>
            <a:endParaRPr lang="cs-CZ" sz="2000" b="1" dirty="0" smtClean="0">
              <a:latin typeface="Monotype Corsiva" pitchFamily="66" charset="0"/>
            </a:endParaRPr>
          </a:p>
          <a:p>
            <a:pPr>
              <a:buNone/>
            </a:pPr>
            <a:r>
              <a:rPr lang="cs-CZ" sz="2000" b="1" dirty="0" smtClean="0">
                <a:latin typeface="Monotype Corsiva" pitchFamily="66" charset="0"/>
              </a:rPr>
              <a:t>            </a:t>
            </a:r>
          </a:p>
          <a:p>
            <a:pPr>
              <a:buNone/>
            </a:pPr>
            <a:r>
              <a:rPr lang="cs-CZ" sz="2000" b="1" dirty="0" smtClean="0">
                <a:latin typeface="Monotype Corsiva" pitchFamily="66" charset="0"/>
              </a:rPr>
              <a:t>     </a:t>
            </a:r>
          </a:p>
          <a:p>
            <a:pPr>
              <a:buNone/>
            </a:pPr>
            <a:r>
              <a:rPr lang="cs-CZ" sz="2000" b="1" dirty="0" smtClean="0">
                <a:latin typeface="Monotype Corsiva" pitchFamily="66" charset="0"/>
              </a:rPr>
              <a:t>     </a:t>
            </a:r>
          </a:p>
          <a:p>
            <a:pPr>
              <a:buNone/>
            </a:pPr>
            <a:endParaRPr lang="cs-CZ" sz="20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42910" y="1643050"/>
            <a:ext cx="778674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endParaRPr lang="cs-CZ" b="1" dirty="0" smtClean="0">
              <a:latin typeface="Monotype Corsiva" pitchFamily="66" charset="0"/>
            </a:endParaRPr>
          </a:p>
          <a:p>
            <a:pPr marL="457200" indent="-457200"/>
            <a:r>
              <a:rPr lang="cs-CZ" b="1" dirty="0" smtClean="0">
                <a:latin typeface="Monotype Corsiva" pitchFamily="66" charset="0"/>
              </a:rPr>
              <a:t>1. Text </a:t>
            </a:r>
            <a:r>
              <a:rPr lang="cs-CZ" b="1" u="sng" dirty="0" smtClean="0">
                <a:latin typeface="Monotype Corsiva" pitchFamily="66" charset="0"/>
              </a:rPr>
              <a:t>je členěn </a:t>
            </a:r>
            <a:r>
              <a:rPr lang="cs-CZ" b="1" dirty="0" smtClean="0">
                <a:latin typeface="Monotype Corsiva" pitchFamily="66" charset="0"/>
              </a:rPr>
              <a:t>do čtyř: a) slok  b) strof  c) sloupců  d) odstavců</a:t>
            </a:r>
          </a:p>
          <a:p>
            <a:pPr marL="457200" indent="-457200"/>
            <a:r>
              <a:rPr lang="cs-CZ" b="1" i="1" dirty="0" smtClean="0">
                <a:latin typeface="Monotype Corsiva" pitchFamily="66" charset="0"/>
              </a:rPr>
              <a:t>2. Vyjádření  t</a:t>
            </a:r>
            <a:r>
              <a:rPr lang="cs-CZ" i="1" dirty="0" smtClean="0">
                <a:latin typeface="Monotype Corsiva" pitchFamily="66" charset="0"/>
              </a:rPr>
              <a:t>ovárna na katastrofy</a:t>
            </a:r>
            <a:r>
              <a:rPr lang="cs-CZ" b="1" dirty="0" smtClean="0">
                <a:latin typeface="Monotype Corsiva" pitchFamily="66" charset="0"/>
              </a:rPr>
              <a:t> je: a) obrazné pojmenování </a:t>
            </a:r>
          </a:p>
          <a:p>
            <a:pPr marL="457200" indent="-457200"/>
            <a:r>
              <a:rPr lang="cs-CZ" b="1" i="1" dirty="0" smtClean="0">
                <a:latin typeface="Monotype Corsiva" pitchFamily="66" charset="0"/>
              </a:rPr>
              <a:t>b) přímé pojmenování  c)  apostrofa  d) přímá řeč</a:t>
            </a:r>
          </a:p>
          <a:p>
            <a:pPr marL="457200" indent="-457200"/>
            <a:r>
              <a:rPr lang="cs-CZ" b="1" i="1" dirty="0" smtClean="0">
                <a:latin typeface="Monotype Corsiva" pitchFamily="66" charset="0"/>
              </a:rPr>
              <a:t>3.V textu najdeme </a:t>
            </a:r>
            <a:r>
              <a:rPr lang="cs-CZ" b="1" i="1" u="sng" dirty="0" smtClean="0">
                <a:latin typeface="Monotype Corsiva" pitchFamily="66" charset="0"/>
              </a:rPr>
              <a:t>nepřímou řeč </a:t>
            </a:r>
            <a:r>
              <a:rPr lang="cs-CZ" b="1" i="1" dirty="0" smtClean="0">
                <a:latin typeface="Monotype Corsiva" pitchFamily="66" charset="0"/>
              </a:rPr>
              <a:t>: ano –ne</a:t>
            </a:r>
          </a:p>
          <a:p>
            <a:pPr marL="457200" indent="-457200"/>
            <a:r>
              <a:rPr lang="cs-CZ" b="1" i="1" dirty="0" smtClean="0">
                <a:latin typeface="Monotype Corsiva" pitchFamily="66" charset="0"/>
              </a:rPr>
              <a:t>4. </a:t>
            </a:r>
            <a:r>
              <a:rPr lang="cs-CZ" b="1" dirty="0" smtClean="0">
                <a:latin typeface="Monotype Corsiva" pitchFamily="66" charset="0"/>
              </a:rPr>
              <a:t>Výraz  </a:t>
            </a:r>
            <a:r>
              <a:rPr lang="cs-CZ" dirty="0" smtClean="0">
                <a:latin typeface="Monotype Corsiva" pitchFamily="66" charset="0"/>
              </a:rPr>
              <a:t>unikum </a:t>
            </a:r>
            <a:r>
              <a:rPr lang="cs-CZ" b="1" dirty="0" smtClean="0">
                <a:latin typeface="Monotype Corsiva" pitchFamily="66" charset="0"/>
              </a:rPr>
              <a:t>znamená: a) mimořádnost b)  experiment  c)  úžas</a:t>
            </a:r>
          </a:p>
          <a:p>
            <a:pPr marL="457200" indent="-457200"/>
            <a:r>
              <a:rPr lang="cs-CZ" b="1" i="1" dirty="0" smtClean="0">
                <a:latin typeface="Monotype Corsiva" pitchFamily="66" charset="0"/>
              </a:rPr>
              <a:t>5. V textu jsou </a:t>
            </a:r>
            <a:r>
              <a:rPr lang="cs-CZ" b="1" i="1" u="sng" dirty="0" smtClean="0">
                <a:latin typeface="Monotype Corsiva" pitchFamily="66" charset="0"/>
              </a:rPr>
              <a:t>archaismy:</a:t>
            </a:r>
            <a:r>
              <a:rPr lang="cs-CZ" b="1" i="1" dirty="0" smtClean="0">
                <a:latin typeface="Monotype Corsiva" pitchFamily="66" charset="0"/>
              </a:rPr>
              <a:t>  ano –ne</a:t>
            </a:r>
          </a:p>
          <a:p>
            <a:pPr marL="457200" indent="-457200"/>
            <a:r>
              <a:rPr lang="cs-CZ" b="1" i="1" dirty="0" smtClean="0">
                <a:latin typeface="Monotype Corsiva" pitchFamily="66" charset="0"/>
              </a:rPr>
              <a:t>6. </a:t>
            </a:r>
            <a:r>
              <a:rPr lang="cs-CZ" b="1" i="1" u="sng" dirty="0" smtClean="0">
                <a:latin typeface="Monotype Corsiva" pitchFamily="66" charset="0"/>
              </a:rPr>
              <a:t>Vypravěčem </a:t>
            </a:r>
            <a:r>
              <a:rPr lang="cs-CZ" b="1" i="1" dirty="0" smtClean="0">
                <a:latin typeface="Monotype Corsiva" pitchFamily="66" charset="0"/>
              </a:rPr>
              <a:t>je: a) Saturnin  b) Saturninův pán  c) </a:t>
            </a:r>
            <a:r>
              <a:rPr lang="cs-CZ" b="1" i="1" dirty="0" err="1" smtClean="0">
                <a:latin typeface="Monotype Corsiva" pitchFamily="66" charset="0"/>
              </a:rPr>
              <a:t>Milouš</a:t>
            </a:r>
            <a:endParaRPr lang="cs-CZ" b="1" i="1" dirty="0" smtClean="0">
              <a:latin typeface="Monotype Corsiva" pitchFamily="66" charset="0"/>
            </a:endParaRPr>
          </a:p>
          <a:p>
            <a:pPr marL="457200" indent="-457200"/>
            <a:r>
              <a:rPr lang="cs-CZ" b="1" i="1" dirty="0" smtClean="0">
                <a:latin typeface="Monotype Corsiva" pitchFamily="66" charset="0"/>
              </a:rPr>
              <a:t>7.  </a:t>
            </a:r>
            <a:r>
              <a:rPr lang="cs-CZ" b="1" i="1" u="sng" dirty="0" smtClean="0">
                <a:latin typeface="Monotype Corsiva" pitchFamily="66" charset="0"/>
              </a:rPr>
              <a:t>Slohový postup </a:t>
            </a:r>
            <a:r>
              <a:rPr lang="cs-CZ" b="1" i="1" dirty="0" smtClean="0">
                <a:latin typeface="Monotype Corsiva" pitchFamily="66" charset="0"/>
              </a:rPr>
              <a:t>je: a) vyprávěcí  b) informační  c)  humoristický</a:t>
            </a:r>
          </a:p>
          <a:p>
            <a:pPr marL="457200" indent="-457200"/>
            <a:r>
              <a:rPr lang="cs-CZ" sz="3600" b="1" i="1" dirty="0" smtClean="0">
                <a:solidFill>
                  <a:srgbClr val="FF0000"/>
                </a:solidFill>
                <a:latin typeface="Monotype Corsiva" pitchFamily="66" charset="0"/>
              </a:rPr>
              <a:t>1c -2a-3 ano-4a-5ano-6b-7a</a:t>
            </a:r>
            <a:endParaRPr lang="cs-CZ" sz="3600" b="1" i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5" name="Obrázek 4" descr="MC900237453.WM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0892" y="4714884"/>
            <a:ext cx="1357322" cy="995079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14414" y="1142984"/>
            <a:ext cx="6824682" cy="628632"/>
          </a:xfrm>
        </p:spPr>
        <p:txBody>
          <a:bodyPr/>
          <a:lstStyle/>
          <a:p>
            <a:pPr algn="just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Rozhovor se spisovatelem (poslech nahrávky)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42910" y="2000240"/>
            <a:ext cx="7858180" cy="3857652"/>
          </a:xfrm>
        </p:spPr>
        <p:txBody>
          <a:bodyPr/>
          <a:lstStyle/>
          <a:p>
            <a:pPr>
              <a:buNone/>
            </a:pPr>
            <a:endParaRPr lang="cs-CZ" sz="2000" dirty="0" smtClean="0">
              <a:latin typeface="Monotype Corsiva" pitchFamily="66" charset="0"/>
            </a:endParaRPr>
          </a:p>
          <a:p>
            <a:pPr>
              <a:buNone/>
            </a:pPr>
            <a:r>
              <a:rPr lang="cs-CZ" sz="2000" dirty="0" smtClean="0">
                <a:latin typeface="Monotype Corsiva" pitchFamily="66" charset="0"/>
              </a:rPr>
              <a:t>      </a:t>
            </a:r>
            <a:endParaRPr lang="cs-CZ" sz="2000" dirty="0">
              <a:latin typeface="Monotype Corsiva" pitchFamily="66" charset="0"/>
            </a:endParaRPr>
          </a:p>
        </p:txBody>
      </p:sp>
      <p:sp>
        <p:nvSpPr>
          <p:cNvPr id="4" name="Obdélník 3"/>
          <p:cNvSpPr/>
          <p:nvPr/>
        </p:nvSpPr>
        <p:spPr bwMode="auto">
          <a:xfrm>
            <a:off x="785786" y="2000240"/>
            <a:ext cx="7572428" cy="1143008"/>
          </a:xfrm>
          <a:prstGeom prst="rect">
            <a:avLst/>
          </a:prstGeom>
          <a:solidFill>
            <a:schemeClr val="accent1">
              <a:alpha val="0"/>
            </a:schemeClr>
          </a:solidFill>
          <a:ln w="2540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cs-CZ" sz="2000" b="1" dirty="0" smtClean="0">
                <a:hlinkClick r:id="rId2"/>
              </a:rPr>
              <a:t>http://prehravac.rozhlas.cz/audio/2224362</a:t>
            </a:r>
            <a:endParaRPr lang="cs-CZ" sz="2000" b="1" dirty="0" smtClean="0"/>
          </a:p>
          <a:p>
            <a:pPr algn="ctr"/>
            <a:r>
              <a:rPr lang="cs-CZ" sz="2000" b="1" dirty="0" smtClean="0">
                <a:hlinkClick r:id="rId3"/>
              </a:rPr>
              <a:t>http://prehravac.rozhlas.cz/audio/2226523</a:t>
            </a:r>
            <a:endParaRPr lang="cs-CZ" sz="1800" b="1" dirty="0" smtClean="0"/>
          </a:p>
          <a:p>
            <a:pPr algn="ctr"/>
            <a:r>
              <a:rPr lang="cs-CZ" b="1" dirty="0" smtClean="0">
                <a:latin typeface="Monotype Corsiva" pitchFamily="66" charset="0"/>
              </a:rPr>
              <a:t>Poslouchejte a </a:t>
            </a:r>
            <a:r>
              <a:rPr lang="cs-CZ" b="1" u="sng" dirty="0" smtClean="0">
                <a:latin typeface="Monotype Corsiva" pitchFamily="66" charset="0"/>
              </a:rPr>
              <a:t>vypracujte odpovědi na otázky</a:t>
            </a:r>
            <a:r>
              <a:rPr lang="cs-CZ" b="1" dirty="0" smtClean="0">
                <a:latin typeface="Monotype Corsiva" pitchFamily="66" charset="0"/>
              </a:rPr>
              <a:t>.</a:t>
            </a:r>
            <a:endParaRPr kumimoji="0" lang="cs-CZ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</p:txBody>
      </p:sp>
      <p:sp>
        <p:nvSpPr>
          <p:cNvPr id="5" name="Rámeček 4"/>
          <p:cNvSpPr/>
          <p:nvPr/>
        </p:nvSpPr>
        <p:spPr bwMode="auto">
          <a:xfrm>
            <a:off x="857224" y="3357562"/>
            <a:ext cx="7358114" cy="2214578"/>
          </a:xfrm>
          <a:prstGeom prst="frame">
            <a:avLst/>
          </a:prstGeom>
          <a:solidFill>
            <a:schemeClr val="accent1">
              <a:alpha val="0"/>
            </a:schemeClr>
          </a:solidFill>
          <a:ln w="1270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457200" marR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cs-CZ" b="1" dirty="0" smtClean="0">
                <a:latin typeface="Monotype Corsiva" pitchFamily="66" charset="0"/>
              </a:rPr>
              <a:t>a) Shrňte </a:t>
            </a:r>
            <a:r>
              <a:rPr lang="cs-CZ" b="1" u="sng" dirty="0" smtClean="0">
                <a:latin typeface="Monotype Corsiva" pitchFamily="66" charset="0"/>
              </a:rPr>
              <a:t>vlastními slovy obsah  </a:t>
            </a:r>
            <a:r>
              <a:rPr lang="cs-CZ" b="1" dirty="0" smtClean="0">
                <a:latin typeface="Monotype Corsiva" pitchFamily="66" charset="0"/>
              </a:rPr>
              <a:t>úvodní čtené ukázky z díla.</a:t>
            </a:r>
          </a:p>
          <a:p>
            <a:pPr marL="457200" marR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cs-CZ" b="1" dirty="0" smtClean="0">
                <a:latin typeface="Monotype Corsiva" pitchFamily="66" charset="0"/>
              </a:rPr>
              <a:t>Kdo  promlouvá v ukázce před začátkem rozhovoru ?</a:t>
            </a:r>
          </a:p>
          <a:p>
            <a:pPr marL="457200" marR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cs-CZ" b="1" dirty="0" smtClean="0">
                <a:latin typeface="Monotype Corsiva" pitchFamily="66" charset="0"/>
              </a:rPr>
              <a:t>b) Za </a:t>
            </a:r>
            <a:r>
              <a:rPr lang="cs-CZ" b="1" u="sng" dirty="0" smtClean="0">
                <a:latin typeface="Monotype Corsiva" pitchFamily="66" charset="0"/>
              </a:rPr>
              <a:t>panování kterého vládce  </a:t>
            </a:r>
            <a:r>
              <a:rPr lang="cs-CZ" b="1" dirty="0" smtClean="0">
                <a:latin typeface="Monotype Corsiva" pitchFamily="66" charset="0"/>
              </a:rPr>
              <a:t>a kde se ZJ narodil? </a:t>
            </a:r>
          </a:p>
          <a:p>
            <a:pPr marL="457200" marR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Monotype Corsiva" pitchFamily="66" charset="0"/>
              </a:rPr>
              <a:t>c)  Jak vznikal román Saturnin, proč je v románě tolik </a:t>
            </a:r>
            <a:r>
              <a:rPr kumimoji="0" lang="cs-CZ" sz="2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Monotype Corsiva" pitchFamily="66" charset="0"/>
              </a:rPr>
              <a:t>vody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Monotype Corsiva" pitchFamily="66" charset="0"/>
              </a:rPr>
              <a:t>?</a:t>
            </a:r>
          </a:p>
        </p:txBody>
      </p:sp>
      <p:pic>
        <p:nvPicPr>
          <p:cNvPr id="7" name="Obrázek 6" descr="MC900318632.WM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68" y="2143116"/>
            <a:ext cx="1091791" cy="874853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14414" y="1142984"/>
            <a:ext cx="6824682" cy="628632"/>
          </a:xfrm>
        </p:spPr>
        <p:txBody>
          <a:bodyPr/>
          <a:lstStyle/>
          <a:p>
            <a:pPr algn="just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Rozhovor se spisovatelem (poslech nahrávky)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42910" y="2000240"/>
            <a:ext cx="7858180" cy="3857652"/>
          </a:xfrm>
        </p:spPr>
        <p:txBody>
          <a:bodyPr/>
          <a:lstStyle/>
          <a:p>
            <a:pPr>
              <a:buNone/>
            </a:pPr>
            <a:endParaRPr lang="cs-CZ" sz="2000" dirty="0" smtClean="0">
              <a:latin typeface="Monotype Corsiva" pitchFamily="66" charset="0"/>
            </a:endParaRPr>
          </a:p>
          <a:p>
            <a:pPr>
              <a:buNone/>
            </a:pPr>
            <a:r>
              <a:rPr lang="cs-CZ" sz="2000" dirty="0" smtClean="0">
                <a:latin typeface="Monotype Corsiva" pitchFamily="66" charset="0"/>
              </a:rPr>
              <a:t>      </a:t>
            </a:r>
            <a:endParaRPr lang="cs-CZ" sz="2000" dirty="0">
              <a:latin typeface="Monotype Corsiva" pitchFamily="66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928662" y="1714488"/>
            <a:ext cx="6143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85786" y="1928802"/>
            <a:ext cx="7500990" cy="34163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>
                <a:latin typeface="Monotype Corsiva" pitchFamily="66" charset="0"/>
              </a:rPr>
              <a:t>a) Teta Kateřina se vetřela na vypravěčův </a:t>
            </a:r>
            <a:r>
              <a:rPr lang="cs-CZ" b="1" dirty="0" err="1" smtClean="0">
                <a:latin typeface="Monotype Corsiva" pitchFamily="66" charset="0"/>
              </a:rPr>
              <a:t>houseboat</a:t>
            </a:r>
            <a:r>
              <a:rPr lang="cs-CZ" b="1" dirty="0" smtClean="0">
                <a:latin typeface="Monotype Corsiva" pitchFamily="66" charset="0"/>
              </a:rPr>
              <a:t>. Užívá různá pořekadla, sděluje vypravěči, že se se synem </a:t>
            </a:r>
            <a:r>
              <a:rPr lang="cs-CZ" b="1" dirty="0" err="1" smtClean="0">
                <a:latin typeface="Monotype Corsiva" pitchFamily="66" charset="0"/>
              </a:rPr>
              <a:t>Miloušem</a:t>
            </a:r>
            <a:r>
              <a:rPr lang="cs-CZ" b="1" dirty="0" smtClean="0">
                <a:latin typeface="Monotype Corsiva" pitchFamily="66" charset="0"/>
              </a:rPr>
              <a:t> k němu nastěhují (monolog).</a:t>
            </a:r>
          </a:p>
          <a:p>
            <a:pPr algn="just"/>
            <a:r>
              <a:rPr lang="cs-CZ" b="1" dirty="0" smtClean="0">
                <a:latin typeface="Monotype Corsiva" pitchFamily="66" charset="0"/>
              </a:rPr>
              <a:t>b) 7. ledna roku 1911 za panování císaře Františka Josefa I. , a to v Ostravě.</a:t>
            </a:r>
          </a:p>
          <a:p>
            <a:pPr algn="just"/>
            <a:r>
              <a:rPr lang="cs-CZ" b="1" dirty="0" smtClean="0">
                <a:latin typeface="Monotype Corsiva" pitchFamily="66" charset="0"/>
              </a:rPr>
              <a:t>c) Knihu napsal za protektorátu v koupelně, protože jen tam mohl vzhledem k   povinnému zatemnění bydlet.</a:t>
            </a:r>
          </a:p>
          <a:p>
            <a:pPr algn="just"/>
            <a:r>
              <a:rPr lang="cs-CZ" b="1" dirty="0" smtClean="0">
                <a:latin typeface="Monotype Corsiva" pitchFamily="66" charset="0"/>
              </a:rPr>
              <a:t>V díle se proto velmi často motiv vody objevuje (inspirace prostředím koupelny).</a:t>
            </a:r>
            <a:endParaRPr lang="cs-CZ" b="1" dirty="0">
              <a:latin typeface="Monotype Corsiva" pitchFamily="66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714348" y="5357826"/>
            <a:ext cx="67866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800" dirty="0" smtClean="0">
                <a:hlinkClick r:id="rId2"/>
              </a:rPr>
              <a:t>http://www.</a:t>
            </a:r>
            <a:r>
              <a:rPr lang="cs-CZ" sz="1800" dirty="0" err="1" smtClean="0">
                <a:hlinkClick r:id="rId2"/>
              </a:rPr>
              <a:t>slovnikceskeliteratury.cz</a:t>
            </a:r>
            <a:r>
              <a:rPr lang="cs-CZ" sz="1800" dirty="0" smtClean="0">
                <a:hlinkClick r:id="rId2"/>
              </a:rPr>
              <a:t>/</a:t>
            </a:r>
            <a:r>
              <a:rPr lang="cs-CZ" sz="1800" dirty="0" err="1" smtClean="0">
                <a:hlinkClick r:id="rId2"/>
              </a:rPr>
              <a:t>showContent.jsp</a:t>
            </a:r>
            <a:r>
              <a:rPr lang="cs-CZ" sz="1800" dirty="0" smtClean="0">
                <a:hlinkClick r:id="rId2"/>
              </a:rPr>
              <a:t>?</a:t>
            </a:r>
            <a:r>
              <a:rPr lang="cs-CZ" sz="1800" dirty="0" err="1" smtClean="0">
                <a:hlinkClick r:id="rId2"/>
              </a:rPr>
              <a:t>docId</a:t>
            </a:r>
            <a:r>
              <a:rPr lang="cs-CZ" sz="1800" dirty="0" smtClean="0">
                <a:hlinkClick r:id="rId2"/>
              </a:rPr>
              <a:t>=1247</a:t>
            </a:r>
            <a:endParaRPr lang="cs-CZ" sz="1800" dirty="0" smtClean="0"/>
          </a:p>
          <a:p>
            <a:endParaRPr lang="cs-CZ" sz="1800" dirty="0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57224" y="2357430"/>
            <a:ext cx="7429552" cy="3286148"/>
          </a:xfrm>
          <a:ln w="28575">
            <a:solidFill>
              <a:schemeClr val="tx1"/>
            </a:solidFill>
            <a:prstDash val="lgDashDot"/>
          </a:ln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/>
          <a:lstStyle/>
          <a:p>
            <a:pPr marL="457200" indent="-457200" algn="ctr">
              <a:buNone/>
            </a:pPr>
            <a:endParaRPr lang="cs-CZ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marL="0" indent="0">
              <a:buNone/>
            </a:pPr>
            <a:r>
              <a:rPr lang="cs-CZ" sz="2400" b="1" dirty="0" smtClean="0">
                <a:latin typeface="Monotype Corsiva" pitchFamily="66" charset="0"/>
              </a:rPr>
              <a:t>A  Které </a:t>
            </a:r>
            <a:r>
              <a:rPr lang="cs-CZ" sz="2400" b="1" u="sng" dirty="0" smtClean="0">
                <a:latin typeface="Monotype Corsiva" pitchFamily="66" charset="0"/>
              </a:rPr>
              <a:t>postavy z  díla  </a:t>
            </a:r>
            <a:r>
              <a:rPr lang="cs-CZ" sz="2400" b="1" dirty="0" smtClean="0">
                <a:latin typeface="Monotype Corsiva" pitchFamily="66" charset="0"/>
              </a:rPr>
              <a:t>v ukázce vystupují, jaký  mají </a:t>
            </a:r>
            <a:r>
              <a:rPr lang="cs-CZ" sz="2400" b="1" u="sng" dirty="0" smtClean="0">
                <a:latin typeface="Monotype Corsiva" pitchFamily="66" charset="0"/>
              </a:rPr>
              <a:t>charakter</a:t>
            </a:r>
            <a:r>
              <a:rPr lang="cs-CZ" sz="2400" b="1" dirty="0" smtClean="0">
                <a:latin typeface="Monotype Corsiva" pitchFamily="66" charset="0"/>
              </a:rPr>
              <a:t>?</a:t>
            </a:r>
          </a:p>
          <a:p>
            <a:pPr marL="0" indent="0">
              <a:buNone/>
            </a:pPr>
            <a:r>
              <a:rPr lang="cs-CZ" sz="2400" b="1" dirty="0" smtClean="0">
                <a:latin typeface="Monotype Corsiva" pitchFamily="66" charset="0"/>
              </a:rPr>
              <a:t>B  Jakou </a:t>
            </a:r>
            <a:r>
              <a:rPr lang="cs-CZ" sz="2400" b="1" u="sng" dirty="0" smtClean="0">
                <a:latin typeface="Monotype Corsiva" pitchFamily="66" charset="0"/>
              </a:rPr>
              <a:t>vrstvou jazyka  </a:t>
            </a:r>
            <a:r>
              <a:rPr lang="cs-CZ" sz="2400" b="1" dirty="0" smtClean="0">
                <a:latin typeface="Monotype Corsiva" pitchFamily="66" charset="0"/>
              </a:rPr>
              <a:t>postavy ve filmu promlouvají ? Zaznamenali jste v jejich  řeči nějaké </a:t>
            </a:r>
            <a:r>
              <a:rPr lang="cs-CZ" sz="2400" b="1" u="sng" dirty="0" smtClean="0">
                <a:latin typeface="Monotype Corsiva" pitchFamily="66" charset="0"/>
              </a:rPr>
              <a:t>jazykové zvláštnosti</a:t>
            </a:r>
            <a:r>
              <a:rPr lang="cs-CZ" sz="2400" b="1" dirty="0" smtClean="0">
                <a:latin typeface="Monotype Corsiva" pitchFamily="66" charset="0"/>
              </a:rPr>
              <a:t>?</a:t>
            </a:r>
          </a:p>
          <a:p>
            <a:pPr marL="0" indent="0">
              <a:buNone/>
            </a:pPr>
            <a:r>
              <a:rPr lang="cs-CZ" sz="2400" b="1" dirty="0" smtClean="0">
                <a:latin typeface="Monotype Corsiva" pitchFamily="66" charset="0"/>
              </a:rPr>
              <a:t>C  </a:t>
            </a:r>
            <a:r>
              <a:rPr lang="cs-CZ" sz="2400" b="1" u="sng" dirty="0" smtClean="0">
                <a:latin typeface="Monotype Corsiva" pitchFamily="66" charset="0"/>
              </a:rPr>
              <a:t>Srovnejte knížku s filmovým zpracováním</a:t>
            </a:r>
            <a:r>
              <a:rPr lang="cs-CZ" sz="2400" b="1" dirty="0" smtClean="0">
                <a:latin typeface="Monotype Corsiva" pitchFamily="66" charset="0"/>
              </a:rPr>
              <a:t>.</a:t>
            </a:r>
          </a:p>
          <a:p>
            <a:pPr marL="0" indent="0">
              <a:buNone/>
            </a:pPr>
            <a:r>
              <a:rPr lang="cs-CZ" sz="2400" b="1" dirty="0" smtClean="0">
                <a:latin typeface="Monotype Corsiva" pitchFamily="66" charset="0"/>
              </a:rPr>
              <a:t>D  Líbí se vám  </a:t>
            </a:r>
            <a:r>
              <a:rPr lang="cs-CZ" sz="2400" b="1" u="sng" dirty="0" smtClean="0">
                <a:latin typeface="Monotype Corsiva" pitchFamily="66" charset="0"/>
              </a:rPr>
              <a:t>herecké obsazení</a:t>
            </a:r>
            <a:r>
              <a:rPr lang="cs-CZ" sz="2400" b="1" dirty="0" smtClean="0">
                <a:latin typeface="Monotype Corsiva" pitchFamily="66" charset="0"/>
              </a:rPr>
              <a:t>? Odpovídá  vašim představám ?</a:t>
            </a:r>
          </a:p>
          <a:p>
            <a:pPr marL="0" indent="0">
              <a:buNone/>
            </a:pPr>
            <a:r>
              <a:rPr lang="cs-CZ" sz="2400" b="1" dirty="0" smtClean="0">
                <a:latin typeface="Monotype Corsiva" pitchFamily="66" charset="0"/>
              </a:rPr>
              <a:t>E  </a:t>
            </a:r>
            <a:r>
              <a:rPr lang="cs-CZ" sz="2400" b="1" u="sng" dirty="0" smtClean="0">
                <a:latin typeface="Monotype Corsiva" pitchFamily="66" charset="0"/>
              </a:rPr>
              <a:t>Kdy </a:t>
            </a:r>
            <a:r>
              <a:rPr lang="cs-CZ" sz="2400" b="1" dirty="0" smtClean="0">
                <a:latin typeface="Monotype Corsiva" pitchFamily="66" charset="0"/>
              </a:rPr>
              <a:t>se příběh odehrává ?  </a:t>
            </a:r>
          </a:p>
          <a:p>
            <a:pPr marL="457200" indent="-457200" algn="ctr">
              <a:buAutoNum type="alphaLcParenR"/>
            </a:pPr>
            <a:endParaRPr lang="cs-CZ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marL="457200" indent="-457200" algn="ctr">
              <a:buNone/>
            </a:pPr>
            <a:endParaRPr lang="cs-CZ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>
              <a:buAutoNum type="alphaLcParenR"/>
            </a:pPr>
            <a:endParaRPr lang="cs-CZ" sz="1800" dirty="0">
              <a:latin typeface="Monotype Corsiva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1357298"/>
            <a:ext cx="5143536" cy="70788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http://www.</a:t>
            </a:r>
            <a:r>
              <a:rPr lang="cs-CZ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youtube.com</a:t>
            </a: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/</a:t>
            </a:r>
            <a:r>
              <a:rPr lang="cs-CZ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watch</a:t>
            </a: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?v=GN7CE2jfER8</a:t>
            </a:r>
            <a:endParaRPr lang="cs-CZ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Podívejte se na ukázku a odpovězte na otázky.</a:t>
            </a:r>
            <a:endParaRPr lang="cs-CZ" sz="2000" dirty="0"/>
          </a:p>
        </p:txBody>
      </p:sp>
      <p:pic>
        <p:nvPicPr>
          <p:cNvPr id="11" name="Obrázek 10" descr="MC900029941.WM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1357297"/>
            <a:ext cx="733408" cy="929611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571472" y="1000108"/>
            <a:ext cx="7929618" cy="4893647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Monotype Corsiva" pitchFamily="66" charset="0"/>
              </a:rPr>
              <a:t>A </a:t>
            </a:r>
            <a:r>
              <a:rPr lang="cs-CZ" b="1" dirty="0" smtClean="0">
                <a:solidFill>
                  <a:srgbClr val="FF0000"/>
                </a:solidFill>
                <a:latin typeface="Monotype Corsiva" pitchFamily="66" charset="0"/>
              </a:rPr>
              <a:t>Teta Kateřina </a:t>
            </a:r>
            <a:r>
              <a:rPr lang="cs-CZ" b="1" dirty="0" smtClean="0">
                <a:latin typeface="Monotype Corsiva" pitchFamily="66" charset="0"/>
              </a:rPr>
              <a:t>– mluví v příslovích, podlézavá a úlisná dáma, stále protěžuje svého rozmazleného synáčka </a:t>
            </a:r>
            <a:r>
              <a:rPr lang="cs-CZ" b="1" dirty="0" err="1" smtClean="0">
                <a:latin typeface="Monotype Corsiva" pitchFamily="66" charset="0"/>
              </a:rPr>
              <a:t>Milouše</a:t>
            </a:r>
            <a:r>
              <a:rPr lang="cs-CZ" b="1" dirty="0" smtClean="0">
                <a:latin typeface="Monotype Corsiva" pitchFamily="66" charset="0"/>
              </a:rPr>
              <a:t>.  Vypočítavá vdova toužící po  rychlém získání dědečkova  bohatství, maloměšťačka.</a:t>
            </a:r>
          </a:p>
          <a:p>
            <a:r>
              <a:rPr lang="cs-CZ" b="1" dirty="0" smtClean="0">
                <a:solidFill>
                  <a:srgbClr val="FF0000"/>
                </a:solidFill>
                <a:latin typeface="Monotype Corsiva" pitchFamily="66" charset="0"/>
              </a:rPr>
              <a:t>Sluha  Saturnin </a:t>
            </a:r>
            <a:r>
              <a:rPr lang="cs-CZ" b="1" dirty="0" smtClean="0">
                <a:latin typeface="Monotype Corsiva" pitchFamily="66" charset="0"/>
              </a:rPr>
              <a:t>– vtipný manipulátor s tajemnou minulostí a mimořádnými schopnostmi. Svého pána ale i ostatní aktéry díla přivádí  permanentně do nečekaně komplikovaných situací, pohrává si s nimi. </a:t>
            </a:r>
          </a:p>
          <a:p>
            <a:r>
              <a:rPr lang="cs-CZ" b="1" dirty="0" err="1" smtClean="0">
                <a:solidFill>
                  <a:srgbClr val="FF0000"/>
                </a:solidFill>
                <a:latin typeface="Monotype Corsiva" pitchFamily="66" charset="0"/>
              </a:rPr>
              <a:t>Milouš</a:t>
            </a:r>
            <a:r>
              <a:rPr lang="cs-CZ" b="1" dirty="0" smtClean="0">
                <a:solidFill>
                  <a:srgbClr val="FF0000"/>
                </a:solidFill>
                <a:latin typeface="Monotype Corsiva" pitchFamily="66" charset="0"/>
              </a:rPr>
              <a:t> </a:t>
            </a:r>
            <a:r>
              <a:rPr lang="cs-CZ" b="1" dirty="0" smtClean="0">
                <a:latin typeface="Monotype Corsiva" pitchFamily="66" charset="0"/>
              </a:rPr>
              <a:t>– rozmazlený syn tety  Kateřiny, neotesaný  hlupák . Velmi nesamostatný, poslouchá hlavně svoji matku. Snaží se  navenek působit sebejistě a samostatně. Je častým terčem  ,,útoků“ a nástrah Saturnina.</a:t>
            </a:r>
          </a:p>
          <a:p>
            <a:r>
              <a:rPr lang="cs-CZ" b="1" dirty="0" smtClean="0">
                <a:solidFill>
                  <a:srgbClr val="FF0000"/>
                </a:solidFill>
                <a:latin typeface="Monotype Corsiva" pitchFamily="66" charset="0"/>
              </a:rPr>
              <a:t>Slečna Barbora  </a:t>
            </a:r>
            <a:r>
              <a:rPr lang="cs-CZ" b="1" dirty="0" smtClean="0">
                <a:latin typeface="Monotype Corsiva" pitchFamily="66" charset="0"/>
              </a:rPr>
              <a:t>- milá a energická mladá dáma.</a:t>
            </a:r>
          </a:p>
          <a:p>
            <a:r>
              <a:rPr lang="cs-CZ" b="1" dirty="0" smtClean="0">
                <a:latin typeface="Monotype Corsiva" pitchFamily="66" charset="0"/>
              </a:rPr>
              <a:t>B  </a:t>
            </a:r>
            <a:r>
              <a:rPr lang="cs-CZ" b="1" dirty="0" smtClean="0">
                <a:solidFill>
                  <a:srgbClr val="FF0000"/>
                </a:solidFill>
                <a:latin typeface="Monotype Corsiva" pitchFamily="66" charset="0"/>
              </a:rPr>
              <a:t>Spisovná čeština s archaismy a hovorovými výrazy </a:t>
            </a:r>
            <a:r>
              <a:rPr lang="cs-CZ" b="1" dirty="0" smtClean="0">
                <a:latin typeface="Monotype Corsiva" pitchFamily="66" charset="0"/>
              </a:rPr>
              <a:t>(kluku pitomá).</a:t>
            </a:r>
          </a:p>
          <a:p>
            <a:r>
              <a:rPr lang="cs-CZ" b="1" dirty="0" smtClean="0">
                <a:latin typeface="Monotype Corsiva" pitchFamily="66" charset="0"/>
              </a:rPr>
              <a:t>C  V knize nemá  Saturninův  pán  jméno, ve filmu ano. </a:t>
            </a:r>
          </a:p>
          <a:p>
            <a:r>
              <a:rPr lang="cs-CZ" b="1" dirty="0" smtClean="0">
                <a:latin typeface="Monotype Corsiva" pitchFamily="66" charset="0"/>
              </a:rPr>
              <a:t>E  Období  ,,idealizované první republiky“.</a:t>
            </a:r>
            <a:endParaRPr lang="cs-CZ" b="1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57224" y="1285860"/>
            <a:ext cx="4500594" cy="642942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15875"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  <a:latin typeface="Monotype Corsiva" pitchFamily="66" charset="0"/>
              </a:rPr>
              <a:t>Obrazový  materiál</a:t>
            </a:r>
            <a:endParaRPr lang="cs-CZ" sz="36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785786" y="2071678"/>
            <a:ext cx="4572000" cy="1077218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cs-CZ" sz="2000" dirty="0" smtClean="0">
                <a:hlinkClick r:id="rId2"/>
              </a:rPr>
              <a:t>http://www.</a:t>
            </a:r>
            <a:r>
              <a:rPr lang="cs-CZ" sz="2000" dirty="0" err="1" smtClean="0">
                <a:hlinkClick r:id="rId2"/>
              </a:rPr>
              <a:t>freddiehanicka.estranky.cz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img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picture</a:t>
            </a:r>
            <a:r>
              <a:rPr lang="cs-CZ" sz="2000" dirty="0" smtClean="0">
                <a:hlinkClick r:id="rId2"/>
              </a:rPr>
              <a:t>/643/</a:t>
            </a:r>
            <a:r>
              <a:rPr lang="cs-CZ" sz="2000" dirty="0" err="1" smtClean="0">
                <a:hlinkClick r:id="rId2"/>
              </a:rPr>
              <a:t>jirotka.jpeg</a:t>
            </a:r>
            <a:endParaRPr lang="cs-CZ" sz="2000" dirty="0" smtClean="0"/>
          </a:p>
          <a:p>
            <a:r>
              <a:rPr lang="cs-CZ" b="1" dirty="0" smtClean="0">
                <a:solidFill>
                  <a:srgbClr val="FF0000"/>
                </a:solidFill>
                <a:latin typeface="Monotype Corsiva" pitchFamily="66" charset="0"/>
              </a:rPr>
              <a:t>Fotografie Zdeňka Jirotky</a:t>
            </a:r>
            <a:endParaRPr lang="cs-CZ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85786" y="3357562"/>
            <a:ext cx="4572000" cy="1015663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>
            <a:spAutoFit/>
          </a:bodyPr>
          <a:lstStyle/>
          <a:p>
            <a:r>
              <a:rPr lang="cs-CZ" sz="1800" dirty="0" smtClean="0">
                <a:hlinkClick r:id="rId3"/>
              </a:rPr>
              <a:t>http://media.novinky.</a:t>
            </a:r>
            <a:r>
              <a:rPr lang="cs-CZ" sz="1800" dirty="0" err="1" smtClean="0">
                <a:hlinkClick r:id="rId3"/>
              </a:rPr>
              <a:t>cz</a:t>
            </a:r>
            <a:r>
              <a:rPr lang="cs-CZ" sz="1800" dirty="0" smtClean="0">
                <a:hlinkClick r:id="rId3"/>
              </a:rPr>
              <a:t>/939/309390-top_foto1-mzt95.jpg?1331733601</a:t>
            </a:r>
            <a:endParaRPr lang="cs-CZ" sz="1800" dirty="0" smtClean="0"/>
          </a:p>
          <a:p>
            <a:r>
              <a:rPr lang="cs-CZ" b="1" dirty="0" smtClean="0">
                <a:solidFill>
                  <a:srgbClr val="FF0000"/>
                </a:solidFill>
                <a:latin typeface="Monotype Corsiva" pitchFamily="66" charset="0"/>
              </a:rPr>
              <a:t>Sluha Saturnin ve filmu</a:t>
            </a:r>
            <a:endParaRPr lang="cs-CZ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85786" y="4572008"/>
            <a:ext cx="4572000" cy="1077218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>
            <a:spAutoFit/>
          </a:bodyPr>
          <a:lstStyle/>
          <a:p>
            <a:r>
              <a:rPr lang="cs-CZ" sz="2000" dirty="0" smtClean="0">
                <a:hlinkClick r:id="rId4"/>
              </a:rPr>
              <a:t>http://zdaryvary.cz/data/events/a2e4a7d5513c26ca4da78c5fe2f47807_orig.jpg</a:t>
            </a:r>
            <a:endParaRPr lang="cs-CZ" sz="2000" dirty="0" smtClean="0"/>
          </a:p>
          <a:p>
            <a:r>
              <a:rPr lang="cs-CZ" b="1" dirty="0" smtClean="0">
                <a:solidFill>
                  <a:srgbClr val="FF0000"/>
                </a:solidFill>
                <a:latin typeface="Monotype Corsiva" pitchFamily="66" charset="0"/>
              </a:rPr>
              <a:t>Saturnin na divadelní scéně</a:t>
            </a:r>
            <a:endParaRPr lang="cs-CZ" sz="28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7" name="Obrázek 6" descr="MC900069850.WM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572132" y="1357298"/>
            <a:ext cx="2846052" cy="2541155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28662" y="1500174"/>
            <a:ext cx="7286676" cy="4143404"/>
          </a:xfrm>
          <a:ln w="41275">
            <a:solidFill>
              <a:schemeClr val="tx1"/>
            </a:solidFill>
          </a:ln>
        </p:spPr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Kniha mého srdce 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– podívejte se na  video, čtěte text  a  odpovězte na  otázky.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http://www.</a:t>
            </a:r>
            <a:r>
              <a:rPr lang="cs-CZ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ceskatelevize.cz</a:t>
            </a: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/porady/10214215895-kniha-</a:t>
            </a:r>
            <a:r>
              <a:rPr lang="cs-CZ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meho</a:t>
            </a: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-srdce/knihy/13419-saturnin/dokument/</a:t>
            </a:r>
            <a:endParaRPr lang="cs-CZ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>
                <a:latin typeface="Monotype Corsiva" pitchFamily="66" charset="0"/>
              </a:rPr>
              <a:t>a)  Která  </a:t>
            </a:r>
            <a:r>
              <a:rPr lang="cs-CZ" sz="2400" b="1" u="sng" dirty="0" smtClean="0">
                <a:latin typeface="Monotype Corsiva" pitchFamily="66" charset="0"/>
              </a:rPr>
              <a:t>scéna otevírá román </a:t>
            </a:r>
            <a:r>
              <a:rPr lang="cs-CZ" sz="2400" b="1" dirty="0" smtClean="0">
                <a:latin typeface="Monotype Corsiva" pitchFamily="66" charset="0"/>
              </a:rPr>
              <a:t>Saturnin?  Kam byste se  dle  knihy zařadili vy? Jaký svět ZJ v knize </a:t>
            </a:r>
            <a:r>
              <a:rPr lang="cs-CZ" sz="2400" b="1" u="sng" dirty="0" smtClean="0">
                <a:latin typeface="Monotype Corsiva" pitchFamily="66" charset="0"/>
              </a:rPr>
              <a:t>popisuje?  </a:t>
            </a:r>
            <a:r>
              <a:rPr lang="cs-CZ" sz="2400" b="1" dirty="0" smtClean="0">
                <a:latin typeface="Monotype Corsiva" pitchFamily="66" charset="0"/>
              </a:rPr>
              <a:t>Má reálnou podobu?</a:t>
            </a:r>
          </a:p>
          <a:p>
            <a:pPr marL="457200" indent="-457200">
              <a:spcBef>
                <a:spcPts val="0"/>
              </a:spcBef>
              <a:buNone/>
            </a:pPr>
            <a:r>
              <a:rPr lang="cs-CZ" sz="2400" b="1" dirty="0" smtClean="0">
                <a:latin typeface="Monotype Corsiva" pitchFamily="66" charset="0"/>
              </a:rPr>
              <a:t>b)  Jak rozumíte vyjádření </a:t>
            </a:r>
            <a:r>
              <a:rPr lang="cs-CZ" sz="2400" b="1" u="sng" dirty="0" smtClean="0">
                <a:latin typeface="Monotype Corsiva" pitchFamily="66" charset="0"/>
              </a:rPr>
              <a:t>vtipný manipulátor</a:t>
            </a:r>
            <a:r>
              <a:rPr lang="cs-CZ" sz="2400" b="1" dirty="0" smtClean="0">
                <a:latin typeface="Monotype Corsiva" pitchFamily="66" charset="0"/>
              </a:rPr>
              <a:t>?</a:t>
            </a:r>
          </a:p>
          <a:p>
            <a:pPr marL="457200" indent="-457200">
              <a:spcBef>
                <a:spcPts val="0"/>
              </a:spcBef>
              <a:buNone/>
            </a:pPr>
            <a:r>
              <a:rPr lang="cs-CZ" sz="2400" b="1" dirty="0" smtClean="0">
                <a:latin typeface="Monotype Corsiva" pitchFamily="66" charset="0"/>
              </a:rPr>
              <a:t>c)  Která další díla Z. Jirotka  </a:t>
            </a:r>
            <a:r>
              <a:rPr lang="cs-CZ" sz="2400" b="1" u="sng" dirty="0" smtClean="0">
                <a:latin typeface="Monotype Corsiva" pitchFamily="66" charset="0"/>
              </a:rPr>
              <a:t>napsal?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>
                <a:latin typeface="Monotype Corsiva" pitchFamily="66" charset="0"/>
              </a:rPr>
              <a:t>d)  Jaká je </a:t>
            </a:r>
            <a:r>
              <a:rPr lang="cs-CZ" sz="2400" b="1" u="sng" dirty="0" smtClean="0">
                <a:latin typeface="Monotype Corsiva" pitchFamily="66" charset="0"/>
              </a:rPr>
              <a:t>kompozice románu</a:t>
            </a:r>
            <a:r>
              <a:rPr lang="cs-CZ" sz="2400" b="1" dirty="0" smtClean="0">
                <a:latin typeface="Monotype Corsiva" pitchFamily="66" charset="0"/>
              </a:rPr>
              <a:t>?  Kterým autorem byl ZJ  inspirován, jak  je jeho druh humoru  označován?</a:t>
            </a:r>
          </a:p>
          <a:p>
            <a:pPr marL="457200" indent="-457200">
              <a:spcBef>
                <a:spcPts val="0"/>
              </a:spcBef>
              <a:buNone/>
            </a:pPr>
            <a:r>
              <a:rPr lang="cs-CZ" sz="2400" b="1" dirty="0" smtClean="0">
                <a:latin typeface="Monotype Corsiva" pitchFamily="66" charset="0"/>
              </a:rPr>
              <a:t>e)   Které  místo  kniha </a:t>
            </a:r>
            <a:r>
              <a:rPr lang="cs-CZ" sz="2400" b="1" u="sng" dirty="0" smtClean="0">
                <a:latin typeface="Monotype Corsiva" pitchFamily="66" charset="0"/>
              </a:rPr>
              <a:t>v anketě  </a:t>
            </a:r>
            <a:r>
              <a:rPr lang="cs-CZ" sz="2400" b="1" dirty="0" smtClean="0">
                <a:latin typeface="Monotype Corsiva" pitchFamily="66" charset="0"/>
              </a:rPr>
              <a:t>získala?</a:t>
            </a:r>
            <a:endParaRPr lang="cs-CZ" sz="2400" b="1" dirty="0">
              <a:latin typeface="Monotype Corsiva" pitchFamily="66" charset="0"/>
            </a:endParaRPr>
          </a:p>
        </p:txBody>
      </p:sp>
      <p:pic>
        <p:nvPicPr>
          <p:cNvPr id="6" name="Obrázek 5" descr="MC900325428.WM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16" y="4572008"/>
            <a:ext cx="1214446" cy="991360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28662" y="1500174"/>
            <a:ext cx="7286676" cy="4143404"/>
          </a:xfrm>
          <a:ln w="41275">
            <a:solidFill>
              <a:schemeClr val="tx1"/>
            </a:solidFill>
          </a:ln>
        </p:spPr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Kniha mého srdce 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– podívejte se na  video, čtěte text  a  odpovězte na  otázky.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http://www.</a:t>
            </a:r>
            <a:r>
              <a:rPr lang="cs-CZ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ceskatelevize.cz</a:t>
            </a: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/porady/10214215895-kniha-</a:t>
            </a:r>
            <a:r>
              <a:rPr lang="cs-CZ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meho</a:t>
            </a: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-srdce/knihy/13419-saturnin/dokument/</a:t>
            </a:r>
            <a:endParaRPr lang="cs-CZ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a)  Doktor Vlach popisuje  situaci v kavárně s mísou koblih; </a:t>
            </a: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existují 3 typy lidí,  kteří s ní různě naloží.  Ukazuje  zidealizované období první  republiky 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b)  Saturnin </a:t>
            </a: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přivádí svého pána do zapeklitých situací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, které mají komické vyznění. (jeho ,,oběťmi“  se stávají  také příbuzní a známí vypravěče).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c)  </a:t>
            </a: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Další tvorba ZJ 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– Muž se psem, Hvězdy nad starým  </a:t>
            </a:r>
            <a:r>
              <a:rPr lang="cs-CZ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Vavrouchem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,  Profesor biologie na  žebříku, Pravidla se změnila, Sedmilháři.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d)  </a:t>
            </a: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Kompozice díla 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– děj textu je členěn na kapitoly, každá má stručnou osnovu,chronologické uspořádání vtipných epizodických příhod.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e)  Saturnin anketu </a:t>
            </a: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Kniha  mého srdce vyhrál 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(1. místo).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6" name="Obrázek 5" descr="MC900325428.WM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16" y="4643446"/>
            <a:ext cx="1285884" cy="933044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28662" y="1500174"/>
            <a:ext cx="7286676" cy="4143404"/>
          </a:xfrm>
          <a:ln w="41275">
            <a:solidFill>
              <a:schemeClr val="tx1"/>
            </a:solidFill>
          </a:ln>
        </p:spPr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Saturnin na divadle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http://www.</a:t>
            </a:r>
            <a:r>
              <a:rPr lang="cs-CZ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youtube.com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/</a:t>
            </a:r>
            <a:r>
              <a:rPr lang="cs-CZ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watch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?v=h9Br41KaK6E</a:t>
            </a:r>
            <a:endParaRPr lang="cs-CZ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3"/>
              </a:rPr>
              <a:t>http://prehravac.rozhlas.cz/audio/2046375</a:t>
            </a:r>
            <a:endParaRPr lang="cs-CZ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marL="0" indent="-457200" algn="just">
              <a:spcBef>
                <a:spcPts val="0"/>
              </a:spcBef>
              <a:buNone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  Kdo je 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režisérem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div. představení? Jak na vás ukázka  působí? Kdybyste měli možnost, chtěli byste jej  v divadle  ABC  zhlédnout? Jaký 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žánr  se zde uplatňuje?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</a:p>
          <a:p>
            <a:pPr marL="457200" indent="-457200">
              <a:spcBef>
                <a:spcPts val="0"/>
              </a:spcBef>
              <a:buNone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  Jak se divadelní verze 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liší od své knižní podoby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 filmu ?  </a:t>
            </a:r>
          </a:p>
          <a:p>
            <a:pPr marL="457200" indent="-457200">
              <a:spcBef>
                <a:spcPts val="0"/>
              </a:spcBef>
              <a:buNone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   Vysvětlete 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pojem  Sedmilháři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.</a:t>
            </a:r>
          </a:p>
        </p:txBody>
      </p:sp>
      <p:pic>
        <p:nvPicPr>
          <p:cNvPr id="6" name="Obrázek 5" descr="MC900240465.WM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5140" y="4071942"/>
            <a:ext cx="1388816" cy="1489808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28662" y="1500174"/>
            <a:ext cx="7286676" cy="4143404"/>
          </a:xfrm>
          <a:ln w="41275">
            <a:solidFill>
              <a:schemeClr val="tx1"/>
            </a:solidFill>
          </a:ln>
        </p:spPr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Saturnin na divadle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http://www.</a:t>
            </a:r>
            <a:r>
              <a:rPr lang="cs-CZ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youtube.com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/</a:t>
            </a:r>
            <a:r>
              <a:rPr lang="cs-CZ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watch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?v=h9Br41KaK6E</a:t>
            </a:r>
            <a:endParaRPr lang="cs-CZ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3"/>
              </a:rPr>
              <a:t>http://prehravac.rozhlas.cz/audio/2046375</a:t>
            </a:r>
            <a:endParaRPr lang="cs-CZ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marL="457200" indent="-457200">
              <a:spcBef>
                <a:spcPts val="0"/>
              </a:spcBef>
              <a:buNone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Ondřej Havelka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, v divadelní verzi  divadla ABC nehraje. Žánr – divadelní feérie (převládá  zde komedie).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Nejde o literární čtení na jevišti.</a:t>
            </a:r>
          </a:p>
          <a:p>
            <a:pPr marL="457200" indent="-457200">
              <a:spcBef>
                <a:spcPts val="0"/>
              </a:spcBef>
              <a:buNone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  Nejsou zde přesné repliky postav, inspirace populárním dílem je silná, ale  více je tu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uplatněna dobová hudba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(jazz, swing).</a:t>
            </a:r>
          </a:p>
          <a:p>
            <a:pPr marL="457200" indent="-457200">
              <a:spcBef>
                <a:spcPts val="0"/>
              </a:spcBef>
              <a:buNone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  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Sedmilháři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– oblíbený rozhlasový pořad, který </a:t>
            </a:r>
          </a:p>
          <a:p>
            <a:pPr marL="457200" indent="-457200">
              <a:spcBef>
                <a:spcPts val="0"/>
              </a:spcBef>
              <a:buNone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    vytvářel Zdeněk Jirotka (Ondřej  Havelka jej</a:t>
            </a:r>
          </a:p>
          <a:p>
            <a:pPr marL="457200" indent="-457200">
              <a:spcBef>
                <a:spcPts val="0"/>
              </a:spcBef>
              <a:buNone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    připomněl v nahrávce).</a:t>
            </a:r>
          </a:p>
        </p:txBody>
      </p:sp>
      <p:pic>
        <p:nvPicPr>
          <p:cNvPr id="6" name="Obrázek 5" descr="MC900240465.WM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0892" y="4378475"/>
            <a:ext cx="1103063" cy="1183275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714348" y="1285860"/>
            <a:ext cx="323197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Použitá literatura a  zdroje: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928662" y="1718131"/>
            <a:ext cx="7500990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JIROTKA, Zdeněk. </a:t>
            </a:r>
            <a:r>
              <a:rPr lang="cs-CZ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Saturnin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. Praha: Československý spisovatel, 1991, ISBN 80-202-0278-1.</a:t>
            </a:r>
          </a:p>
          <a:p>
            <a:pPr>
              <a:buFont typeface="Wingdings" pitchFamily="2" charset="2"/>
              <a:buChar char="v"/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http://www.</a:t>
            </a:r>
            <a:r>
              <a:rPr lang="cs-CZ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slovnikceskeliteratury.cz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/</a:t>
            </a:r>
            <a:r>
              <a:rPr lang="cs-CZ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showContent.jsp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?</a:t>
            </a:r>
            <a:r>
              <a:rPr lang="cs-CZ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docId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=1247</a:t>
            </a:r>
            <a:endParaRPr lang="cs-CZ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3"/>
              </a:rPr>
              <a:t>http://cs.wikipedia.org/wiki/Zden%C4%9Bk_Jirotka</a:t>
            </a:r>
            <a:endParaRPr lang="cs-CZ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4"/>
              </a:rPr>
              <a:t>http://www.</a:t>
            </a:r>
            <a:r>
              <a:rPr lang="cs-CZ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4"/>
              </a:rPr>
              <a:t>ceskatelevize.cz</a:t>
            </a: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4"/>
              </a:rPr>
              <a:t>/porady/10214215895-kniha-</a:t>
            </a:r>
            <a:r>
              <a:rPr lang="cs-CZ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4"/>
              </a:rPr>
              <a:t>meho</a:t>
            </a: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4"/>
              </a:rPr>
              <a:t>-  </a:t>
            </a:r>
          </a:p>
          <a:p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4"/>
              </a:rPr>
              <a:t>srdce/knihy/13419-saturnin/dokument/</a:t>
            </a:r>
            <a:endParaRPr lang="cs-CZ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Archiv autorky.</a:t>
            </a:r>
          </a:p>
          <a:p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Obrazový materiál:</a:t>
            </a:r>
          </a:p>
          <a:p>
            <a:endParaRPr lang="cs-CZ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endParaRPr lang="cs-CZ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endParaRPr lang="cs-CZ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endParaRPr lang="cs-CZ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endParaRPr lang="cs-CZ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endParaRPr lang="cs-CZ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endParaRPr lang="cs-CZ" sz="2000" dirty="0">
              <a:latin typeface="Monotype Corsiva" pitchFamily="66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65125" marR="0" lvl="0" indent="-282575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Gill Sans MT" pitchFamily="34" charset="-18"/>
              </a:rPr>
              <a:t>Školní slovník českých spisovatelů</a:t>
            </a:r>
            <a:r>
              <a:rPr kumimoji="0" lang="cs-CZ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Gill Sans MT" pitchFamily="34" charset="-18"/>
              </a:rPr>
              <a:t>. Humpolec: Pavel Dolejší, nakladatelství a vydavatelství JAS, 2004. ISBN 80-86480-41-0.</a:t>
            </a:r>
          </a:p>
          <a:p>
            <a:pPr marL="365125" marR="0" lvl="0" indent="-2825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65125" marR="0" lvl="0" indent="-282575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Gill Sans MT" pitchFamily="34" charset="-18"/>
              </a:rPr>
              <a:t>Školní slovník českých spisovatelů</a:t>
            </a:r>
            <a:r>
              <a:rPr kumimoji="0" lang="cs-CZ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Gill Sans MT" pitchFamily="34" charset="-18"/>
              </a:rPr>
              <a:t>. Humpolec: Pavel Dolejší, nakladatelství a vydavatelství JAS, 2004. ISBN 80-86480-41-0.</a:t>
            </a:r>
          </a:p>
          <a:p>
            <a:pPr marL="365125" marR="0" lvl="0" indent="-2825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65125" marR="0" lvl="0" indent="-282575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Gill Sans MT" pitchFamily="34" charset="-18"/>
              </a:rPr>
              <a:t>Školní slovník českých spisovatelů</a:t>
            </a:r>
            <a:r>
              <a:rPr kumimoji="0" lang="cs-CZ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Gill Sans MT" pitchFamily="34" charset="-18"/>
              </a:rPr>
              <a:t>. Humpolec: Pavel Dolejší, nakladatelství a vydavatelství JAS, 2004. ISBN 80-86480-41-0.</a:t>
            </a:r>
          </a:p>
          <a:p>
            <a:pPr marL="365125" marR="0" lvl="0" indent="-2825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65125" marR="0" lvl="0" indent="-282575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Gill Sans MT" pitchFamily="34" charset="-18"/>
              </a:rPr>
              <a:t>Školní slovník českých spisovatelů</a:t>
            </a:r>
            <a:r>
              <a:rPr kumimoji="0" lang="cs-CZ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Gill Sans MT" pitchFamily="34" charset="-18"/>
              </a:rPr>
              <a:t>. Humpolec: Pavel Dolejší, nakladatelství a vydavatelství JAS, 2004. ISBN 80-86480-41-0.</a:t>
            </a:r>
          </a:p>
          <a:p>
            <a:pPr marL="365125" marR="0" lvl="0" indent="-2825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857224" y="4286256"/>
            <a:ext cx="75009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Klipart (obrázky jsou součástí volně dostupné galerie Microsoft Office dostupné na adrese </a:t>
            </a:r>
            <a:r>
              <a:rPr lang="cs-CZ" sz="2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5"/>
              </a:rPr>
              <a:t>www.office.</a:t>
            </a:r>
            <a:r>
              <a:rPr lang="cs-CZ" sz="2000" b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5"/>
              </a:rPr>
              <a:t>microsoft.com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) .</a:t>
            </a:r>
          </a:p>
          <a:p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Archiv autorky.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Šablona návrhu Zlaté cihly">
  <a:themeElements>
    <a:clrScheme name="Motiv sady Office 1">
      <a:dk1>
        <a:srgbClr val="000000"/>
      </a:dk1>
      <a:lt1>
        <a:srgbClr val="FFFF99"/>
      </a:lt1>
      <a:dk2>
        <a:srgbClr val="616143"/>
      </a:dk2>
      <a:lt2>
        <a:srgbClr val="5F5F5F"/>
      </a:lt2>
      <a:accent1>
        <a:srgbClr val="FFD41F"/>
      </a:accent1>
      <a:accent2>
        <a:srgbClr val="B2B2B2"/>
      </a:accent2>
      <a:accent3>
        <a:srgbClr val="FFFFCA"/>
      </a:accent3>
      <a:accent4>
        <a:srgbClr val="000000"/>
      </a:accent4>
      <a:accent5>
        <a:srgbClr val="FFE6AB"/>
      </a:accent5>
      <a:accent6>
        <a:srgbClr val="A1A1A1"/>
      </a:accent6>
      <a:hlink>
        <a:srgbClr val="E28E28"/>
      </a:hlink>
      <a:folHlink>
        <a:srgbClr val="777777"/>
      </a:folHlink>
    </a:clrScheme>
    <a:fontScheme name="Motiv sady Office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tiv sady Office 1">
        <a:dk1>
          <a:srgbClr val="000000"/>
        </a:dk1>
        <a:lt1>
          <a:srgbClr val="FFFF99"/>
        </a:lt1>
        <a:dk2>
          <a:srgbClr val="616143"/>
        </a:dk2>
        <a:lt2>
          <a:srgbClr val="5F5F5F"/>
        </a:lt2>
        <a:accent1>
          <a:srgbClr val="FFD41F"/>
        </a:accent1>
        <a:accent2>
          <a:srgbClr val="B2B2B2"/>
        </a:accent2>
        <a:accent3>
          <a:srgbClr val="FFFFCA"/>
        </a:accent3>
        <a:accent4>
          <a:srgbClr val="000000"/>
        </a:accent4>
        <a:accent5>
          <a:srgbClr val="FFE6AB"/>
        </a:accent5>
        <a:accent6>
          <a:srgbClr val="A1A1A1"/>
        </a:accent6>
        <a:hlink>
          <a:srgbClr val="E28E28"/>
        </a:hlink>
        <a:folHlink>
          <a:srgbClr val="77777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 návrhu Zlaté cihly</Template>
  <TotalTime>1374</TotalTime>
  <Words>1873</Words>
  <Application>Microsoft Office PowerPoint</Application>
  <PresentationFormat>Předvádění na obrazovce (4:3)</PresentationFormat>
  <Paragraphs>210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Šablona návrhu Zlaté cihly</vt:lpstr>
      <vt:lpstr>Snímek 1</vt:lpstr>
      <vt:lpstr>Anotace:</vt:lpstr>
      <vt:lpstr>Snímek 3</vt:lpstr>
      <vt:lpstr>Snímek 4</vt:lpstr>
      <vt:lpstr>Snímek 5</vt:lpstr>
      <vt:lpstr>Snímek 6</vt:lpstr>
      <vt:lpstr>Rozhovor se spisovatelem (poslech nahrávky)</vt:lpstr>
      <vt:lpstr>Rozhovor se spisovatelem (poslech nahrávky)</vt:lpstr>
      <vt:lpstr>Snímek 9</vt:lpstr>
      <vt:lpstr>Obrazový  materiál</vt:lpstr>
      <vt:lpstr>Snímek 11</vt:lpstr>
      <vt:lpstr>Snímek 12</vt:lpstr>
      <vt:lpstr>Snímek 13</vt:lpstr>
      <vt:lpstr>Snímek 14</vt:lpstr>
      <vt:lpstr>Snímek 15</vt:lpstr>
    </vt:vector>
  </TitlesOfParts>
  <Company>Acer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DUM 15</dc:title>
  <dc:subject>Zdeněk Jirotka</dc:subject>
  <dc:creator>LN</dc:creator>
  <cp:lastModifiedBy>Alice</cp:lastModifiedBy>
  <cp:revision>219</cp:revision>
  <dcterms:created xsi:type="dcterms:W3CDTF">2013-10-19T05:14:12Z</dcterms:created>
  <dcterms:modified xsi:type="dcterms:W3CDTF">2013-11-30T06:37:53Z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TC011408131029</vt:lpwstr>
  </property>
</Properties>
</file>