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04" r:id="rId2"/>
  </p:sldMasterIdLst>
  <p:sldIdLst>
    <p:sldId id="256" r:id="rId3"/>
    <p:sldId id="258" r:id="rId4"/>
    <p:sldId id="267" r:id="rId5"/>
    <p:sldId id="269" r:id="rId6"/>
    <p:sldId id="276" r:id="rId7"/>
    <p:sldId id="270" r:id="rId8"/>
    <p:sldId id="262" r:id="rId9"/>
    <p:sldId id="283" r:id="rId10"/>
    <p:sldId id="278" r:id="rId11"/>
    <p:sldId id="280" r:id="rId12"/>
    <p:sldId id="263" r:id="rId13"/>
    <p:sldId id="274" r:id="rId14"/>
    <p:sldId id="28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80008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75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407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117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76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78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341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090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893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79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802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322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28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46C4B-18AF-421C-83F7-51D8EAB14FF7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7D432-A328-4FD5-A157-917654D6AD9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020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2A5FCA4-FF7A-4DEA-ABD0-19CE2A4AB1DA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73DF3E-033F-4D94-9998-C7548BD8A0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7/The_Earth_seen_from_Apollo_17.jpg/599px-The_Earth_seen_from_Apollo_17.jpg" TargetMode="External"/><Relationship Id="rId2" Type="http://schemas.openxmlformats.org/officeDocument/2006/relationships/hyperlink" Target="http://mobile.kreacionismus.cz/system/files/kulatost_zeme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thumb/8/8f/Whole_world_-_land_and_oceans_12000.jpg/800px-Whole_world_-_land_and_oceans_12000.jpg" TargetMode="External"/><Relationship Id="rId5" Type="http://schemas.openxmlformats.org/officeDocument/2006/relationships/hyperlink" Target="http://upload.wikimedia.org/wikipedia/commons/0/0e/Pr%C5%AF%C5%99ez_Zem%C3%AD.png" TargetMode="External"/><Relationship Id="rId4" Type="http://schemas.openxmlformats.org/officeDocument/2006/relationships/hyperlink" Target="http://mobile.kreacionismus.cz/system/files/slun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212171"/>
              </p:ext>
            </p:extLst>
          </p:nvPr>
        </p:nvGraphicFramePr>
        <p:xfrm>
          <a:off x="2560638" y="334963"/>
          <a:ext cx="3962400" cy="640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Document" r:id="rId3" imgW="5757666" imgH="9318935" progId="Word.Document.8">
                  <p:embed/>
                </p:oleObj>
              </mc:Choice>
              <mc:Fallback>
                <p:oleObj name="Document" r:id="rId3" imgW="5757666" imgH="931893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60638" y="334963"/>
                        <a:ext cx="3962400" cy="6400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290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Planeta Země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375" b="79911" l="13778" r="86222">
                        <a14:backgroundMark x1="19556" y1="16071" x2="19556" y2="16071"/>
                        <a14:backgroundMark x1="18222" y1="25893" x2="18222" y2="25893"/>
                        <a14:backgroundMark x1="29333" y1="12054" x2="29333" y2="12054"/>
                        <a14:backgroundMark x1="68444" y1="4911" x2="68444" y2="4911"/>
                        <a14:backgroundMark x1="76889" y1="6250" x2="76889" y2="6250"/>
                        <a14:backgroundMark x1="93778" y1="7589" x2="93778" y2="7589"/>
                        <a14:backgroundMark x1="91111" y1="20982" x2="91111" y2="20982"/>
                        <a14:backgroundMark x1="92889" y1="33036" x2="92889" y2="33036"/>
                        <a14:backgroundMark x1="95111" y1="41071" x2="95111" y2="41071"/>
                        <a14:backgroundMark x1="95111" y1="54911" x2="95111" y2="54911"/>
                        <a14:backgroundMark x1="95111" y1="64286" x2="95111" y2="64286"/>
                        <a14:backgroundMark x1="94222" y1="75446" x2="94222" y2="75446"/>
                        <a14:backgroundMark x1="93333" y1="86161" x2="93333" y2="86161"/>
                        <a14:backgroundMark x1="85333" y1="93304" x2="85333" y2="93304"/>
                        <a14:backgroundMark x1="77778" y1="95089" x2="77778" y2="95089"/>
                        <a14:backgroundMark x1="68444" y1="95536" x2="68444" y2="95536"/>
                        <a14:backgroundMark x1="57333" y1="92857" x2="57333" y2="92857"/>
                        <a14:backgroundMark x1="40444" y1="92411" x2="40444" y2="92411"/>
                        <a14:backgroundMark x1="24889" y1="91518" x2="24889" y2="91518"/>
                        <a14:backgroundMark x1="13778" y1="95982" x2="13778" y2="95982"/>
                        <a14:backgroundMark x1="8889" y1="93304" x2="8889" y2="93304"/>
                        <a14:backgroundMark x1="7111" y1="81696" x2="7111" y2="81696"/>
                        <a14:backgroundMark x1="6667" y1="79018" x2="6667" y2="79018"/>
                        <a14:backgroundMark x1="4000" y1="68304" x2="4000" y2="68304"/>
                        <a14:backgroundMark x1="6667" y1="65625" x2="6667" y2="65625"/>
                        <a14:backgroundMark x1="7111" y1="53571" x2="7111" y2="53571"/>
                        <a14:backgroundMark x1="7111" y1="49554" x2="7111" y2="49554"/>
                        <a14:backgroundMark x1="7111" y1="42411" x2="7111" y2="42411"/>
                        <a14:backgroundMark x1="7111" y1="37946" x2="7111" y2="37946"/>
                        <a14:backgroundMark x1="6222" y1="33036" x2="6222" y2="33036"/>
                        <a14:backgroundMark x1="5333" y1="29018" x2="5333" y2="29018"/>
                        <a14:backgroundMark x1="4889" y1="22321" x2="4889" y2="22321"/>
                        <a14:backgroundMark x1="4889" y1="13393" x2="4889" y2="13393"/>
                        <a14:backgroundMark x1="4889" y1="8036" x2="4889" y2="8036"/>
                        <a14:backgroundMark x1="18667" y1="69196" x2="18667" y2="69196"/>
                        <a14:backgroundMark x1="23111" y1="74554" x2="23111" y2="74554"/>
                        <a14:backgroundMark x1="36889" y1="86161" x2="36889" y2="86161"/>
                        <a14:backgroundMark x1="56889" y1="85714" x2="56889" y2="85714"/>
                        <a14:backgroundMark x1="63556" y1="82589" x2="63556" y2="82589"/>
                        <a14:backgroundMark x1="75111" y1="82143" x2="75111" y2="82143"/>
                        <a14:backgroundMark x1="76444" y1="76339" x2="76444" y2="76339"/>
                        <a14:backgroundMark x1="84000" y1="66964" x2="84000" y2="66964"/>
                        <a14:backgroundMark x1="81778" y1="17411" x2="81778" y2="17411"/>
                        <a14:backgroundMark x1="75556" y1="13839" x2="75556" y2="13839"/>
                        <a14:backgroundMark x1="60889" y1="1786" x2="60889" y2="1786"/>
                        <a14:backgroundMark x1="50222" y1="4464" x2="50222" y2="4464"/>
                        <a14:backgroundMark x1="40889" y1="6250" x2="40889" y2="6250"/>
                        <a14:backgroundMark x1="35111" y1="4911" x2="35111" y2="4911"/>
                        <a14:backgroundMark x1="27111" y1="4911" x2="27111" y2="4911"/>
                        <a14:backgroundMark x1="20889" y1="4911" x2="20889" y2="49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3215" y="1628800"/>
            <a:ext cx="4556269" cy="45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0989" y="5301208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rebuchet MS" panose="020B0603020202020204" pitchFamily="34" charset="0"/>
                <a:cs typeface="Arial" pitchFamily="34" charset="0"/>
              </a:rPr>
              <a:t>              Fyzika – 9.ročník</a:t>
            </a:r>
          </a:p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rebuchet MS" panose="020B0603020202020204" pitchFamily="34" charset="0"/>
                <a:cs typeface="Arial" pitchFamily="34" charset="0"/>
              </a:rPr>
              <a:t>     Autor: Mgr. Eva </a:t>
            </a:r>
            <a:r>
              <a:rPr lang="cs-CZ" sz="3200" dirty="0" err="1" smtClean="0">
                <a:solidFill>
                  <a:schemeClr val="tx2">
                    <a:lumMod val="60000"/>
                    <a:lumOff val="40000"/>
                  </a:schemeClr>
                </a:solidFill>
                <a:latin typeface="Trebuchet MS" panose="020B0603020202020204" pitchFamily="34" charset="0"/>
                <a:cs typeface="Arial" pitchFamily="34" charset="0"/>
              </a:rPr>
              <a:t>Jetenská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Trebuchet MS" panose="020B0603020202020204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26178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3282767" cy="1143000"/>
          </a:xfrm>
        </p:spPr>
        <p:txBody>
          <a:bodyPr/>
          <a:lstStyle/>
          <a:p>
            <a:r>
              <a:rPr lang="cs-CZ" sz="5400" dirty="0" smtClean="0"/>
              <a:t>Země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2132856"/>
            <a:ext cx="8136904" cy="4320480"/>
          </a:xfrm>
        </p:spPr>
        <p:txBody>
          <a:bodyPr>
            <a:normAutofit/>
          </a:bodyPr>
          <a:lstStyle/>
          <a:p>
            <a:pPr marL="45720" lvl="2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Gaia</a:t>
            </a:r>
            <a:r>
              <a:rPr lang="cs-CZ" sz="2800" dirty="0">
                <a:solidFill>
                  <a:schemeClr val="tx1"/>
                </a:solidFill>
              </a:rPr>
              <a:t> – řecký název </a:t>
            </a:r>
            <a:r>
              <a:rPr lang="cs-CZ" sz="2800" dirty="0" smtClean="0">
                <a:solidFill>
                  <a:schemeClr val="tx1"/>
                </a:solidFill>
              </a:rPr>
              <a:t>Země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Třetí planeta sluneční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soustavy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Zároveň největší </a:t>
            </a:r>
            <a:r>
              <a:rPr lang="cs-CZ" sz="2800" dirty="0" smtClean="0">
                <a:solidFill>
                  <a:schemeClr val="tx1"/>
                </a:solidFill>
              </a:rPr>
              <a:t>terestrická planeta </a:t>
            </a:r>
            <a:r>
              <a:rPr lang="cs-CZ" sz="2800" dirty="0">
                <a:solidFill>
                  <a:schemeClr val="tx1"/>
                </a:solidFill>
              </a:rPr>
              <a:t>v </a:t>
            </a:r>
            <a:r>
              <a:rPr lang="cs-CZ" sz="2800" dirty="0" smtClean="0">
                <a:solidFill>
                  <a:schemeClr val="tx1"/>
                </a:solidFill>
              </a:rPr>
              <a:t>soustavě.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Vznikla zhruba před 4,6 miliardami let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Po svém vzniku získala jediný přirozený satelit </a:t>
            </a:r>
            <a:r>
              <a:rPr lang="cs-CZ" sz="2800" dirty="0" smtClean="0">
                <a:solidFill>
                  <a:schemeClr val="tx1"/>
                </a:solidFill>
              </a:rPr>
              <a:t>- 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Měsíc.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4664"/>
            <a:ext cx="3744416" cy="3101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040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80920" cy="1143000"/>
          </a:xfrm>
        </p:spPr>
        <p:txBody>
          <a:bodyPr/>
          <a:lstStyle/>
          <a:p>
            <a:r>
              <a:rPr lang="cs-CZ" sz="5400" dirty="0" smtClean="0">
                <a:solidFill>
                  <a:srgbClr val="FF9900"/>
                </a:solidFill>
              </a:rPr>
              <a:t>Vznik sluneční soustavy</a:t>
            </a:r>
            <a:endParaRPr lang="cs-CZ" sz="5400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2564904"/>
            <a:ext cx="7704856" cy="34747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66FF"/>
                </a:solidFill>
              </a:rPr>
              <a:t>Před 4,8 miliardy let neexistovalo Slunce ani planety.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66FF"/>
                </a:solidFill>
              </a:rPr>
              <a:t>V odlehlém koutu naší galaxie se tehdy nahromadil obrovský oblak plynu a prachu.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66FF"/>
                </a:solidFill>
              </a:rPr>
              <a:t>Postupně se oblak začal smršťovat a rotovat.</a:t>
            </a:r>
          </a:p>
          <a:p>
            <a:pPr>
              <a:lnSpc>
                <a:spcPct val="90000"/>
              </a:lnSpc>
            </a:pPr>
            <a:r>
              <a:rPr lang="cs-CZ" sz="2800" dirty="0">
                <a:solidFill>
                  <a:srgbClr val="0066FF"/>
                </a:solidFill>
              </a:rPr>
              <a:t>V jeho středu se zažehly termonukleární reakce a zrodila se nová hvězda –</a:t>
            </a:r>
            <a:r>
              <a:rPr lang="cs-CZ" sz="2800" dirty="0">
                <a:solidFill>
                  <a:srgbClr val="FFCC66"/>
                </a:solidFill>
              </a:rPr>
              <a:t> </a:t>
            </a:r>
            <a:r>
              <a:rPr lang="cs-CZ" sz="2800" dirty="0">
                <a:solidFill>
                  <a:srgbClr val="FF0066"/>
                </a:solidFill>
              </a:rPr>
              <a:t>Slunce</a:t>
            </a:r>
            <a:r>
              <a:rPr lang="cs-CZ" sz="2800" dirty="0">
                <a:solidFill>
                  <a:srgbClr val="FFCC66"/>
                </a:solidFill>
              </a:rPr>
              <a:t>.</a:t>
            </a:r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4902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6512511" cy="1143000"/>
          </a:xfrm>
        </p:spPr>
        <p:txBody>
          <a:bodyPr/>
          <a:lstStyle/>
          <a:p>
            <a:r>
              <a:rPr lang="cs-CZ" dirty="0" smtClean="0"/>
              <a:t>Formování planet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39625" y="1268760"/>
            <a:ext cx="8796871" cy="936104"/>
          </a:xfrm>
        </p:spPr>
        <p:txBody>
          <a:bodyPr/>
          <a:lstStyle/>
          <a:p>
            <a:r>
              <a:rPr lang="cs-CZ" dirty="0">
                <a:latin typeface="Trebuchet MS" panose="020B0603020202020204" pitchFamily="34" charset="0"/>
                <a:cs typeface="Times New Roman" pitchFamily="18" charset="0"/>
              </a:rPr>
              <a:t>Srážkami prachových částic se začala formovat malá tělesa, která svou gravitací přitahovala další částice a okolní plyny.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2248241"/>
            <a:ext cx="5970239" cy="4277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70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184576" cy="1143000"/>
          </a:xfrm>
        </p:spPr>
        <p:txBody>
          <a:bodyPr/>
          <a:lstStyle/>
          <a:p>
            <a:r>
              <a:rPr lang="cs-CZ" dirty="0" smtClean="0"/>
              <a:t>Vznik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916832"/>
            <a:ext cx="8064896" cy="47708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Rotací mlhoviny a srážkami zrnek prachu docházelo k neustálému nabalování hmoty.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Vznikala stále větší tělesa –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protoplanety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Z nich před 4,5 miliardami let vznikly planety naší soustavy.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Z hustšího materiálu uvnitř mlhoviny vznikly menší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kamenné planety (Merkur, Venuše, Země, Mars)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Nabalením plynů okolo kamenného jádra vznikly obří </a:t>
            </a:r>
            <a:r>
              <a:rPr lang="cs-CZ" sz="2400" dirty="0">
                <a:solidFill>
                  <a:schemeClr val="bg2">
                    <a:lumMod val="50000"/>
                  </a:schemeClr>
                </a:solidFill>
              </a:rPr>
              <a:t>plynné planety (Jupiter, Saturn, Uran, Neptun)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Během dalších miliard let se každá vyvíjela jako samostatný svět.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341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20688"/>
            <a:ext cx="8856984" cy="1143000"/>
          </a:xfrm>
        </p:spPr>
        <p:txBody>
          <a:bodyPr/>
          <a:lstStyle/>
          <a:p>
            <a:r>
              <a:rPr lang="cs-CZ" sz="3600" dirty="0" smtClean="0"/>
              <a:t>Postavení Země v planetárním systému</a:t>
            </a:r>
            <a:endParaRPr lang="cs-CZ" sz="3600" dirty="0"/>
          </a:p>
        </p:txBody>
      </p:sp>
      <p:pic>
        <p:nvPicPr>
          <p:cNvPr id="4" name="Zástupný symbol pro obsah 3" descr="splash-planets.jpg"/>
          <p:cNvPicPr>
            <a:picLocks noGrp="1" noChangeAspect="1"/>
          </p:cNvPicPr>
          <p:nvPr>
            <p:ph sz="quarter" idx="13"/>
          </p:nvPr>
        </p:nvPicPr>
        <p:blipFill>
          <a:blip r:embed="rId2" cstate="print"/>
          <a:stretch>
            <a:fillRect/>
          </a:stretch>
        </p:blipFill>
        <p:spPr>
          <a:xfrm>
            <a:off x="827584" y="2371568"/>
            <a:ext cx="7560840" cy="3935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40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64704"/>
            <a:ext cx="4459481" cy="1143000"/>
          </a:xfrm>
        </p:spPr>
        <p:txBody>
          <a:bodyPr/>
          <a:lstStyle/>
          <a:p>
            <a:r>
              <a:rPr lang="cs-CZ" dirty="0" smtClean="0"/>
              <a:t>Oběžná dráha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276872"/>
            <a:ext cx="8496944" cy="396044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Země oběhne Slunce za 365,256 průměrných slunečních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dní </a:t>
            </a:r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(1 siderický rok).</a:t>
            </a:r>
          </a:p>
          <a:p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Rychlost oběhu Země je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v </a:t>
            </a:r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průměru asi 30 km/s.</a:t>
            </a:r>
          </a:p>
          <a:p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Ze Severního pólu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lze pozorovat </a:t>
            </a:r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pohyb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Země, pohyb Měsíce </a:t>
            </a:r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a její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rotaci </a:t>
            </a:r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kolem osy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(všechny rotace</a:t>
            </a:r>
            <a:r>
              <a:rPr lang="cs-CZ" sz="2800" dirty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 proti směru hodinových </a:t>
            </a:r>
            <a:r>
              <a:rPr lang="cs-CZ" sz="2800" dirty="0" smtClean="0">
                <a:solidFill>
                  <a:srgbClr val="0070C0"/>
                </a:solidFill>
                <a:latin typeface="Trebuchet MS" panose="020B0603020202020204" pitchFamily="34" charset="0"/>
                <a:cs typeface="Times New Roman" pitchFamily="18" charset="0"/>
              </a:rPr>
              <a:t>ručiček).</a:t>
            </a:r>
            <a:endParaRPr lang="cs-CZ" sz="2800" dirty="0">
              <a:solidFill>
                <a:srgbClr val="0070C0"/>
              </a:solidFill>
              <a:latin typeface="Trebuchet MS" panose="020B0603020202020204" pitchFamily="34" charset="0"/>
              <a:cs typeface="Times New Roman" pitchFamily="18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7488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7776864" cy="1143000"/>
          </a:xfrm>
        </p:spPr>
        <p:txBody>
          <a:bodyPr/>
          <a:lstStyle/>
          <a:p>
            <a:r>
              <a:rPr lang="cs-CZ" sz="5400" dirty="0" smtClean="0"/>
              <a:t>Vnitřní stavba Země</a:t>
            </a: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628800"/>
            <a:ext cx="6302416" cy="491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0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5400600" cy="1143000"/>
          </a:xfrm>
        </p:spPr>
        <p:txBody>
          <a:bodyPr/>
          <a:lstStyle/>
          <a:p>
            <a:r>
              <a:rPr lang="cs-CZ" dirty="0"/>
              <a:t>Jednotlivé </a:t>
            </a:r>
            <a:r>
              <a:rPr lang="cs-CZ" dirty="0" smtClean="0"/>
              <a:t>vrstvy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3" y="1556792"/>
            <a:ext cx="8720906" cy="511256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6000" dirty="0" smtClean="0">
                <a:solidFill>
                  <a:srgbClr val="FF0000"/>
                </a:solidFill>
              </a:rPr>
              <a:t>Zemské </a:t>
            </a:r>
            <a:r>
              <a:rPr lang="cs-CZ" sz="6000" dirty="0">
                <a:solidFill>
                  <a:srgbClr val="FF0000"/>
                </a:solidFill>
              </a:rPr>
              <a:t>těleso se skládá z </a:t>
            </a:r>
            <a:r>
              <a:rPr lang="cs-CZ" sz="6000" dirty="0" smtClean="0">
                <a:solidFill>
                  <a:srgbClr val="FF0000"/>
                </a:solidFill>
              </a:rPr>
              <a:t>několika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FF0000"/>
                </a:solidFill>
              </a:rPr>
              <a:t> vrstev tzv</a:t>
            </a:r>
            <a:r>
              <a:rPr lang="cs-CZ" sz="6000" dirty="0">
                <a:solidFill>
                  <a:srgbClr val="FF0000"/>
                </a:solidFill>
              </a:rPr>
              <a:t>. </a:t>
            </a:r>
            <a:r>
              <a:rPr lang="cs-CZ" sz="6000" dirty="0">
                <a:solidFill>
                  <a:srgbClr val="C00000"/>
                </a:solidFill>
              </a:rPr>
              <a:t>geosfér</a:t>
            </a:r>
            <a:r>
              <a:rPr lang="cs-CZ" sz="6000" dirty="0">
                <a:solidFill>
                  <a:srgbClr val="FF0000"/>
                </a:solidFill>
              </a:rPr>
              <a:t>, které na sebe </a:t>
            </a:r>
            <a:endParaRPr lang="cs-CZ" sz="6000" dirty="0" smtClean="0">
              <a:solidFill>
                <a:srgbClr val="FF0000"/>
              </a:solidFill>
            </a:endParaRP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FF0000"/>
                </a:solidFill>
              </a:rPr>
              <a:t> volně navazují.</a:t>
            </a:r>
            <a:br>
              <a:rPr lang="cs-CZ" sz="6000" dirty="0" smtClean="0">
                <a:solidFill>
                  <a:srgbClr val="FF0000"/>
                </a:solidFill>
              </a:rPr>
            </a:br>
            <a:endParaRPr lang="cs-CZ" sz="6000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6000" dirty="0">
                <a:solidFill>
                  <a:srgbClr val="C00000"/>
                </a:solidFill>
              </a:rPr>
              <a:t>Zemské </a:t>
            </a:r>
            <a:r>
              <a:rPr lang="cs-CZ" sz="6000" dirty="0" smtClean="0">
                <a:solidFill>
                  <a:srgbClr val="C00000"/>
                </a:solidFill>
              </a:rPr>
              <a:t>jádro</a:t>
            </a:r>
            <a:r>
              <a:rPr lang="cs-CZ" sz="6000" dirty="0">
                <a:solidFill>
                  <a:schemeClr val="tx2"/>
                </a:solidFill>
              </a:rPr>
              <a:t> je geosféra nacházející </a:t>
            </a:r>
            <a:r>
              <a:rPr lang="cs-CZ" sz="6000" dirty="0" smtClean="0">
                <a:solidFill>
                  <a:schemeClr val="tx2"/>
                </a:solidFill>
              </a:rPr>
              <a:t>se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</a:t>
            </a:r>
            <a:r>
              <a:rPr lang="cs-CZ" sz="6000" dirty="0">
                <a:solidFill>
                  <a:schemeClr val="tx2"/>
                </a:solidFill>
              </a:rPr>
              <a:t>ve středu </a:t>
            </a:r>
            <a:r>
              <a:rPr lang="cs-CZ" sz="6000" dirty="0" smtClean="0">
                <a:solidFill>
                  <a:schemeClr val="tx2"/>
                </a:solidFill>
              </a:rPr>
              <a:t>Země. Začíná </a:t>
            </a:r>
            <a:r>
              <a:rPr lang="cs-CZ" sz="6000" dirty="0">
                <a:solidFill>
                  <a:schemeClr val="tx2"/>
                </a:solidFill>
              </a:rPr>
              <a:t>zhruba v </a:t>
            </a:r>
            <a:r>
              <a:rPr lang="cs-CZ" sz="6000" dirty="0" smtClean="0">
                <a:solidFill>
                  <a:schemeClr val="tx2"/>
                </a:solidFill>
              </a:rPr>
              <a:t>hloubce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</a:t>
            </a:r>
            <a:r>
              <a:rPr lang="cs-CZ" sz="6000" dirty="0">
                <a:solidFill>
                  <a:schemeClr val="tx2"/>
                </a:solidFill>
              </a:rPr>
              <a:t>2900 </a:t>
            </a:r>
            <a:r>
              <a:rPr lang="cs-CZ" sz="6000" dirty="0" smtClean="0">
                <a:solidFill>
                  <a:schemeClr val="tx2"/>
                </a:solidFill>
              </a:rPr>
              <a:t>km pod </a:t>
            </a:r>
            <a:r>
              <a:rPr lang="cs-CZ" sz="6000" dirty="0">
                <a:solidFill>
                  <a:schemeClr val="tx2"/>
                </a:solidFill>
              </a:rPr>
              <a:t>povrchem a zahrnuje zhruba </a:t>
            </a:r>
            <a:endParaRPr lang="cs-CZ" sz="6000" dirty="0" smtClean="0">
              <a:solidFill>
                <a:schemeClr val="tx2"/>
              </a:solidFill>
            </a:endParaRP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31</a:t>
            </a:r>
            <a:r>
              <a:rPr lang="cs-CZ" sz="6000" dirty="0">
                <a:solidFill>
                  <a:schemeClr val="tx2"/>
                </a:solidFill>
              </a:rPr>
              <a:t> % hmotnosti </a:t>
            </a:r>
            <a:r>
              <a:rPr lang="cs-CZ" sz="6000" dirty="0" smtClean="0">
                <a:solidFill>
                  <a:schemeClr val="tx2"/>
                </a:solidFill>
              </a:rPr>
              <a:t>Země.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Dělí </a:t>
            </a: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se na dvě části v podobě</a:t>
            </a:r>
            <a:r>
              <a:rPr lang="cs-CZ" sz="6000" dirty="0">
                <a:solidFill>
                  <a:srgbClr val="800080"/>
                </a:solidFill>
                <a:latin typeface="+mj-lt"/>
                <a:cs typeface="Times New Roman" pitchFamily="18" charset="0"/>
              </a:rPr>
              <a:t> pevného vnitřního jádra </a:t>
            </a: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s 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poloměrem 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 1250</a:t>
            </a: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 km a</a:t>
            </a:r>
            <a:r>
              <a:rPr lang="cs-CZ" sz="6000" dirty="0">
                <a:solidFill>
                  <a:srgbClr val="0066FF"/>
                </a:solidFill>
                <a:latin typeface="+mj-lt"/>
                <a:cs typeface="Times New Roman" pitchFamily="18" charset="0"/>
              </a:rPr>
              <a:t> </a:t>
            </a:r>
            <a:r>
              <a:rPr lang="cs-CZ" sz="6000" dirty="0" smtClean="0">
                <a:solidFill>
                  <a:srgbClr val="0066FF"/>
                </a:solidFill>
                <a:latin typeface="+mj-lt"/>
                <a:cs typeface="Times New Roman" pitchFamily="18" charset="0"/>
              </a:rPr>
              <a:t>tekutého vnějšího jádra </a:t>
            </a: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o 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poloměru 3500</a:t>
            </a: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 km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.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6000" dirty="0" smtClean="0">
              <a:solidFill>
                <a:schemeClr val="tx2"/>
              </a:solidFill>
              <a:latin typeface="+mj-lt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60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Zemský plášť </a:t>
            </a:r>
            <a:r>
              <a:rPr lang="cs-CZ" sz="6000" dirty="0" smtClean="0">
                <a:latin typeface="+mj-lt"/>
                <a:cs typeface="Times New Roman" pitchFamily="18" charset="0"/>
              </a:rPr>
              <a:t>je jedna </a:t>
            </a:r>
            <a:r>
              <a:rPr lang="cs-CZ" sz="6000" dirty="0">
                <a:latin typeface="+mj-lt"/>
                <a:cs typeface="Times New Roman" pitchFamily="18" charset="0"/>
              </a:rPr>
              <a:t>z vrstev </a:t>
            </a:r>
            <a:r>
              <a:rPr lang="cs-CZ" sz="6000" dirty="0" smtClean="0">
                <a:latin typeface="+mj-lt"/>
                <a:cs typeface="Times New Roman" pitchFamily="18" charset="0"/>
              </a:rPr>
              <a:t>Země, shora </a:t>
            </a:r>
            <a:r>
              <a:rPr lang="cs-CZ" sz="6000" dirty="0">
                <a:latin typeface="+mj-lt"/>
                <a:cs typeface="Times New Roman" pitchFamily="18" charset="0"/>
              </a:rPr>
              <a:t>vymezená zemskou kůrou a zespodu zemským jádrem</a:t>
            </a:r>
            <a:r>
              <a:rPr lang="cs-CZ" sz="6000" dirty="0" smtClean="0">
                <a:latin typeface="+mj-lt"/>
                <a:cs typeface="Times New Roman" pitchFamily="18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cs-CZ" sz="6000" dirty="0">
              <a:latin typeface="+mj-lt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cs-CZ" sz="6000" dirty="0" smtClean="0">
                <a:solidFill>
                  <a:srgbClr val="C00000"/>
                </a:solidFill>
                <a:latin typeface="+mj-lt"/>
                <a:cs typeface="Times New Roman" pitchFamily="18" charset="0"/>
              </a:rPr>
              <a:t>Zemská kůra 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kolísá </a:t>
            </a:r>
            <a:r>
              <a:rPr lang="cs-CZ" sz="6000" dirty="0">
                <a:solidFill>
                  <a:schemeClr val="tx2"/>
                </a:solidFill>
                <a:latin typeface="+mj-lt"/>
                <a:cs typeface="Times New Roman" pitchFamily="18" charset="0"/>
              </a:rPr>
              <a:t>od 5 do 70 km v závislosti na místě, kde se </a:t>
            </a:r>
            <a:r>
              <a:rPr lang="cs-CZ" sz="6000" dirty="0" smtClean="0">
                <a:solidFill>
                  <a:schemeClr val="tx2"/>
                </a:solidFill>
                <a:latin typeface="+mj-lt"/>
                <a:cs typeface="Times New Roman" pitchFamily="18" charset="0"/>
              </a:rPr>
              <a:t>nachází.</a:t>
            </a:r>
            <a:r>
              <a:rPr lang="cs-CZ" sz="6000" dirty="0">
                <a:solidFill>
                  <a:schemeClr val="tx2"/>
                </a:solidFill>
                <a:latin typeface="+mj-lt"/>
              </a:rPr>
              <a:t> </a:t>
            </a:r>
            <a:r>
              <a:rPr lang="cs-CZ" sz="6000" dirty="0" smtClean="0">
                <a:solidFill>
                  <a:schemeClr val="tx2"/>
                </a:solidFill>
                <a:latin typeface="+mj-lt"/>
              </a:rPr>
              <a:t>Nejblíže </a:t>
            </a:r>
            <a:r>
              <a:rPr lang="cs-CZ" sz="6000" dirty="0">
                <a:solidFill>
                  <a:schemeClr val="tx2"/>
                </a:solidFill>
                <a:latin typeface="+mj-lt"/>
              </a:rPr>
              <a:t>povrchu se nachází litosféra, která má mocnost  od </a:t>
            </a:r>
            <a:r>
              <a:rPr lang="cs-CZ" sz="6000" dirty="0" smtClean="0">
                <a:solidFill>
                  <a:schemeClr val="tx2"/>
                </a:solidFill>
                <a:latin typeface="+mj-lt"/>
              </a:rPr>
              <a:t>0 - 60</a:t>
            </a:r>
            <a:r>
              <a:rPr lang="cs-CZ" sz="6000" dirty="0">
                <a:solidFill>
                  <a:schemeClr val="tx2"/>
                </a:solidFill>
                <a:latin typeface="+mj-lt"/>
              </a:rPr>
              <a:t> </a:t>
            </a:r>
            <a:r>
              <a:rPr lang="cs-CZ" sz="6000" dirty="0" smtClean="0">
                <a:solidFill>
                  <a:schemeClr val="tx2"/>
                </a:solidFill>
                <a:latin typeface="+mj-lt"/>
              </a:rPr>
              <a:t>km.</a:t>
            </a:r>
            <a:r>
              <a:rPr lang="cs-CZ" sz="6000" dirty="0">
                <a:solidFill>
                  <a:schemeClr val="tx2"/>
                </a:solidFill>
                <a:latin typeface="+mj-lt"/>
              </a:rPr>
              <a:t> </a:t>
            </a:r>
            <a:br>
              <a:rPr lang="cs-CZ" sz="6000" dirty="0">
                <a:solidFill>
                  <a:schemeClr val="tx2"/>
                </a:solidFill>
                <a:latin typeface="+mj-lt"/>
              </a:rPr>
            </a:br>
            <a:endParaRPr lang="cs-CZ" sz="60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2656"/>
            <a:ext cx="3176291" cy="3273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468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3672408" cy="1143000"/>
          </a:xfrm>
        </p:spPr>
        <p:txBody>
          <a:bodyPr/>
          <a:lstStyle/>
          <a:p>
            <a:r>
              <a:rPr lang="cs-CZ" dirty="0" smtClean="0"/>
              <a:t>Hydrosféra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24744"/>
            <a:ext cx="8352928" cy="1872208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Země </a:t>
            </a:r>
            <a:r>
              <a:rPr lang="cs-CZ" sz="2000" dirty="0">
                <a:solidFill>
                  <a:schemeClr val="tx1"/>
                </a:solidFill>
              </a:rPr>
              <a:t>je jedinou planetou </a:t>
            </a:r>
            <a:r>
              <a:rPr lang="cs-CZ" sz="2000" dirty="0" smtClean="0">
                <a:solidFill>
                  <a:schemeClr val="tx1"/>
                </a:solidFill>
              </a:rPr>
              <a:t>naší sluneční </a:t>
            </a:r>
            <a:r>
              <a:rPr lang="cs-CZ" sz="2000" dirty="0">
                <a:solidFill>
                  <a:schemeClr val="tx1"/>
                </a:solidFill>
              </a:rPr>
              <a:t>soustavy, jejíž povrch je pokryt kapalnou </a:t>
            </a:r>
            <a:r>
              <a:rPr lang="cs-CZ" sz="2000" dirty="0" smtClean="0">
                <a:solidFill>
                  <a:schemeClr val="tx1"/>
                </a:solidFill>
              </a:rPr>
              <a:t>vodou.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Voda pokrývá </a:t>
            </a:r>
            <a:r>
              <a:rPr lang="cs-CZ" sz="2000" dirty="0">
                <a:solidFill>
                  <a:schemeClr val="tx1"/>
                </a:solidFill>
              </a:rPr>
              <a:t>71% zemského </a:t>
            </a:r>
            <a:r>
              <a:rPr lang="cs-CZ" sz="2000" dirty="0" smtClean="0">
                <a:solidFill>
                  <a:schemeClr val="tx1"/>
                </a:solidFill>
              </a:rPr>
              <a:t>povrchu (oceány, moře, řeky, jezera…).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Je jí přibližně 1500 milionů km</a:t>
            </a:r>
            <a:r>
              <a:rPr lang="cs-CZ" sz="2000" baseline="30000" dirty="0" smtClean="0">
                <a:solidFill>
                  <a:schemeClr val="tx1"/>
                </a:solidFill>
              </a:rPr>
              <a:t>3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Na Zemi se nachází ve všech třech skupenstvích (voda, led, pára).</a:t>
            </a: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12976"/>
            <a:ext cx="705600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068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3600400" cy="1143000"/>
          </a:xfrm>
        </p:spPr>
        <p:txBody>
          <a:bodyPr/>
          <a:lstStyle/>
          <a:p>
            <a:r>
              <a:rPr lang="cs-CZ" dirty="0" smtClean="0"/>
              <a:t>Atmosféra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3" y="1556792"/>
            <a:ext cx="8720906" cy="5112568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90000"/>
              </a:lnSpc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7400" dirty="0" smtClean="0">
                <a:solidFill>
                  <a:srgbClr val="C00000"/>
                </a:solidFill>
              </a:rPr>
              <a:t>Tvoří ji: </a:t>
            </a:r>
            <a:r>
              <a:rPr lang="cs-CZ" sz="6000" dirty="0">
                <a:solidFill>
                  <a:schemeClr val="tx1"/>
                </a:solidFill>
              </a:rPr>
              <a:t>78% dusíku, 21% kyslíku, 0,93% argonu</a:t>
            </a:r>
            <a:r>
              <a:rPr lang="cs-CZ" sz="6000" dirty="0" smtClean="0">
                <a:solidFill>
                  <a:schemeClr val="tx1"/>
                </a:solidFill>
              </a:rPr>
              <a:t>,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1"/>
                </a:solidFill>
              </a:rPr>
              <a:t> </a:t>
            </a:r>
            <a:r>
              <a:rPr lang="cs-CZ" sz="6000" dirty="0" smtClean="0">
                <a:solidFill>
                  <a:schemeClr val="tx1"/>
                </a:solidFill>
              </a:rPr>
              <a:t>                 </a:t>
            </a:r>
            <a:r>
              <a:rPr lang="cs-CZ" sz="6000" dirty="0">
                <a:solidFill>
                  <a:schemeClr val="tx1"/>
                </a:solidFill>
              </a:rPr>
              <a:t>0,038% oxidu uhličitého </a:t>
            </a:r>
            <a:endParaRPr lang="cs-CZ" sz="60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endParaRPr lang="cs-CZ" sz="6000" dirty="0" smtClean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7400" dirty="0" smtClean="0">
                <a:solidFill>
                  <a:srgbClr val="C00000"/>
                </a:solidFill>
              </a:rPr>
              <a:t>Význam: </a:t>
            </a:r>
            <a:r>
              <a:rPr lang="cs-CZ" sz="6000" dirty="0" smtClean="0">
                <a:solidFill>
                  <a:schemeClr val="tx1"/>
                </a:solidFill>
              </a:rPr>
              <a:t>- chrání </a:t>
            </a:r>
            <a:r>
              <a:rPr lang="cs-CZ" sz="6000" dirty="0">
                <a:solidFill>
                  <a:schemeClr val="tx1"/>
                </a:solidFill>
              </a:rPr>
              <a:t>povrch Země před dopadem některých druhů </a:t>
            </a:r>
            <a:endParaRPr lang="cs-CZ" sz="6000" dirty="0" smtClean="0">
              <a:solidFill>
                <a:schemeClr val="tx1"/>
              </a:solidFill>
            </a:endParaRP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1"/>
                </a:solidFill>
              </a:rPr>
              <a:t> </a:t>
            </a:r>
            <a:r>
              <a:rPr lang="cs-CZ" sz="6000" dirty="0" smtClean="0">
                <a:solidFill>
                  <a:schemeClr val="tx1"/>
                </a:solidFill>
              </a:rPr>
              <a:t>                    slunečního a kosmického záření  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 smtClean="0">
                <a:solidFill>
                  <a:schemeClr val="tx1"/>
                </a:solidFill>
              </a:rPr>
              <a:t>                   - umožňuje existenci života na Zemi</a:t>
            </a:r>
            <a:r>
              <a:rPr lang="cs-CZ" sz="6000" dirty="0">
                <a:solidFill>
                  <a:schemeClr val="tx1"/>
                </a:solidFill>
              </a:rPr>
              <a:t/>
            </a:r>
            <a:br>
              <a:rPr lang="cs-CZ" sz="6000" dirty="0">
                <a:solidFill>
                  <a:schemeClr val="tx1"/>
                </a:solidFill>
              </a:rPr>
            </a:br>
            <a:r>
              <a:rPr lang="cs-CZ" sz="6000" dirty="0">
                <a:solidFill>
                  <a:schemeClr val="tx1"/>
                </a:solidFill>
              </a:rPr>
              <a:t/>
            </a:r>
            <a:br>
              <a:rPr lang="cs-CZ" sz="6000" dirty="0">
                <a:solidFill>
                  <a:schemeClr val="tx1"/>
                </a:solidFill>
              </a:rPr>
            </a:br>
            <a:r>
              <a:rPr lang="cs-CZ" sz="6000" dirty="0" smtClean="0">
                <a:solidFill>
                  <a:srgbClr val="FF0000"/>
                </a:solidFill>
              </a:rPr>
              <a:t/>
            </a:r>
            <a:br>
              <a:rPr lang="cs-CZ" sz="6000" dirty="0" smtClean="0">
                <a:solidFill>
                  <a:srgbClr val="FF0000"/>
                </a:solidFill>
              </a:rPr>
            </a:br>
            <a:endParaRPr lang="cs-CZ" sz="6000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7400" dirty="0" smtClean="0">
                <a:solidFill>
                  <a:srgbClr val="C00000"/>
                </a:solidFill>
              </a:rPr>
              <a:t>Vrstvy:   </a:t>
            </a:r>
            <a:r>
              <a:rPr lang="cs-CZ" sz="6000" dirty="0" smtClean="0">
                <a:solidFill>
                  <a:schemeClr val="tx2"/>
                </a:solidFill>
              </a:rPr>
              <a:t>- troposféra (probíhají v ní změny počasí)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                - stratosféra (obsahuje ozonovou vrstvu)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                - mezosféra (nízká teplota -70°C až – 90°C)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                - termosféra (stoupá teplota až na 1700°C)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                - exosféra(velmi řídká, převládá vodík, pozorujeme</a:t>
            </a:r>
          </a:p>
          <a:p>
            <a:pPr marL="45720" indent="0">
              <a:lnSpc>
                <a:spcPct val="90000"/>
              </a:lnSpc>
              <a:buNone/>
            </a:pPr>
            <a:r>
              <a:rPr lang="cs-CZ" sz="6000" dirty="0">
                <a:solidFill>
                  <a:schemeClr val="tx2"/>
                </a:solidFill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                                 v ní polární záři)</a:t>
            </a:r>
          </a:p>
        </p:txBody>
      </p:sp>
    </p:spTree>
    <p:extLst>
      <p:ext uri="{BB962C8B-B14F-4D97-AF65-F5344CB8AC3E}">
        <p14:creationId xmlns:p14="http://schemas.microsoft.com/office/powerpoint/2010/main" val="150975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4712311" cy="864096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96752"/>
            <a:ext cx="8784976" cy="5472608"/>
          </a:xfrm>
        </p:spPr>
        <p:txBody>
          <a:bodyPr>
            <a:normAutofit fontScale="55000" lnSpcReduction="20000"/>
          </a:bodyPr>
          <a:lstStyle/>
          <a:p>
            <a:r>
              <a:rPr lang="cs-CZ" sz="2500" dirty="0" err="1">
                <a:latin typeface="Times New Roman" pitchFamily="18" charset="0"/>
                <a:cs typeface="Times New Roman" pitchFamily="18" charset="0"/>
              </a:rPr>
              <a:t>Nasa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. Dostupné z WWW: &lt;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2"/>
              </a:rPr>
              <a:t>http://mobile.kreacionismus.cz/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2"/>
              </a:rPr>
              <a:t>system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2"/>
              </a:rPr>
              <a:t>files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2"/>
              </a:rPr>
              <a:t>/kulatost_zeme.jpg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&gt; [online]. 2012 [cit. 2012-04-05].</a:t>
            </a: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</a:rPr>
              <a:t>Nasa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. Dostupné z WWW: &lt;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3"/>
              </a:rPr>
              <a:t>http://upload.wikimedia.org/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3"/>
              </a:rPr>
              <a:t>commons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3"/>
              </a:rPr>
              <a:t>thumb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3"/>
              </a:rPr>
              <a:t>/9/97/The_Earth_seen_from_Apollo_17.jpg/599px-The_Earth_seen_from_Apollo_17.jpg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&gt; [online]. 2012 [cit. 2012-04-05].</a:t>
            </a: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</a:rPr>
              <a:t>Nasa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. Dostupné z WWW: &lt;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4"/>
              </a:rPr>
              <a:t>http://mobile.kreacionismus.cz/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4"/>
              </a:rPr>
              <a:t>system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4"/>
              </a:rPr>
              <a:t>files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4"/>
              </a:rPr>
              <a:t>/slunce.jpg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&gt; [online]. 2012 [cit. 2012-04-05].</a:t>
            </a: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Wikipedie 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otevřená encyklopedie. Dostupné z WWW: &lt;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5"/>
              </a:rPr>
              <a:t>commons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5"/>
              </a:rPr>
              <a:t>/0/0e/Pr%C5%AF%C5%99ez_Zem%C3%AD.png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&gt; [online]. 2012 [cit. 2012-04-05].</a:t>
            </a: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Wikipedie 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otevřená encyklopedie. Dostupné z WWW: &lt;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6"/>
              </a:rPr>
              <a:t>commons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2500" dirty="0" err="1">
                <a:latin typeface="Times New Roman" pitchFamily="18" charset="0"/>
                <a:cs typeface="Times New Roman" pitchFamily="18" charset="0"/>
                <a:hlinkClick r:id="rId6"/>
              </a:rPr>
              <a:t>thumb</a:t>
            </a:r>
            <a:r>
              <a:rPr lang="cs-CZ" sz="2500" dirty="0">
                <a:latin typeface="Times New Roman" pitchFamily="18" charset="0"/>
                <a:cs typeface="Times New Roman" pitchFamily="18" charset="0"/>
                <a:hlinkClick r:id="rId6"/>
              </a:rPr>
              <a:t>/8/8f/Whole_world_-_land_and_oceans_12000.jpg/800px-Whole_world_-_land_and_oceans_12000.jpg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&gt; [online]. 2012 [cit. 2012-04-05].</a:t>
            </a:r>
          </a:p>
          <a:p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Použitá literatura:</a:t>
            </a:r>
          </a:p>
          <a:p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Fyzika 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2500" dirty="0">
                <a:latin typeface="Times New Roman" pitchFamily="18" charset="0"/>
                <a:cs typeface="Times New Roman" pitchFamily="18" charset="0"/>
              </a:rPr>
              <a:t>ročník základní školy; Prometheus ISBN </a:t>
            </a: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978-80-7196-149-9</a:t>
            </a:r>
          </a:p>
          <a:p>
            <a:pPr marL="45720" indent="0">
              <a:buNone/>
            </a:pPr>
            <a:endParaRPr lang="cs-CZ" sz="25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500" dirty="0">
                <a:solidFill>
                  <a:srgbClr val="666699"/>
                </a:solidFill>
              </a:rPr>
              <a:t>Autorem učebního materiálu a všech jeho částí, není-li uvedeno jinak, je Mgr. </a:t>
            </a:r>
            <a:r>
              <a:rPr lang="cs-CZ" sz="2500" dirty="0" smtClean="0">
                <a:solidFill>
                  <a:srgbClr val="666699"/>
                </a:solidFill>
              </a:rPr>
              <a:t>Eva </a:t>
            </a:r>
            <a:r>
              <a:rPr lang="cs-CZ" sz="2500" dirty="0" err="1" smtClean="0">
                <a:solidFill>
                  <a:srgbClr val="666699"/>
                </a:solidFill>
              </a:rPr>
              <a:t>Jetenská</a:t>
            </a:r>
            <a:r>
              <a:rPr lang="cs-CZ" sz="2500" dirty="0" smtClean="0">
                <a:solidFill>
                  <a:srgbClr val="666699"/>
                </a:solidFill>
              </a:rPr>
              <a:t>.</a:t>
            </a:r>
            <a:endParaRPr lang="en-US" sz="2500" dirty="0">
              <a:solidFill>
                <a:srgbClr val="FFCC99"/>
              </a:solidFill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964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510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Aerodynamika</vt:lpstr>
      <vt:lpstr>Document</vt:lpstr>
      <vt:lpstr>Prezentace aplikace PowerPoint</vt:lpstr>
      <vt:lpstr>     Planeta Země</vt:lpstr>
      <vt:lpstr>Země</vt:lpstr>
      <vt:lpstr>Vznik sluneční soustavy</vt:lpstr>
      <vt:lpstr>Formování planet</vt:lpstr>
      <vt:lpstr>Vznik Země</vt:lpstr>
      <vt:lpstr>Postavení Země v planetárním systému</vt:lpstr>
      <vt:lpstr>Oběžná dráha</vt:lpstr>
      <vt:lpstr>Vnitřní stavba Země  </vt:lpstr>
      <vt:lpstr>Jednotlivé vrstvy</vt:lpstr>
      <vt:lpstr>Hydrosféra        </vt:lpstr>
      <vt:lpstr>Atmosféra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Pospíšilová</dc:creator>
  <cp:lastModifiedBy>Jitka Pospíšilová</cp:lastModifiedBy>
  <cp:revision>34</cp:revision>
  <dcterms:created xsi:type="dcterms:W3CDTF">2012-10-27T20:02:19Z</dcterms:created>
  <dcterms:modified xsi:type="dcterms:W3CDTF">2013-11-30T09:52:25Z</dcterms:modified>
</cp:coreProperties>
</file>