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7" r:id="rId2"/>
    <p:sldId id="259" r:id="rId3"/>
    <p:sldId id="258" r:id="rId4"/>
    <p:sldId id="261" r:id="rId5"/>
    <p:sldId id="273" r:id="rId6"/>
    <p:sldId id="266" r:id="rId7"/>
    <p:sldId id="274" r:id="rId8"/>
    <p:sldId id="277" r:id="rId9"/>
    <p:sldId id="278" r:id="rId10"/>
    <p:sldId id="270" r:id="rId11"/>
    <p:sldId id="280" r:id="rId12"/>
    <p:sldId id="281" r:id="rId13"/>
    <p:sldId id="28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5AE2F0-7B46-4524-B326-7204334BEB40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3B37A7-F022-4D6D-A1A1-27135B22CD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62166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97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D58E8BF-5E3F-4CB3-82B7-FDA13B0FC2F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3072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E89CE95-BD8A-48F7-A7FB-CBF1F75B0FC3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016FB5F-21C5-4AC0-8435-CE5DA0413D59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48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2A5A50D-31E2-4A05-99A5-FAB7784F8C88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8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17E856E-83F3-41F7-9D87-67D4311B3B19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9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59A67E6-C8D4-4BEE-B910-6D3A2DF749FD}" type="slidenum">
              <a:rPr lang="cs-CZ" smtClean="0"/>
              <a:pPr>
                <a:defRPr/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F70C5-A835-455C-B321-60921B83B8AF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9AFE43-E0F0-4DEC-AC81-CA08B42568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27554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F70C5-A835-455C-B321-60921B83B8AF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9AFE43-E0F0-4DEC-AC81-CA08B42568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83879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F70C5-A835-455C-B321-60921B83B8AF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9AFE43-E0F0-4DEC-AC81-CA08B42568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82057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F70C5-A835-455C-B321-60921B83B8AF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9AFE43-E0F0-4DEC-AC81-CA08B42568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057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F70C5-A835-455C-B321-60921B83B8AF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9AFE43-E0F0-4DEC-AC81-CA08B42568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91825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F70C5-A835-455C-B321-60921B83B8AF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9AFE43-E0F0-4DEC-AC81-CA08B42568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4769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F70C5-A835-455C-B321-60921B83B8AF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9AFE43-E0F0-4DEC-AC81-CA08B42568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34098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F70C5-A835-455C-B321-60921B83B8AF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9AFE43-E0F0-4DEC-AC81-CA08B42568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69160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F70C5-A835-455C-B321-60921B83B8AF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9AFE43-E0F0-4DEC-AC81-CA08B42568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5086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F70C5-A835-455C-B321-60921B83B8AF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9AFE43-E0F0-4DEC-AC81-CA08B42568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45373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F70C5-A835-455C-B321-60921B83B8AF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9AFE43-E0F0-4DEC-AC81-CA08B42568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67773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rgbClr val="5F5F5F"/>
            </a:gs>
            <a:gs pos="63000">
              <a:srgbClr val="FFFFFF"/>
            </a:gs>
            <a:gs pos="95410">
              <a:srgbClr val="868686"/>
            </a:gs>
            <a:gs pos="82000">
              <a:srgbClr val="B2B2B2"/>
            </a:gs>
            <a:gs pos="100000">
              <a:srgbClr val="777777"/>
            </a:gs>
            <a:gs pos="100000">
              <a:srgbClr val="EAEAE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7F70C5-A835-455C-B321-60921B83B8AF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9AFE43-E0F0-4DEC-AC81-CA08B42568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94225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Word_97_-_2003_Document1.doc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rcelormittal.com/ostrava/images/ocelarna.jpg" TargetMode="External"/><Relationship Id="rId2" Type="http://schemas.openxmlformats.org/officeDocument/2006/relationships/hyperlink" Target="http://slovnikonline.com/img/TOM178c3b_27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viktormacha.com/photos/donetskstal-145t-siemens-martinska-pec-433.jpg" TargetMode="External"/><Relationship Id="rId5" Type="http://schemas.openxmlformats.org/officeDocument/2006/relationships/hyperlink" Target="http://upload.wikimedia.org/wikipedia/commons/thumb/1/1f/Siemens_Martin_Ofen_Brandenburg.jpg/220px-Siemens_Martin_Ofen_Brandenburg.jpg" TargetMode="External"/><Relationship Id="rId4" Type="http://schemas.openxmlformats.org/officeDocument/2006/relationships/hyperlink" Target="http://upload.wikimedia.org/wikipedia/commons/thumb/7/7c/Bessemer_Converter_Sheffield.jpg/250px-Bessemer_Converter_Sheffiel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92360933"/>
              </p:ext>
            </p:extLst>
          </p:nvPr>
        </p:nvGraphicFramePr>
        <p:xfrm>
          <a:off x="2411760" y="404664"/>
          <a:ext cx="4248472" cy="612068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2" name="Document" r:id="rId3" imgW="5873736" imgH="8945485" progId="Word.Document.8">
                  <p:embed/>
                </p:oleObj>
              </mc:Choice>
              <mc:Fallback>
                <p:oleObj name="Document" r:id="rId3" imgW="5873736" imgH="8945485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404664"/>
                        <a:ext cx="4248472" cy="612068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498312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827584" y="1124744"/>
            <a:ext cx="7455247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ZPRACOVÁNÍ ŽELEZA</a:t>
            </a:r>
            <a:endParaRPr lang="cs-CZ" sz="6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0316" y="4149080"/>
            <a:ext cx="6449782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>
              <a:defRPr/>
            </a:pPr>
            <a:r>
              <a:rPr lang="cs-CZ" sz="3200" b="1" cap="none" spc="0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Chemie 9.ročník</a:t>
            </a:r>
          </a:p>
          <a:p>
            <a:pPr algn="ctr">
              <a:defRPr/>
            </a:pP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algn="ctr">
              <a:defRPr/>
            </a:pPr>
            <a:r>
              <a:rPr lang="cs-CZ" sz="3200" b="1" cap="none" spc="0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Autor: Mgr. </a:t>
            </a:r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Eva </a:t>
            </a:r>
            <a:r>
              <a:rPr lang="cs-CZ" sz="32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Jetenská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10530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2"/>
          <p:cNvSpPr>
            <a:spLocks noGrp="1"/>
          </p:cNvSpPr>
          <p:nvPr>
            <p:ph type="title"/>
          </p:nvPr>
        </p:nvSpPr>
        <p:spPr>
          <a:xfrm>
            <a:off x="140000" y="5445224"/>
            <a:ext cx="4255622" cy="1247775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2400" dirty="0" smtClean="0">
                <a:latin typeface="Arial" charset="0"/>
                <a:cs typeface="Arial" charset="0"/>
              </a:rPr>
              <a:t>Surové železo obsahuje</a:t>
            </a:r>
            <a:br>
              <a:rPr lang="cs-CZ" sz="2400" dirty="0" smtClean="0">
                <a:latin typeface="Arial" charset="0"/>
                <a:cs typeface="Arial" charset="0"/>
              </a:rPr>
            </a:br>
            <a:r>
              <a:rPr lang="cs-CZ" sz="2400" dirty="0" smtClean="0">
                <a:latin typeface="Arial" charset="0"/>
                <a:cs typeface="Arial" charset="0"/>
              </a:rPr>
              <a:t>   ještě </a:t>
            </a:r>
            <a:r>
              <a:rPr lang="cs-CZ" sz="2400" b="1" dirty="0" smtClean="0">
                <a:latin typeface="Arial" charset="0"/>
              </a:rPr>
              <a:t>3,5 až 4,5 % uhlíku</a:t>
            </a:r>
            <a:r>
              <a:rPr lang="cs-CZ" sz="2400" dirty="0" smtClean="0">
                <a:latin typeface="Arial" charset="0"/>
              </a:rPr>
              <a:t>. </a:t>
            </a:r>
            <a:endParaRPr lang="cs-CZ" sz="2400" dirty="0" smtClean="0">
              <a:latin typeface="Arial" charset="0"/>
              <a:cs typeface="Arial" charset="0"/>
            </a:endParaRPr>
          </a:p>
        </p:txBody>
      </p:sp>
      <p:sp>
        <p:nvSpPr>
          <p:cNvPr id="12291" name="TextovéPole 4"/>
          <p:cNvSpPr txBox="1">
            <a:spLocks noChangeArrowheads="1"/>
          </p:cNvSpPr>
          <p:nvPr/>
        </p:nvSpPr>
        <p:spPr bwMode="auto">
          <a:xfrm>
            <a:off x="611188" y="1772816"/>
            <a:ext cx="3744788" cy="304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 dirty="0">
                <a:latin typeface="+mn-lt"/>
              </a:rPr>
              <a:t>V dolní části pece vzniká </a:t>
            </a:r>
            <a:r>
              <a:rPr lang="cs-CZ" sz="3200" b="1" dirty="0">
                <a:latin typeface="+mn-lt"/>
              </a:rPr>
              <a:t>surové železo</a:t>
            </a:r>
            <a:r>
              <a:rPr lang="cs-CZ" sz="3200" dirty="0">
                <a:latin typeface="+mn-lt"/>
              </a:rPr>
              <a:t>.</a:t>
            </a:r>
          </a:p>
          <a:p>
            <a:pPr eaLnBrk="1" hangingPunct="1"/>
            <a:r>
              <a:rPr lang="cs-CZ" sz="3200" dirty="0">
                <a:latin typeface="+mn-lt"/>
              </a:rPr>
              <a:t>Každé 2-3 hodiny se provádí </a:t>
            </a:r>
            <a:r>
              <a:rPr lang="cs-CZ" sz="3200" b="1" dirty="0">
                <a:latin typeface="+mn-lt"/>
              </a:rPr>
              <a:t>odpich </a:t>
            </a:r>
            <a:r>
              <a:rPr lang="cs-CZ" sz="3200" dirty="0">
                <a:latin typeface="+mn-lt"/>
              </a:rPr>
              <a:t>(vypouštění surového železa a strusky).</a:t>
            </a:r>
          </a:p>
        </p:txBody>
      </p:sp>
      <p:sp>
        <p:nvSpPr>
          <p:cNvPr id="2" name="Obdélník 1"/>
          <p:cNvSpPr/>
          <p:nvPr/>
        </p:nvSpPr>
        <p:spPr>
          <a:xfrm>
            <a:off x="611188" y="457209"/>
            <a:ext cx="2569934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cs-CZ" sz="5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Odpich </a:t>
            </a:r>
          </a:p>
        </p:txBody>
      </p:sp>
      <p:pic>
        <p:nvPicPr>
          <p:cNvPr id="4098" name="Picture 2" descr="http://i.idnes.cz/06/121/cl/TOM178c3b_2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1658" y="2780928"/>
            <a:ext cx="4180317" cy="3567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0694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886558" y="1772816"/>
            <a:ext cx="6840760" cy="4525962"/>
          </a:xfrm>
        </p:spPr>
        <p:txBody>
          <a:bodyPr>
            <a:normAutofit/>
          </a:bodyPr>
          <a:lstStyle/>
          <a:p>
            <a:pPr eaLnBrk="1" hangingPunct="1"/>
            <a:r>
              <a:rPr lang="cs-CZ" sz="2800" dirty="0" smtClean="0">
                <a:cs typeface="Arial" charset="0"/>
              </a:rPr>
              <a:t>Surové železo se zpracovává </a:t>
            </a:r>
            <a:r>
              <a:rPr lang="cs-CZ" sz="2800" b="1" dirty="0" smtClean="0">
                <a:cs typeface="Arial" charset="0"/>
              </a:rPr>
              <a:t>odléváním</a:t>
            </a:r>
            <a:r>
              <a:rPr lang="cs-CZ" sz="2800" dirty="0" smtClean="0">
                <a:cs typeface="Arial" charset="0"/>
              </a:rPr>
              <a:t> do pískových forem  jako tzv. </a:t>
            </a:r>
            <a:r>
              <a:rPr lang="cs-CZ" sz="2800" b="1" dirty="0" smtClean="0">
                <a:solidFill>
                  <a:schemeClr val="bg1"/>
                </a:solidFill>
                <a:cs typeface="Arial" charset="0"/>
              </a:rPr>
              <a:t>Litina</a:t>
            </a:r>
            <a:r>
              <a:rPr lang="cs-CZ" sz="2800" b="1" dirty="0" smtClean="0">
                <a:cs typeface="Arial" charset="0"/>
              </a:rPr>
              <a:t>.</a:t>
            </a:r>
          </a:p>
          <a:p>
            <a:pPr eaLnBrk="1" hangingPunct="1"/>
            <a:r>
              <a:rPr lang="cs-CZ" sz="2800" dirty="0" smtClean="0">
                <a:cs typeface="Arial" charset="0"/>
              </a:rPr>
              <a:t>Obsahuje poměrně </a:t>
            </a:r>
            <a:r>
              <a:rPr lang="cs-CZ" sz="2800" b="1" dirty="0" smtClean="0">
                <a:cs typeface="Arial" charset="0"/>
              </a:rPr>
              <a:t>vysoký podíl uhlíku</a:t>
            </a:r>
            <a:r>
              <a:rPr lang="cs-CZ" sz="2800" dirty="0" smtClean="0">
                <a:cs typeface="Arial" charset="0"/>
              </a:rPr>
              <a:t> (více než 2,14%).</a:t>
            </a:r>
          </a:p>
          <a:p>
            <a:pPr eaLnBrk="1" hangingPunct="1">
              <a:buFontTx/>
              <a:buChar char="•"/>
            </a:pPr>
            <a:r>
              <a:rPr lang="cs-CZ" sz="2800" dirty="0" smtClean="0">
                <a:cs typeface="Arial" charset="0"/>
              </a:rPr>
              <a:t>Pevná, odolná vysokým teplotám, levná. </a:t>
            </a:r>
          </a:p>
          <a:p>
            <a:pPr eaLnBrk="1" hangingPunct="1">
              <a:buFontTx/>
              <a:buChar char="•"/>
            </a:pPr>
            <a:r>
              <a:rPr lang="cs-CZ" sz="2800" dirty="0" smtClean="0">
                <a:cs typeface="Arial" charset="0"/>
              </a:rPr>
              <a:t>Nedá se obrábět,  křehká, těžká, není pružná.</a:t>
            </a:r>
          </a:p>
          <a:p>
            <a:pPr eaLnBrk="1" hangingPunct="1">
              <a:buFont typeface="Wingdings" pitchFamily="2" charset="2"/>
              <a:buChar char="q"/>
            </a:pPr>
            <a:endParaRPr lang="cs-CZ" dirty="0" smtClean="0">
              <a:latin typeface="Arial" charset="0"/>
              <a:cs typeface="Arial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99592" y="476672"/>
            <a:ext cx="172194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Litina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657925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476672"/>
            <a:ext cx="359842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Využití litiny</a:t>
            </a:r>
            <a:endParaRPr lang="cs-CZ" sz="54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6" name="Zástupný symbol pro obsah 5" descr="C:\Users\Jitka Pospíšilová\Desktop\220920125585.jpg"/>
          <p:cNvPicPr>
            <a:picLocks noGrp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29" t="14320" r="27107" b="6154"/>
          <a:stretch/>
        </p:blipFill>
        <p:spPr bwMode="auto">
          <a:xfrm>
            <a:off x="5292080" y="3573016"/>
            <a:ext cx="3538620" cy="291318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Obrázek 6" descr="C:\Users\Jitka Pospíšilová\Desktop\201211A0\111120125708.jpg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86" t="17624" r="16859" b="1527"/>
          <a:stretch/>
        </p:blipFill>
        <p:spPr bwMode="auto">
          <a:xfrm>
            <a:off x="5292080" y="476672"/>
            <a:ext cx="3528392" cy="2736304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79324" y="1421497"/>
            <a:ext cx="4694940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Historické brány</a:t>
            </a:r>
          </a:p>
          <a:p>
            <a:r>
              <a:rPr lang="cs-CZ" sz="3200" dirty="0" smtClean="0"/>
              <a:t>Poklopy kanálů</a:t>
            </a:r>
          </a:p>
          <a:p>
            <a:r>
              <a:rPr lang="cs-CZ" sz="3200" dirty="0" smtClean="0"/>
              <a:t>Pouliční lampy</a:t>
            </a:r>
          </a:p>
          <a:p>
            <a:r>
              <a:rPr lang="cs-CZ" sz="3200" dirty="0" smtClean="0"/>
              <a:t>Radiátory (žebrované)</a:t>
            </a:r>
          </a:p>
          <a:p>
            <a:r>
              <a:rPr lang="cs-CZ" sz="3200" dirty="0" smtClean="0"/>
              <a:t>Části kamen</a:t>
            </a:r>
          </a:p>
          <a:p>
            <a:r>
              <a:rPr lang="cs-CZ" sz="3200" dirty="0" smtClean="0"/>
              <a:t>Krbové vložky</a:t>
            </a:r>
          </a:p>
          <a:p>
            <a:r>
              <a:rPr lang="cs-CZ" sz="3200" dirty="0" smtClean="0"/>
              <a:t>Části strojů (soustruh)</a:t>
            </a:r>
          </a:p>
          <a:p>
            <a:r>
              <a:rPr lang="cs-CZ" sz="3200" dirty="0" smtClean="0"/>
              <a:t>Kuchyňské nádobí (pekáče)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79324" y="5805264"/>
            <a:ext cx="493269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Z celkového množství vyrobeného 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železa se jako litina zpracovává asi 5%.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0605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9" name="TextovéPole 4"/>
          <p:cNvSpPr txBox="1">
            <a:spLocks noChangeArrowheads="1"/>
          </p:cNvSpPr>
          <p:nvPr/>
        </p:nvSpPr>
        <p:spPr bwMode="auto">
          <a:xfrm>
            <a:off x="395536" y="1124744"/>
            <a:ext cx="8496943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dirty="0" smtClean="0">
                <a:latin typeface="+mn-lt"/>
              </a:rPr>
              <a:t> </a:t>
            </a:r>
            <a:r>
              <a:rPr lang="cs-CZ" sz="3200" dirty="0" smtClean="0">
                <a:solidFill>
                  <a:srgbClr val="C00000"/>
                </a:solidFill>
                <a:latin typeface="+mn-lt"/>
              </a:rPr>
              <a:t>Z celkového množství surového </a:t>
            </a:r>
            <a:r>
              <a:rPr lang="cs-CZ" sz="3200" dirty="0">
                <a:solidFill>
                  <a:srgbClr val="C00000"/>
                </a:solidFill>
                <a:latin typeface="+mn-lt"/>
              </a:rPr>
              <a:t>železa </a:t>
            </a:r>
            <a:r>
              <a:rPr lang="cs-CZ" sz="3200" dirty="0" smtClean="0">
                <a:solidFill>
                  <a:srgbClr val="C00000"/>
                </a:solidFill>
                <a:latin typeface="+mn-lt"/>
              </a:rPr>
              <a:t>se asi </a:t>
            </a:r>
            <a:r>
              <a:rPr lang="cs-CZ" sz="3200" dirty="0" smtClean="0">
                <a:solidFill>
                  <a:srgbClr val="C00000"/>
                </a:solidFill>
              </a:rPr>
              <a:t>95% </a:t>
            </a:r>
            <a:r>
              <a:rPr lang="cs-CZ" sz="3200" dirty="0" smtClean="0">
                <a:solidFill>
                  <a:srgbClr val="C00000"/>
                </a:solidFill>
                <a:latin typeface="+mn-lt"/>
              </a:rPr>
              <a:t>zpracuje </a:t>
            </a:r>
            <a:r>
              <a:rPr lang="cs-CZ" sz="3200" dirty="0">
                <a:solidFill>
                  <a:srgbClr val="C00000"/>
                </a:solidFill>
                <a:latin typeface="+mn-lt"/>
              </a:rPr>
              <a:t>na výrobu </a:t>
            </a:r>
            <a:r>
              <a:rPr lang="cs-CZ" sz="3200" dirty="0" smtClean="0">
                <a:solidFill>
                  <a:srgbClr val="C00000"/>
                </a:solidFill>
                <a:latin typeface="+mn-lt"/>
              </a:rPr>
              <a:t>oceli.</a:t>
            </a:r>
          </a:p>
        </p:txBody>
      </p:sp>
      <p:sp>
        <p:nvSpPr>
          <p:cNvPr id="2" name="Obdélník 1"/>
          <p:cNvSpPr/>
          <p:nvPr/>
        </p:nvSpPr>
        <p:spPr>
          <a:xfrm>
            <a:off x="1187624" y="348095"/>
            <a:ext cx="364978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Výroba oceli</a:t>
            </a:r>
          </a:p>
        </p:txBody>
      </p:sp>
      <p:pic>
        <p:nvPicPr>
          <p:cNvPr id="2050" name="Picture 2" descr="C:\Users\Jitka Pospíšilová\Desktop\ocelarn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420888"/>
            <a:ext cx="4382834" cy="4129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2420888"/>
            <a:ext cx="3696846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Ocelárny v ČR: </a:t>
            </a:r>
          </a:p>
          <a:p>
            <a:r>
              <a:rPr lang="cs-CZ" sz="3200" dirty="0"/>
              <a:t>Ostrava – Kunčice </a:t>
            </a:r>
            <a:endParaRPr lang="cs-CZ" sz="3200" dirty="0" smtClean="0"/>
          </a:p>
          <a:p>
            <a:r>
              <a:rPr lang="cs-CZ" sz="3200" dirty="0" smtClean="0"/>
              <a:t>Vítkovice</a:t>
            </a:r>
            <a:endParaRPr lang="cs-CZ" sz="3200" dirty="0"/>
          </a:p>
          <a:p>
            <a:r>
              <a:rPr lang="cs-CZ" sz="3200" dirty="0"/>
              <a:t>Třinec</a:t>
            </a:r>
          </a:p>
          <a:p>
            <a:r>
              <a:rPr lang="cs-CZ" sz="3200" dirty="0"/>
              <a:t>Kladno (již minulostí</a:t>
            </a:r>
            <a:r>
              <a:rPr lang="cs-CZ" sz="3200" dirty="0" smtClean="0"/>
              <a:t>)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5752604"/>
            <a:ext cx="329346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Stavba oceláren vždy</a:t>
            </a:r>
          </a:p>
          <a:p>
            <a:r>
              <a:rPr lang="cs-CZ" sz="2400" dirty="0" smtClean="0"/>
              <a:t>v blízkosti uhelných dolů.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072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712968" cy="4525963"/>
          </a:xfrm>
        </p:spPr>
        <p:txBody>
          <a:bodyPr>
            <a:normAutofit lnSpcReduction="10000"/>
          </a:bodyPr>
          <a:lstStyle/>
          <a:p>
            <a:pPr>
              <a:buFont typeface="Arial" charset="0"/>
              <a:buNone/>
            </a:pPr>
            <a:r>
              <a:rPr lang="cs-CZ" sz="3600" dirty="0" smtClean="0">
                <a:cs typeface="Arial" charset="0"/>
              </a:rPr>
              <a:t>Základním principem </a:t>
            </a:r>
            <a:r>
              <a:rPr lang="cs-CZ" sz="3600" dirty="0">
                <a:cs typeface="Arial" charset="0"/>
              </a:rPr>
              <a:t>výroby </a:t>
            </a:r>
            <a:r>
              <a:rPr lang="cs-CZ" sz="3600" dirty="0" smtClean="0">
                <a:cs typeface="Arial" charset="0"/>
              </a:rPr>
              <a:t>oceli</a:t>
            </a:r>
          </a:p>
          <a:p>
            <a:pPr>
              <a:buFont typeface="Arial" charset="0"/>
              <a:buNone/>
            </a:pPr>
            <a:r>
              <a:rPr lang="cs-CZ" sz="3600" dirty="0" smtClean="0">
                <a:cs typeface="Arial" charset="0"/>
              </a:rPr>
              <a:t>je </a:t>
            </a:r>
            <a:r>
              <a:rPr lang="cs-CZ" sz="3600" dirty="0" smtClean="0">
                <a:solidFill>
                  <a:srgbClr val="C00000"/>
                </a:solidFill>
                <a:cs typeface="Arial" charset="0"/>
              </a:rPr>
              <a:t>zkujňování</a:t>
            </a:r>
            <a:r>
              <a:rPr lang="cs-CZ" sz="3600" dirty="0" smtClean="0">
                <a:cs typeface="Arial" charset="0"/>
              </a:rPr>
              <a:t>.</a:t>
            </a:r>
          </a:p>
          <a:p>
            <a:pPr>
              <a:buFont typeface="Arial" charset="0"/>
              <a:buNone/>
            </a:pPr>
            <a:r>
              <a:rPr lang="cs-CZ" sz="3600" dirty="0" smtClean="0">
                <a:cs typeface="Arial" charset="0"/>
              </a:rPr>
              <a:t>Spočívá ve </a:t>
            </a:r>
            <a:r>
              <a:rPr lang="cs-CZ" sz="3600" dirty="0" smtClean="0">
                <a:solidFill>
                  <a:srgbClr val="C00000"/>
                </a:solidFill>
                <a:cs typeface="Arial" charset="0"/>
              </a:rPr>
              <a:t>snižování obsahu uhlíku </a:t>
            </a:r>
          </a:p>
          <a:p>
            <a:pPr>
              <a:buFont typeface="Arial" charset="0"/>
              <a:buNone/>
            </a:pPr>
            <a:r>
              <a:rPr lang="cs-CZ" sz="3600" dirty="0" smtClean="0">
                <a:cs typeface="Arial" charset="0"/>
              </a:rPr>
              <a:t>a </a:t>
            </a:r>
            <a:r>
              <a:rPr lang="cs-CZ" sz="3600" dirty="0" smtClean="0">
                <a:solidFill>
                  <a:srgbClr val="C00000"/>
                </a:solidFill>
                <a:cs typeface="Arial" charset="0"/>
              </a:rPr>
              <a:t>odstraňování nežádoucích příměsí</a:t>
            </a:r>
            <a:r>
              <a:rPr lang="cs-CZ" sz="4600" dirty="0" smtClean="0">
                <a:cs typeface="Arial" charset="0"/>
              </a:rPr>
              <a:t>.</a:t>
            </a:r>
          </a:p>
          <a:p>
            <a:pPr>
              <a:buFont typeface="Arial" charset="0"/>
              <a:buNone/>
            </a:pPr>
            <a:r>
              <a:rPr lang="cs-CZ" sz="3500" dirty="0" smtClean="0">
                <a:cs typeface="Arial" charset="0"/>
              </a:rPr>
              <a:t>Snižování obsahu uhlíku se provádí nejčastěji</a:t>
            </a:r>
          </a:p>
          <a:p>
            <a:pPr>
              <a:buFont typeface="Arial" charset="0"/>
              <a:buNone/>
            </a:pPr>
            <a:r>
              <a:rPr lang="cs-CZ" sz="3500" dirty="0" smtClean="0">
                <a:cs typeface="Arial" charset="0"/>
              </a:rPr>
              <a:t>oxidací vzdušným kyslíkem, nebo kyslíkem</a:t>
            </a:r>
          </a:p>
          <a:p>
            <a:pPr>
              <a:buFont typeface="Arial" charset="0"/>
              <a:buNone/>
            </a:pPr>
            <a:r>
              <a:rPr lang="cs-CZ" sz="3500" dirty="0">
                <a:cs typeface="Arial" charset="0"/>
              </a:rPr>
              <a:t>o</a:t>
            </a:r>
            <a:r>
              <a:rPr lang="cs-CZ" sz="3500" dirty="0" smtClean="0">
                <a:cs typeface="Arial" charset="0"/>
              </a:rPr>
              <a:t>bsaženým v oxidech železa.</a:t>
            </a:r>
            <a:endParaRPr lang="cs-CZ" sz="3500" dirty="0">
              <a:cs typeface="Arial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99592" y="404664"/>
            <a:ext cx="322607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Zkujňování</a:t>
            </a:r>
            <a:endParaRPr lang="cs-CZ" sz="54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6213617" y="277026"/>
            <a:ext cx="1440160" cy="1212812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láček 5"/>
          <p:cNvSpPr/>
          <p:nvPr/>
        </p:nvSpPr>
        <p:spPr>
          <a:xfrm>
            <a:off x="7956376" y="498007"/>
            <a:ext cx="914400" cy="61264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O</a:t>
            </a:r>
            <a:r>
              <a:rPr lang="cs-CZ" b="1" baseline="-25000" dirty="0" smtClean="0"/>
              <a:t>2</a:t>
            </a:r>
            <a:endParaRPr lang="cs-CZ" b="1" dirty="0"/>
          </a:p>
        </p:txBody>
      </p:sp>
      <p:sp>
        <p:nvSpPr>
          <p:cNvPr id="7" name="Obláček 6"/>
          <p:cNvSpPr/>
          <p:nvPr/>
        </p:nvSpPr>
        <p:spPr>
          <a:xfrm>
            <a:off x="7452320" y="2060848"/>
            <a:ext cx="1202432" cy="828672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Fe</a:t>
            </a:r>
            <a:r>
              <a:rPr lang="cs-CZ" sz="2000" b="1" baseline="-25000" dirty="0" smtClean="0"/>
              <a:t>2</a:t>
            </a:r>
            <a:r>
              <a:rPr lang="cs-CZ" sz="2000" b="1" dirty="0" smtClean="0"/>
              <a:t>O</a:t>
            </a:r>
            <a:r>
              <a:rPr lang="cs-CZ" sz="2000" b="1" baseline="-25000" dirty="0" smtClean="0"/>
              <a:t>3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 flipH="1">
            <a:off x="6588224" y="404664"/>
            <a:ext cx="11521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bg1"/>
                </a:solidFill>
              </a:rPr>
              <a:t>O</a:t>
            </a:r>
            <a:r>
              <a:rPr lang="cs-CZ" sz="4400" b="1" baseline="-25000" dirty="0" smtClean="0">
                <a:solidFill>
                  <a:schemeClr val="bg1"/>
                </a:solidFill>
              </a:rPr>
              <a:t>2</a:t>
            </a:r>
            <a:endParaRPr lang="cs-CZ" sz="4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1554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+mn-lt"/>
                <a:cs typeface="Arial" charset="0"/>
              </a:rPr>
              <a:t>Konvertor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285750" y="1357313"/>
            <a:ext cx="8410575" cy="2863850"/>
          </a:xfrm>
        </p:spPr>
        <p:txBody>
          <a:bodyPr>
            <a:noAutofit/>
          </a:bodyPr>
          <a:lstStyle/>
          <a:p>
            <a:r>
              <a:rPr lang="cs-CZ" sz="2400" dirty="0" smtClean="0">
                <a:cs typeface="Arial" charset="0"/>
              </a:rPr>
              <a:t>Do </a:t>
            </a:r>
            <a:r>
              <a:rPr lang="cs-CZ" sz="2400" b="1" dirty="0" smtClean="0">
                <a:cs typeface="Arial" charset="0"/>
              </a:rPr>
              <a:t>konvertoru</a:t>
            </a:r>
            <a:r>
              <a:rPr lang="cs-CZ" sz="2400" dirty="0" smtClean="0">
                <a:cs typeface="Arial" charset="0"/>
              </a:rPr>
              <a:t> naplněného surovým železem se </a:t>
            </a:r>
            <a:r>
              <a:rPr lang="cs-CZ" sz="2400" b="1" dirty="0" smtClean="0">
                <a:cs typeface="Arial" charset="0"/>
              </a:rPr>
              <a:t>vhání vzduch.</a:t>
            </a:r>
          </a:p>
          <a:p>
            <a:r>
              <a:rPr lang="cs-CZ" sz="2400" dirty="0" smtClean="0">
                <a:cs typeface="Arial" charset="0"/>
              </a:rPr>
              <a:t>Nečistoty </a:t>
            </a:r>
            <a:r>
              <a:rPr lang="cs-CZ" sz="2400" b="1" dirty="0" smtClean="0">
                <a:solidFill>
                  <a:srgbClr val="C00000"/>
                </a:solidFill>
                <a:cs typeface="Arial" charset="0"/>
              </a:rPr>
              <a:t>(C, S, Si, P)</a:t>
            </a:r>
            <a:r>
              <a:rPr lang="cs-CZ" sz="2400" dirty="0" smtClean="0">
                <a:solidFill>
                  <a:srgbClr val="C00000"/>
                </a:solidFill>
                <a:cs typeface="Arial" charset="0"/>
              </a:rPr>
              <a:t> </a:t>
            </a:r>
            <a:r>
              <a:rPr lang="cs-CZ" sz="2400" dirty="0" smtClean="0">
                <a:cs typeface="Arial" charset="0"/>
              </a:rPr>
              <a:t>jsou oxidovány vzduchem obohaceným kyslíkem.</a:t>
            </a:r>
          </a:p>
          <a:p>
            <a:r>
              <a:rPr lang="cs-CZ" sz="2400" b="1" dirty="0" smtClean="0">
                <a:cs typeface="Arial" charset="0"/>
              </a:rPr>
              <a:t>Nežádoucí látky unikají vázané v plynech </a:t>
            </a:r>
            <a:r>
              <a:rPr lang="cs-CZ" sz="2400" b="1" dirty="0" smtClean="0">
                <a:solidFill>
                  <a:srgbClr val="C00000"/>
                </a:solidFill>
                <a:cs typeface="Arial" charset="0"/>
              </a:rPr>
              <a:t>(CO, </a:t>
            </a:r>
            <a:r>
              <a:rPr lang="cs-CZ" sz="2400" b="1" dirty="0">
                <a:solidFill>
                  <a:srgbClr val="C00000"/>
                </a:solidFill>
                <a:cs typeface="Arial" charset="0"/>
              </a:rPr>
              <a:t>CO</a:t>
            </a:r>
            <a:r>
              <a:rPr lang="cs-CZ" sz="2400" b="1" baseline="-25000" dirty="0">
                <a:solidFill>
                  <a:srgbClr val="C00000"/>
                </a:solidFill>
                <a:cs typeface="Arial" charset="0"/>
              </a:rPr>
              <a:t>2</a:t>
            </a:r>
            <a:r>
              <a:rPr lang="cs-CZ" sz="2400" b="1" dirty="0" smtClean="0">
                <a:solidFill>
                  <a:srgbClr val="C00000"/>
                </a:solidFill>
                <a:cs typeface="Arial" charset="0"/>
              </a:rPr>
              <a:t>,</a:t>
            </a:r>
            <a:r>
              <a:rPr lang="cs-CZ" sz="2400" b="1" dirty="0">
                <a:solidFill>
                  <a:srgbClr val="C00000"/>
                </a:solidFill>
                <a:cs typeface="Arial" charset="0"/>
              </a:rPr>
              <a:t> </a:t>
            </a:r>
            <a:r>
              <a:rPr lang="cs-CZ" sz="2400" b="1" dirty="0" smtClean="0">
                <a:solidFill>
                  <a:srgbClr val="C00000"/>
                </a:solidFill>
                <a:cs typeface="Arial" charset="0"/>
              </a:rPr>
              <a:t>SO</a:t>
            </a:r>
            <a:r>
              <a:rPr lang="cs-CZ" sz="2400" b="1" baseline="-25000" dirty="0" smtClean="0">
                <a:solidFill>
                  <a:srgbClr val="C00000"/>
                </a:solidFill>
                <a:cs typeface="Arial" charset="0"/>
              </a:rPr>
              <a:t>2</a:t>
            </a:r>
            <a:r>
              <a:rPr lang="cs-CZ" sz="2400" b="1" dirty="0" smtClean="0">
                <a:solidFill>
                  <a:srgbClr val="C00000"/>
                </a:solidFill>
                <a:cs typeface="Arial" charset="0"/>
              </a:rPr>
              <a:t>)</a:t>
            </a:r>
            <a:r>
              <a:rPr lang="cs-CZ" sz="2400" b="1" dirty="0" smtClean="0">
                <a:cs typeface="Arial" charset="0"/>
              </a:rPr>
              <a:t>.</a:t>
            </a:r>
          </a:p>
          <a:p>
            <a:r>
              <a:rPr lang="cs-CZ" sz="2400" dirty="0" smtClean="0">
                <a:cs typeface="Arial" charset="0"/>
              </a:rPr>
              <a:t>Teplota uvnitř (1600 °C) je dosažena</a:t>
            </a:r>
          </a:p>
          <a:p>
            <a:pPr marL="0" indent="0">
              <a:buNone/>
            </a:pPr>
            <a:r>
              <a:rPr lang="cs-CZ" sz="2400" dirty="0">
                <a:cs typeface="Arial" charset="0"/>
              </a:rPr>
              <a:t> </a:t>
            </a:r>
            <a:r>
              <a:rPr lang="cs-CZ" sz="2400" dirty="0" smtClean="0">
                <a:cs typeface="Arial" charset="0"/>
              </a:rPr>
              <a:t>    probíhajícími reakcemi.</a:t>
            </a:r>
          </a:p>
          <a:p>
            <a:pPr>
              <a:buFont typeface="Arial" charset="0"/>
              <a:buNone/>
            </a:pPr>
            <a:r>
              <a:rPr lang="cs-CZ" sz="2400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         </a:t>
            </a:r>
            <a:endParaRPr lang="cs-CZ" sz="2400" dirty="0" smtClean="0">
              <a:latin typeface="Arial" charset="0"/>
              <a:cs typeface="Arial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587996" y="5301208"/>
            <a:ext cx="4391025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smtClean="0">
                <a:solidFill>
                  <a:prstClr val="black"/>
                </a:solidFill>
              </a:rPr>
              <a:t>Tato metoda je </a:t>
            </a:r>
            <a:r>
              <a:rPr lang="cs-CZ" b="1" dirty="0" smtClean="0">
                <a:solidFill>
                  <a:prstClr val="black"/>
                </a:solidFill>
              </a:rPr>
              <a:t>nejlevnější</a:t>
            </a:r>
            <a:r>
              <a:rPr lang="cs-CZ" dirty="0" smtClean="0">
                <a:solidFill>
                  <a:prstClr val="black"/>
                </a:solidFill>
              </a:rPr>
              <a:t>, získaná ocel má však nižší kvalitu.</a:t>
            </a:r>
          </a:p>
          <a:p>
            <a:pPr eaLnBrk="1" hangingPunct="1"/>
            <a:r>
              <a:rPr lang="cs-CZ" dirty="0" smtClean="0">
                <a:solidFill>
                  <a:prstClr val="black"/>
                </a:solidFill>
              </a:rPr>
              <a:t>Používá se např. na výrobu </a:t>
            </a:r>
            <a:r>
              <a:rPr lang="cs-CZ" b="1" dirty="0" smtClean="0">
                <a:solidFill>
                  <a:prstClr val="black"/>
                </a:solidFill>
              </a:rPr>
              <a:t>nástrojové oceli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022693"/>
            <a:ext cx="3013769" cy="349689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75495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b="1" dirty="0" smtClean="0">
                <a:latin typeface="+mn-lt"/>
                <a:cs typeface="Arial" charset="0"/>
              </a:rPr>
              <a:t>Nístějová pec </a:t>
            </a:r>
            <a:r>
              <a:rPr lang="cs-CZ" sz="3600" dirty="0">
                <a:latin typeface="+mn-lt"/>
                <a:cs typeface="Arial" charset="0"/>
              </a:rPr>
              <a:t>(Siemens – </a:t>
            </a:r>
            <a:r>
              <a:rPr lang="cs-CZ" sz="3600" dirty="0" smtClean="0">
                <a:latin typeface="+mn-lt"/>
                <a:cs typeface="Arial" charset="0"/>
              </a:rPr>
              <a:t>Martinská) </a:t>
            </a:r>
            <a:endParaRPr lang="cs-CZ" sz="3600" b="1" dirty="0" smtClean="0">
              <a:latin typeface="+mn-lt"/>
              <a:cs typeface="Arial" charset="0"/>
            </a:endParaRPr>
          </a:p>
        </p:txBody>
      </p:sp>
      <p:sp>
        <p:nvSpPr>
          <p:cNvPr id="19459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1438"/>
            <a:ext cx="8374385" cy="4525962"/>
          </a:xfrm>
        </p:spPr>
        <p:txBody>
          <a:bodyPr/>
          <a:lstStyle/>
          <a:p>
            <a:r>
              <a:rPr lang="cs-CZ" sz="2400" dirty="0" smtClean="0">
                <a:cs typeface="Arial" charset="0"/>
              </a:rPr>
              <a:t>Vytápěna topným plynem.</a:t>
            </a:r>
          </a:p>
          <a:p>
            <a:r>
              <a:rPr lang="cs-CZ" sz="2400" dirty="0" smtClean="0">
                <a:cs typeface="Arial" charset="0"/>
              </a:rPr>
              <a:t>Dosažená teplota 1850 °C zaručuje kvalitní ocel.</a:t>
            </a:r>
          </a:p>
          <a:p>
            <a:r>
              <a:rPr lang="cs-CZ" sz="2400" dirty="0" smtClean="0">
                <a:cs typeface="Arial" charset="0"/>
              </a:rPr>
              <a:t>Zdroj kyslíku pro oxidaci příměsí (např. uhlíku) – Fe</a:t>
            </a:r>
            <a:r>
              <a:rPr lang="cs-CZ" sz="2400" baseline="-25000" dirty="0" smtClean="0">
                <a:cs typeface="Arial" charset="0"/>
              </a:rPr>
              <a:t>2</a:t>
            </a:r>
            <a:r>
              <a:rPr lang="cs-CZ" sz="2400" dirty="0" smtClean="0">
                <a:cs typeface="Arial" charset="0"/>
              </a:rPr>
              <a:t>O</a:t>
            </a:r>
            <a:r>
              <a:rPr lang="cs-CZ" sz="2400" baseline="-25000" dirty="0" smtClean="0">
                <a:cs typeface="Arial" charset="0"/>
              </a:rPr>
              <a:t>3</a:t>
            </a:r>
            <a:r>
              <a:rPr lang="cs-CZ" sz="2400" dirty="0" smtClean="0">
                <a:cs typeface="Arial" charset="0"/>
              </a:rPr>
              <a:t>.</a:t>
            </a:r>
            <a:endParaRPr lang="cs-CZ" sz="2400" dirty="0">
              <a:cs typeface="Arial" charset="0"/>
            </a:endParaRPr>
          </a:p>
          <a:p>
            <a:r>
              <a:rPr lang="cs-CZ" sz="2400" dirty="0" smtClean="0">
                <a:cs typeface="Arial" charset="0"/>
              </a:rPr>
              <a:t>Jako zdroj </a:t>
            </a:r>
            <a:r>
              <a:rPr lang="cs-CZ" sz="2400" dirty="0">
                <a:cs typeface="Arial" charset="0"/>
              </a:rPr>
              <a:t>Fe</a:t>
            </a:r>
            <a:r>
              <a:rPr lang="cs-CZ" sz="2400" baseline="-25000" dirty="0">
                <a:cs typeface="Arial" charset="0"/>
              </a:rPr>
              <a:t>2</a:t>
            </a:r>
            <a:r>
              <a:rPr lang="cs-CZ" sz="2400" dirty="0">
                <a:cs typeface="Arial" charset="0"/>
              </a:rPr>
              <a:t>O</a:t>
            </a:r>
            <a:r>
              <a:rPr lang="cs-CZ" sz="2400" baseline="-25000" dirty="0">
                <a:cs typeface="Arial" charset="0"/>
              </a:rPr>
              <a:t>3</a:t>
            </a:r>
            <a:r>
              <a:rPr lang="cs-CZ" sz="2400" dirty="0" smtClean="0">
                <a:cs typeface="Arial" charset="0"/>
              </a:rPr>
              <a:t> se používá </a:t>
            </a:r>
            <a:r>
              <a:rPr lang="cs-CZ" sz="2400" b="1" dirty="0" smtClean="0">
                <a:cs typeface="Arial" charset="0"/>
              </a:rPr>
              <a:t>zkorodované železo</a:t>
            </a:r>
            <a:r>
              <a:rPr lang="cs-CZ" sz="2400" dirty="0" smtClean="0">
                <a:cs typeface="Arial" charset="0"/>
              </a:rPr>
              <a:t>.</a:t>
            </a:r>
            <a:endParaRPr lang="cs-CZ" sz="2400" dirty="0">
              <a:cs typeface="Arial" charset="0"/>
            </a:endParaRPr>
          </a:p>
          <a:p>
            <a:endParaRPr lang="cs-CZ" sz="2400" dirty="0" smtClean="0">
              <a:cs typeface="Arial" charset="0"/>
            </a:endParaRPr>
          </a:p>
          <a:p>
            <a:pPr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    </a:t>
            </a:r>
            <a:r>
              <a:rPr lang="cs-CZ" sz="2400" b="1" dirty="0" smtClean="0">
                <a:solidFill>
                  <a:srgbClr val="C00000"/>
                </a:solidFill>
                <a:latin typeface="Arial" charset="0"/>
                <a:cs typeface="Arial" charset="0"/>
              </a:rPr>
              <a:t>3C + Fe</a:t>
            </a:r>
            <a:r>
              <a:rPr lang="cs-CZ" sz="2400" b="1" baseline="-25000" dirty="0" smtClean="0">
                <a:solidFill>
                  <a:srgbClr val="C00000"/>
                </a:solidFill>
                <a:latin typeface="Arial" charset="0"/>
                <a:cs typeface="Arial" charset="0"/>
              </a:rPr>
              <a:t>2</a:t>
            </a:r>
            <a:r>
              <a:rPr lang="cs-CZ" sz="2400" b="1" dirty="0" smtClean="0">
                <a:solidFill>
                  <a:srgbClr val="C00000"/>
                </a:solidFill>
                <a:latin typeface="Arial" charset="0"/>
                <a:cs typeface="Arial" charset="0"/>
              </a:rPr>
              <a:t>O</a:t>
            </a:r>
            <a:r>
              <a:rPr lang="cs-CZ" sz="2400" b="1" baseline="-25000" dirty="0" smtClean="0">
                <a:solidFill>
                  <a:srgbClr val="C00000"/>
                </a:solidFill>
                <a:latin typeface="Arial" charset="0"/>
                <a:cs typeface="Arial" charset="0"/>
              </a:rPr>
              <a:t>3    </a:t>
            </a:r>
            <a:r>
              <a:rPr lang="cs-CZ" sz="2400" b="1" dirty="0" smtClean="0">
                <a:solidFill>
                  <a:srgbClr val="C00000"/>
                </a:solidFill>
                <a:latin typeface="Arial" charset="0"/>
                <a:cs typeface="Arial" charset="0"/>
              </a:rPr>
              <a:t>→  3CO + 2Fe</a:t>
            </a:r>
          </a:p>
          <a:p>
            <a:r>
              <a:rPr lang="cs-CZ" sz="2400" b="1" dirty="0" smtClean="0">
                <a:cs typeface="Arial" charset="0"/>
              </a:rPr>
              <a:t>Suroviny </a:t>
            </a:r>
          </a:p>
          <a:p>
            <a:pPr marL="0" indent="0">
              <a:buNone/>
            </a:pPr>
            <a:r>
              <a:rPr lang="cs-CZ" sz="2400" dirty="0" smtClean="0">
                <a:cs typeface="Arial" charset="0"/>
              </a:rPr>
              <a:t>    Surové železo </a:t>
            </a:r>
          </a:p>
          <a:p>
            <a:pPr marL="0" indent="0">
              <a:buNone/>
            </a:pPr>
            <a:r>
              <a:rPr lang="cs-CZ" sz="2400" dirty="0" smtClean="0">
                <a:cs typeface="Arial" charset="0"/>
              </a:rPr>
              <a:t>    Železný šrot </a:t>
            </a:r>
          </a:p>
          <a:p>
            <a:pPr marL="0" indent="0">
              <a:buNone/>
            </a:pPr>
            <a:r>
              <a:rPr lang="cs-CZ" sz="2400" dirty="0" smtClean="0">
                <a:cs typeface="Arial" charset="0"/>
              </a:rPr>
              <a:t>    Vápenec </a:t>
            </a:r>
          </a:p>
        </p:txBody>
      </p:sp>
      <p:pic>
        <p:nvPicPr>
          <p:cNvPr id="6" name="obrázek 2" descr="Soubor:Siemens Martin Ofen Brandenburg.jpg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573016"/>
            <a:ext cx="3775065" cy="286904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44052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latin typeface="Arial" charset="0"/>
                <a:cs typeface="Arial" charset="0"/>
              </a:rPr>
              <a:t>Elektrická oblouková pec</a:t>
            </a:r>
          </a:p>
        </p:txBody>
      </p:sp>
      <p:sp>
        <p:nvSpPr>
          <p:cNvPr id="2048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00600"/>
          </a:xfrm>
        </p:spPr>
        <p:txBody>
          <a:bodyPr>
            <a:normAutofit fontScale="25000" lnSpcReduction="20000"/>
          </a:bodyPr>
          <a:lstStyle/>
          <a:p>
            <a:endParaRPr lang="cs-CZ" sz="9600" dirty="0" smtClean="0">
              <a:cs typeface="Arial" charset="0"/>
            </a:endParaRPr>
          </a:p>
          <a:p>
            <a:r>
              <a:rPr lang="cs-CZ" sz="9600" dirty="0" smtClean="0">
                <a:cs typeface="Arial" charset="0"/>
              </a:rPr>
              <a:t>Vytápění pece i oxidace příměsí je zajištěna elektrickým obloukem.</a:t>
            </a:r>
          </a:p>
          <a:p>
            <a:r>
              <a:rPr lang="cs-CZ" sz="9600" dirty="0" smtClean="0">
                <a:cs typeface="Arial" charset="0"/>
              </a:rPr>
              <a:t>Pro </a:t>
            </a:r>
            <a:r>
              <a:rPr lang="cs-CZ" sz="9600" b="1" dirty="0" smtClean="0">
                <a:cs typeface="Arial" charset="0"/>
              </a:rPr>
              <a:t>vysokou spotřebu elektrické energie </a:t>
            </a:r>
          </a:p>
          <a:p>
            <a:pPr marL="0" indent="0">
              <a:buNone/>
            </a:pPr>
            <a:r>
              <a:rPr lang="cs-CZ" sz="9600" b="1" dirty="0">
                <a:cs typeface="Arial" charset="0"/>
              </a:rPr>
              <a:t> </a:t>
            </a:r>
            <a:r>
              <a:rPr lang="cs-CZ" sz="9600" b="1" dirty="0" smtClean="0">
                <a:cs typeface="Arial" charset="0"/>
              </a:rPr>
              <a:t>    </a:t>
            </a:r>
            <a:r>
              <a:rPr lang="cs-CZ" sz="9600" dirty="0" smtClean="0">
                <a:cs typeface="Arial" charset="0"/>
              </a:rPr>
              <a:t>je toto zpracování surového železa </a:t>
            </a:r>
            <a:r>
              <a:rPr lang="cs-CZ" sz="9600" b="1" dirty="0" smtClean="0">
                <a:cs typeface="Arial" charset="0"/>
              </a:rPr>
              <a:t>drahé</a:t>
            </a:r>
            <a:r>
              <a:rPr lang="cs-CZ" sz="9600" dirty="0" smtClean="0">
                <a:cs typeface="Arial" charset="0"/>
              </a:rPr>
              <a:t>.</a:t>
            </a:r>
          </a:p>
          <a:p>
            <a:r>
              <a:rPr lang="cs-CZ" sz="9600" dirty="0" smtClean="0">
                <a:cs typeface="Arial" charset="0"/>
              </a:rPr>
              <a:t>Z úsporného hlediska jsou</a:t>
            </a:r>
          </a:p>
          <a:p>
            <a:pPr marL="0" indent="0">
              <a:buNone/>
            </a:pPr>
            <a:r>
              <a:rPr lang="cs-CZ" sz="9600" dirty="0" smtClean="0">
                <a:cs typeface="Arial" charset="0"/>
              </a:rPr>
              <a:t>     často k dosažení požadované </a:t>
            </a:r>
          </a:p>
          <a:p>
            <a:pPr marL="0" indent="0">
              <a:buNone/>
            </a:pPr>
            <a:r>
              <a:rPr lang="cs-CZ" sz="9600" dirty="0" smtClean="0">
                <a:cs typeface="Arial" charset="0"/>
              </a:rPr>
              <a:t>     teploty používány přídavné </a:t>
            </a:r>
          </a:p>
          <a:p>
            <a:pPr marL="0" indent="0">
              <a:buNone/>
            </a:pPr>
            <a:r>
              <a:rPr lang="cs-CZ" sz="9600" dirty="0">
                <a:cs typeface="Arial" charset="0"/>
              </a:rPr>
              <a:t> </a:t>
            </a:r>
            <a:r>
              <a:rPr lang="cs-CZ" sz="9600" dirty="0" smtClean="0">
                <a:cs typeface="Arial" charset="0"/>
              </a:rPr>
              <a:t>    hořáky.</a:t>
            </a:r>
          </a:p>
          <a:p>
            <a:pPr marL="0" indent="0">
              <a:buNone/>
            </a:pPr>
            <a:endParaRPr lang="cs-CZ" sz="9600" dirty="0" smtClean="0">
              <a:cs typeface="Arial" charset="0"/>
            </a:endParaRPr>
          </a:p>
          <a:p>
            <a:r>
              <a:rPr lang="cs-CZ" sz="9600" dirty="0" smtClean="0">
                <a:cs typeface="Arial" charset="0"/>
              </a:rPr>
              <a:t>Díky vysoké teplotě</a:t>
            </a:r>
          </a:p>
          <a:p>
            <a:pPr marL="0" indent="0">
              <a:buNone/>
            </a:pPr>
            <a:r>
              <a:rPr lang="cs-CZ" sz="9600" dirty="0">
                <a:cs typeface="Arial" charset="0"/>
              </a:rPr>
              <a:t> </a:t>
            </a:r>
            <a:r>
              <a:rPr lang="cs-CZ" sz="9600" dirty="0" smtClean="0">
                <a:cs typeface="Arial" charset="0"/>
              </a:rPr>
              <a:t>    se získá </a:t>
            </a:r>
            <a:r>
              <a:rPr lang="cs-CZ" sz="9600" b="1" dirty="0" smtClean="0">
                <a:cs typeface="Arial" charset="0"/>
              </a:rPr>
              <a:t>velmi kvalitní </a:t>
            </a:r>
          </a:p>
          <a:p>
            <a:pPr marL="0" indent="0">
              <a:buNone/>
            </a:pPr>
            <a:r>
              <a:rPr lang="cs-CZ" sz="9600" dirty="0">
                <a:cs typeface="Arial" charset="0"/>
              </a:rPr>
              <a:t> </a:t>
            </a:r>
            <a:r>
              <a:rPr lang="cs-CZ" sz="9600" dirty="0" smtClean="0">
                <a:cs typeface="Arial" charset="0"/>
              </a:rPr>
              <a:t>    </a:t>
            </a:r>
            <a:r>
              <a:rPr lang="cs-CZ" sz="9600" b="1" dirty="0" smtClean="0">
                <a:cs typeface="Arial" charset="0"/>
              </a:rPr>
              <a:t>ocel</a:t>
            </a:r>
            <a:r>
              <a:rPr lang="cs-CZ" sz="9600" dirty="0" smtClean="0">
                <a:cs typeface="Arial" charset="0"/>
              </a:rPr>
              <a:t>.</a:t>
            </a:r>
          </a:p>
          <a:p>
            <a:pPr marL="0" indent="0">
              <a:buNone/>
            </a:pPr>
            <a:r>
              <a:rPr lang="cs-CZ" sz="9600" dirty="0">
                <a:cs typeface="Arial" charset="0"/>
              </a:rPr>
              <a:t> </a:t>
            </a:r>
            <a:r>
              <a:rPr lang="cs-CZ" sz="9600" dirty="0" smtClean="0">
                <a:cs typeface="Arial" charset="0"/>
              </a:rPr>
              <a:t>    Použití: </a:t>
            </a:r>
            <a:r>
              <a:rPr lang="cs-CZ" sz="9600" b="1" dirty="0" smtClean="0">
                <a:cs typeface="Arial" charset="0"/>
              </a:rPr>
              <a:t>ocelové nosníky</a:t>
            </a:r>
          </a:p>
          <a:p>
            <a:endParaRPr lang="cs-CZ" sz="7400" dirty="0" smtClean="0">
              <a:cs typeface="Arial" charset="0"/>
            </a:endParaRPr>
          </a:p>
          <a:p>
            <a:pPr marL="0" indent="0">
              <a:buNone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 </a:t>
            </a:r>
          </a:p>
        </p:txBody>
      </p:sp>
      <p:pic>
        <p:nvPicPr>
          <p:cNvPr id="4098" name="Picture 2" descr="C:\Users\Jitka Pospíšilová\Desktop\obr.8 martinska_pec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140968"/>
            <a:ext cx="2952328" cy="3454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9418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Rectangle 3"/>
          <p:cNvSpPr>
            <a:spLocks noGrp="1"/>
          </p:cNvSpPr>
          <p:nvPr>
            <p:ph type="body" idx="1"/>
          </p:nvPr>
        </p:nvSpPr>
        <p:spPr>
          <a:xfrm>
            <a:off x="384730" y="1600200"/>
            <a:ext cx="8651766" cy="5069160"/>
          </a:xfrm>
        </p:spPr>
        <p:txBody>
          <a:bodyPr>
            <a:normAutofit lnSpcReduction="10000"/>
          </a:bodyPr>
          <a:lstStyle/>
          <a:p>
            <a:r>
              <a:rPr lang="cs-CZ" sz="4000" b="1" dirty="0" smtClean="0">
                <a:cs typeface="Arial" charset="0"/>
              </a:rPr>
              <a:t>Legování </a:t>
            </a:r>
          </a:p>
          <a:p>
            <a:pPr marL="0" indent="0">
              <a:buNone/>
            </a:pPr>
            <a:r>
              <a:rPr lang="cs-CZ" sz="2800" b="1" dirty="0">
                <a:cs typeface="Arial" charset="0"/>
              </a:rPr>
              <a:t> </a:t>
            </a:r>
            <a:r>
              <a:rPr lang="cs-CZ" sz="2800" b="1" dirty="0" smtClean="0">
                <a:cs typeface="Arial" charset="0"/>
              </a:rPr>
              <a:t>   </a:t>
            </a:r>
            <a:r>
              <a:rPr lang="cs-CZ" sz="2800" dirty="0" smtClean="0">
                <a:cs typeface="Arial" charset="0"/>
              </a:rPr>
              <a:t>Přidávání kovů pro zlepšení vlastností – více než 5 %.</a:t>
            </a:r>
          </a:p>
          <a:p>
            <a:endParaRPr lang="cs-CZ" sz="2800" b="1" dirty="0" smtClean="0">
              <a:cs typeface="Arial" charset="0"/>
            </a:endParaRPr>
          </a:p>
          <a:p>
            <a:r>
              <a:rPr lang="cs-CZ" sz="2800" dirty="0" smtClean="0">
                <a:cs typeface="Arial" charset="0"/>
              </a:rPr>
              <a:t>Nerezová ocel – </a:t>
            </a:r>
            <a:r>
              <a:rPr lang="cs-CZ" sz="2800" dirty="0" err="1" smtClean="0">
                <a:cs typeface="Arial" charset="0"/>
              </a:rPr>
              <a:t>Cr</a:t>
            </a:r>
            <a:r>
              <a:rPr lang="cs-CZ" sz="2800" dirty="0" smtClean="0">
                <a:cs typeface="Arial" charset="0"/>
              </a:rPr>
              <a:t>, Ni, </a:t>
            </a:r>
            <a:r>
              <a:rPr lang="cs-CZ" sz="2800" dirty="0" err="1" smtClean="0">
                <a:cs typeface="Arial" charset="0"/>
              </a:rPr>
              <a:t>Mo</a:t>
            </a:r>
            <a:endParaRPr lang="cs-CZ" sz="2800" dirty="0" smtClean="0">
              <a:cs typeface="Arial" charset="0"/>
            </a:endParaRPr>
          </a:p>
          <a:p>
            <a:r>
              <a:rPr lang="cs-CZ" sz="2800" dirty="0" smtClean="0">
                <a:cs typeface="Arial" charset="0"/>
              </a:rPr>
              <a:t>Pancéřová ocel – </a:t>
            </a:r>
            <a:r>
              <a:rPr lang="cs-CZ" sz="2800" dirty="0" err="1" smtClean="0">
                <a:cs typeface="Arial" charset="0"/>
              </a:rPr>
              <a:t>Mn</a:t>
            </a:r>
            <a:endParaRPr lang="cs-CZ" sz="2800" dirty="0" smtClean="0">
              <a:cs typeface="Arial" charset="0"/>
            </a:endParaRPr>
          </a:p>
          <a:p>
            <a:r>
              <a:rPr lang="cs-CZ" sz="2800" dirty="0" smtClean="0">
                <a:cs typeface="Arial" charset="0"/>
              </a:rPr>
              <a:t>Magnetická ocel – Al, Co, Ni</a:t>
            </a:r>
          </a:p>
          <a:p>
            <a:r>
              <a:rPr lang="cs-CZ" sz="2800" dirty="0" smtClean="0">
                <a:cs typeface="Arial" charset="0"/>
              </a:rPr>
              <a:t>Pružinová ocel – </a:t>
            </a:r>
            <a:r>
              <a:rPr lang="cs-CZ" sz="2800" dirty="0" err="1" smtClean="0">
                <a:cs typeface="Arial" charset="0"/>
              </a:rPr>
              <a:t>Cr</a:t>
            </a:r>
            <a:endParaRPr lang="cs-CZ" sz="2800" dirty="0" smtClean="0">
              <a:cs typeface="Arial" charset="0"/>
            </a:endParaRPr>
          </a:p>
          <a:p>
            <a:r>
              <a:rPr lang="cs-CZ" sz="2800" dirty="0" smtClean="0">
                <a:cs typeface="Arial" charset="0"/>
              </a:rPr>
              <a:t>Karoserie aut – V</a:t>
            </a:r>
          </a:p>
          <a:p>
            <a:pPr marL="0" indent="0">
              <a:buNone/>
            </a:pPr>
            <a:endParaRPr lang="cs-CZ" sz="2400" dirty="0">
              <a:cs typeface="Arial" charset="0"/>
            </a:endParaRPr>
          </a:p>
          <a:p>
            <a:r>
              <a:rPr lang="cs-CZ" sz="1900" dirty="0" smtClean="0">
                <a:cs typeface="Arial" charset="0"/>
              </a:rPr>
              <a:t>Zajímavost: v současné době se</a:t>
            </a:r>
          </a:p>
          <a:p>
            <a:pPr marL="0" indent="0">
              <a:buNone/>
            </a:pPr>
            <a:r>
              <a:rPr lang="cs-CZ" sz="1900" dirty="0">
                <a:cs typeface="Arial" charset="0"/>
              </a:rPr>
              <a:t> </a:t>
            </a:r>
            <a:r>
              <a:rPr lang="cs-CZ" sz="1900" dirty="0" smtClean="0">
                <a:cs typeface="Arial" charset="0"/>
              </a:rPr>
              <a:t>    vyrábí více než 2500 druhů ocelí.</a:t>
            </a:r>
          </a:p>
          <a:p>
            <a:endParaRPr lang="cs-CZ" dirty="0" smtClean="0"/>
          </a:p>
        </p:txBody>
      </p:sp>
      <p:sp>
        <p:nvSpPr>
          <p:cNvPr id="2" name="Obdélník 1"/>
          <p:cNvSpPr/>
          <p:nvPr/>
        </p:nvSpPr>
        <p:spPr>
          <a:xfrm>
            <a:off x="384730" y="476672"/>
            <a:ext cx="837453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cs typeface="Arial" charset="0"/>
              </a:rPr>
              <a:t>Úpravy zlepšující kvalitu oceli</a:t>
            </a:r>
            <a:endParaRPr lang="cs-CZ" sz="54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026" name="Picture 2" descr="C:\Users\Jitka Pospíšilová\Desktop\06082011418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573016"/>
            <a:ext cx="3849272" cy="2961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4363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88640"/>
            <a:ext cx="8784976" cy="6408712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cs typeface="Arial" charset="0"/>
              </a:rPr>
              <a:t> </a:t>
            </a:r>
            <a:r>
              <a:rPr lang="cs-CZ" sz="4000" b="1" dirty="0" smtClean="0">
                <a:cs typeface="Arial" charset="0"/>
              </a:rPr>
              <a:t>Kalení</a:t>
            </a:r>
            <a:r>
              <a:rPr lang="cs-CZ" sz="4000" b="1" u="sng" dirty="0" smtClean="0">
                <a:cs typeface="Arial" charset="0"/>
              </a:rPr>
              <a:t> </a:t>
            </a:r>
            <a:endParaRPr lang="cs-CZ" sz="4000" b="1" u="sng" dirty="0">
              <a:cs typeface="Arial" charset="0"/>
            </a:endParaRPr>
          </a:p>
          <a:p>
            <a:r>
              <a:rPr lang="cs-CZ" dirty="0">
                <a:cs typeface="Arial" charset="0"/>
              </a:rPr>
              <a:t> </a:t>
            </a:r>
            <a:r>
              <a:rPr lang="cs-CZ" dirty="0">
                <a:solidFill>
                  <a:srgbClr val="C00000"/>
                </a:solidFill>
                <a:cs typeface="Arial" charset="0"/>
              </a:rPr>
              <a:t>Rychlé ochlazení </a:t>
            </a:r>
            <a:r>
              <a:rPr lang="cs-CZ" dirty="0">
                <a:cs typeface="Arial" charset="0"/>
              </a:rPr>
              <a:t>roztavené </a:t>
            </a:r>
            <a:r>
              <a:rPr lang="cs-CZ" dirty="0" smtClean="0">
                <a:cs typeface="Arial" charset="0"/>
              </a:rPr>
              <a:t>oceli.</a:t>
            </a:r>
          </a:p>
          <a:p>
            <a:r>
              <a:rPr lang="cs-CZ" dirty="0">
                <a:cs typeface="Arial" charset="0"/>
              </a:rPr>
              <a:t> </a:t>
            </a:r>
            <a:r>
              <a:rPr lang="cs-CZ" dirty="0" smtClean="0">
                <a:cs typeface="Arial" charset="0"/>
              </a:rPr>
              <a:t>Získá se ocel: pružná, velmi tvrdá, odolná, </a:t>
            </a:r>
          </a:p>
          <a:p>
            <a:pPr marL="0" indent="0">
              <a:buNone/>
            </a:pPr>
            <a:r>
              <a:rPr lang="cs-CZ" dirty="0">
                <a:cs typeface="Arial" charset="0"/>
              </a:rPr>
              <a:t> </a:t>
            </a:r>
            <a:r>
              <a:rPr lang="cs-CZ" dirty="0" smtClean="0">
                <a:cs typeface="Arial" charset="0"/>
              </a:rPr>
              <a:t>                            křehká</a:t>
            </a:r>
            <a:endParaRPr lang="cs-CZ" dirty="0" smtClean="0"/>
          </a:p>
          <a:p>
            <a:r>
              <a:rPr lang="cs-CZ" dirty="0" smtClean="0">
                <a:cs typeface="Arial" charset="0"/>
              </a:rPr>
              <a:t> Využití oceli:   nástroje (nože, břity)</a:t>
            </a:r>
          </a:p>
          <a:p>
            <a:pPr marL="0" indent="0">
              <a:buNone/>
            </a:pPr>
            <a:r>
              <a:rPr lang="cs-CZ" dirty="0" smtClean="0">
                <a:cs typeface="Arial" charset="0"/>
              </a:rPr>
              <a:t>                              konstrukční prvky (nosníky)</a:t>
            </a:r>
          </a:p>
          <a:p>
            <a:r>
              <a:rPr lang="cs-CZ" b="1" dirty="0" smtClean="0">
                <a:cs typeface="Arial" charset="0"/>
              </a:rPr>
              <a:t> </a:t>
            </a:r>
            <a:r>
              <a:rPr lang="cs-CZ" sz="4000" b="1" dirty="0" smtClean="0">
                <a:cs typeface="Arial" charset="0"/>
              </a:rPr>
              <a:t>Popouštění</a:t>
            </a:r>
          </a:p>
          <a:p>
            <a:r>
              <a:rPr lang="cs-CZ" dirty="0" smtClean="0">
                <a:cs typeface="Arial" charset="0"/>
              </a:rPr>
              <a:t> Zahřátí oceli na nižší teplotu (350°C – 450°C)  a </a:t>
            </a:r>
            <a:r>
              <a:rPr lang="cs-CZ" dirty="0" smtClean="0">
                <a:solidFill>
                  <a:srgbClr val="C00000"/>
                </a:solidFill>
                <a:cs typeface="Arial" charset="0"/>
              </a:rPr>
              <a:t>pomalé ochlazení </a:t>
            </a:r>
            <a:r>
              <a:rPr lang="cs-CZ" dirty="0" smtClean="0">
                <a:cs typeface="Arial" charset="0"/>
              </a:rPr>
              <a:t>oceli</a:t>
            </a:r>
            <a:r>
              <a:rPr lang="cs-CZ" dirty="0">
                <a:cs typeface="Arial" charset="0"/>
              </a:rPr>
              <a:t> </a:t>
            </a:r>
            <a:r>
              <a:rPr lang="cs-CZ" dirty="0" smtClean="0">
                <a:cs typeface="Arial" charset="0"/>
              </a:rPr>
              <a:t>(několik hodin).</a:t>
            </a:r>
          </a:p>
          <a:p>
            <a:r>
              <a:rPr lang="cs-CZ" dirty="0" smtClean="0">
                <a:cs typeface="Arial" charset="0"/>
              </a:rPr>
              <a:t> Získá </a:t>
            </a:r>
            <a:r>
              <a:rPr lang="cs-CZ" dirty="0">
                <a:cs typeface="Arial" charset="0"/>
              </a:rPr>
              <a:t>se ocel: </a:t>
            </a:r>
            <a:r>
              <a:rPr lang="cs-CZ" dirty="0" smtClean="0">
                <a:cs typeface="Arial" charset="0"/>
              </a:rPr>
              <a:t>snadno ohýbatelná, pružná, tvrdá</a:t>
            </a:r>
          </a:p>
          <a:p>
            <a:r>
              <a:rPr lang="cs-CZ" dirty="0" smtClean="0">
                <a:cs typeface="Arial" charset="0"/>
              </a:rPr>
              <a:t> Využití oceli: pružinová ocel</a:t>
            </a:r>
          </a:p>
          <a:p>
            <a:endParaRPr lang="cs-CZ" dirty="0" smtClean="0">
              <a:cs typeface="Arial" charset="0"/>
            </a:endParaRPr>
          </a:p>
          <a:p>
            <a:endParaRPr lang="cs-CZ" b="1" dirty="0" smtClean="0">
              <a:cs typeface="Arial" charset="0"/>
            </a:endParaRPr>
          </a:p>
          <a:p>
            <a:pPr marL="0" indent="0">
              <a:buNone/>
            </a:pPr>
            <a:endParaRPr lang="cs-CZ" dirty="0" smtClean="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6780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7"/>
            <a:ext cx="3168352" cy="432049"/>
          </a:xfrm>
        </p:spPr>
        <p:txBody>
          <a:bodyPr>
            <a:normAutofit fontScale="90000"/>
          </a:bodyPr>
          <a:lstStyle/>
          <a:p>
            <a:r>
              <a:rPr lang="cs-CZ" sz="3100" b="1" dirty="0" smtClean="0">
                <a:ln w="11430"/>
                <a:solidFill>
                  <a:schemeClr val="bg2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Použité </a:t>
            </a:r>
            <a:r>
              <a:rPr lang="cs-CZ" sz="3100" b="1" dirty="0">
                <a:ln w="11430"/>
                <a:solidFill>
                  <a:schemeClr val="bg2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zdroje:</a:t>
            </a:r>
            <a:br>
              <a:rPr lang="cs-CZ" sz="3100" b="1" dirty="0">
                <a:ln w="11430"/>
                <a:solidFill>
                  <a:schemeClr val="bg2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</a:br>
            <a:endParaRPr lang="cs-CZ" sz="3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6048673"/>
          </a:xfrm>
        </p:spPr>
        <p:txBody>
          <a:bodyPr>
            <a:normAutofit fontScale="32500" lnSpcReduction="20000"/>
          </a:bodyPr>
          <a:lstStyle/>
          <a:p>
            <a:endParaRPr lang="cs-CZ" sz="1900" dirty="0"/>
          </a:p>
          <a:p>
            <a:endParaRPr lang="cs-CZ" sz="4800" dirty="0" smtClean="0"/>
          </a:p>
          <a:p>
            <a:r>
              <a:rPr lang="cs-CZ" sz="4800" dirty="0"/>
              <a:t>Slovník online. Dostupné z WWW: </a:t>
            </a:r>
            <a:r>
              <a:rPr lang="cs-CZ" sz="4800" dirty="0" smtClean="0">
                <a:hlinkClick r:id="rId2"/>
              </a:rPr>
              <a:t>http</a:t>
            </a:r>
            <a:r>
              <a:rPr lang="cs-CZ" sz="4800" dirty="0">
                <a:hlinkClick r:id="rId2"/>
              </a:rPr>
              <a:t>://</a:t>
            </a:r>
            <a:r>
              <a:rPr lang="cs-CZ" sz="4800" dirty="0" smtClean="0">
                <a:hlinkClick r:id="rId2"/>
              </a:rPr>
              <a:t>slovnikonline.com/img/TOM178c3b_27.JPG</a:t>
            </a:r>
            <a:r>
              <a:rPr lang="cs-CZ" sz="4800" dirty="0" smtClean="0"/>
              <a:t> [</a:t>
            </a:r>
            <a:r>
              <a:rPr lang="cs-CZ" sz="4800" dirty="0"/>
              <a:t>online]. 2011 [cit. 2011-02-09].</a:t>
            </a:r>
          </a:p>
          <a:p>
            <a:endParaRPr lang="cs-CZ" sz="4800" dirty="0"/>
          </a:p>
          <a:p>
            <a:pPr marL="0" indent="0">
              <a:buNone/>
            </a:pPr>
            <a:endParaRPr lang="cs-CZ" sz="4800" dirty="0"/>
          </a:p>
          <a:p>
            <a:r>
              <a:rPr lang="cs-CZ" sz="4800" dirty="0" smtClean="0"/>
              <a:t> </a:t>
            </a:r>
            <a:r>
              <a:rPr lang="cs-CZ" sz="4800" dirty="0" err="1"/>
              <a:t>Arcelor</a:t>
            </a:r>
            <a:r>
              <a:rPr lang="cs-CZ" sz="4800" dirty="0"/>
              <a:t> Mittal. Dostupné z WWW: &lt;</a:t>
            </a:r>
            <a:r>
              <a:rPr lang="cs-CZ" sz="4800" dirty="0">
                <a:hlinkClick r:id="rId3"/>
              </a:rPr>
              <a:t>http://www.arcelormittal.com/</a:t>
            </a:r>
            <a:r>
              <a:rPr lang="cs-CZ" sz="4800" dirty="0" err="1">
                <a:hlinkClick r:id="rId3"/>
              </a:rPr>
              <a:t>ostrava</a:t>
            </a:r>
            <a:r>
              <a:rPr lang="cs-CZ" sz="4800" dirty="0">
                <a:hlinkClick r:id="rId3"/>
              </a:rPr>
              <a:t>/</a:t>
            </a:r>
            <a:r>
              <a:rPr lang="cs-CZ" sz="4800" dirty="0" err="1">
                <a:hlinkClick r:id="rId3"/>
              </a:rPr>
              <a:t>images</a:t>
            </a:r>
            <a:r>
              <a:rPr lang="cs-CZ" sz="4800" dirty="0">
                <a:hlinkClick r:id="rId3"/>
              </a:rPr>
              <a:t>/ocelarna.jpg</a:t>
            </a:r>
            <a:r>
              <a:rPr lang="cs-CZ" sz="4800" dirty="0"/>
              <a:t>&gt; [online]. 2011 [cit. 2011-02-09].</a:t>
            </a:r>
          </a:p>
          <a:p>
            <a:endParaRPr lang="cs-CZ" sz="4800" dirty="0"/>
          </a:p>
          <a:p>
            <a:r>
              <a:rPr lang="cs-CZ" sz="4800" dirty="0" smtClean="0"/>
              <a:t> </a:t>
            </a:r>
            <a:r>
              <a:rPr lang="cs-CZ" sz="4800" dirty="0" err="1"/>
              <a:t>Wikipédia</a:t>
            </a:r>
            <a:r>
              <a:rPr lang="cs-CZ" sz="4800" dirty="0"/>
              <a:t> slobodná </a:t>
            </a:r>
            <a:r>
              <a:rPr lang="cs-CZ" sz="4800" dirty="0" err="1"/>
              <a:t>encyklopédia</a:t>
            </a:r>
            <a:r>
              <a:rPr lang="cs-CZ" sz="4800" dirty="0"/>
              <a:t>. Dostupné z  WWW: &lt;</a:t>
            </a:r>
            <a:r>
              <a:rPr lang="cs-CZ" sz="4800" dirty="0">
                <a:hlinkClick r:id="rId4"/>
              </a:rPr>
              <a:t>http://upload.wikimedia.org/</a:t>
            </a:r>
            <a:r>
              <a:rPr lang="cs-CZ" sz="4800" dirty="0" err="1">
                <a:hlinkClick r:id="rId4"/>
              </a:rPr>
              <a:t>wikipedia</a:t>
            </a:r>
            <a:r>
              <a:rPr lang="cs-CZ" sz="4800" dirty="0">
                <a:hlinkClick r:id="rId4"/>
              </a:rPr>
              <a:t>/</a:t>
            </a:r>
            <a:r>
              <a:rPr lang="cs-CZ" sz="4800" dirty="0" err="1">
                <a:hlinkClick r:id="rId4"/>
              </a:rPr>
              <a:t>commons</a:t>
            </a:r>
            <a:r>
              <a:rPr lang="cs-CZ" sz="4800" dirty="0">
                <a:hlinkClick r:id="rId4"/>
              </a:rPr>
              <a:t>/</a:t>
            </a:r>
            <a:r>
              <a:rPr lang="cs-CZ" sz="4800" dirty="0" err="1">
                <a:hlinkClick r:id="rId4"/>
              </a:rPr>
              <a:t>thumb</a:t>
            </a:r>
            <a:r>
              <a:rPr lang="cs-CZ" sz="4800" dirty="0">
                <a:hlinkClick r:id="rId4"/>
              </a:rPr>
              <a:t>/7/7c/Bessemer_Converter_Sheffield.jpg/250px-Bessemer_Converter_Sheffield.jpg</a:t>
            </a:r>
            <a:r>
              <a:rPr lang="cs-CZ" sz="4800" dirty="0"/>
              <a:t>&gt; [online]. 2011 [cit. 2011-02-09].</a:t>
            </a:r>
          </a:p>
          <a:p>
            <a:endParaRPr lang="cs-CZ" sz="4800" dirty="0"/>
          </a:p>
          <a:p>
            <a:r>
              <a:rPr lang="cs-CZ" sz="4800" dirty="0" smtClean="0"/>
              <a:t> </a:t>
            </a:r>
            <a:r>
              <a:rPr lang="cs-CZ" sz="4800" dirty="0"/>
              <a:t>Wikipedie Otevřená encyklopedie. Dostupné z WWW: &lt;</a:t>
            </a:r>
            <a:r>
              <a:rPr lang="cs-CZ" sz="4800" dirty="0">
                <a:hlinkClick r:id="rId5"/>
              </a:rPr>
              <a:t>http://upload.wikimedia.org/</a:t>
            </a:r>
            <a:r>
              <a:rPr lang="cs-CZ" sz="4800" dirty="0" err="1">
                <a:hlinkClick r:id="rId5"/>
              </a:rPr>
              <a:t>wikipedia</a:t>
            </a:r>
            <a:r>
              <a:rPr lang="cs-CZ" sz="4800" dirty="0">
                <a:hlinkClick r:id="rId5"/>
              </a:rPr>
              <a:t>/</a:t>
            </a:r>
            <a:r>
              <a:rPr lang="cs-CZ" sz="4800" dirty="0" err="1">
                <a:hlinkClick r:id="rId5"/>
              </a:rPr>
              <a:t>commons</a:t>
            </a:r>
            <a:r>
              <a:rPr lang="cs-CZ" sz="4800" dirty="0">
                <a:hlinkClick r:id="rId5"/>
              </a:rPr>
              <a:t>/</a:t>
            </a:r>
            <a:r>
              <a:rPr lang="cs-CZ" sz="4800" dirty="0" err="1">
                <a:hlinkClick r:id="rId5"/>
              </a:rPr>
              <a:t>thumb</a:t>
            </a:r>
            <a:r>
              <a:rPr lang="cs-CZ" sz="4800" dirty="0">
                <a:hlinkClick r:id="rId5"/>
              </a:rPr>
              <a:t>/1/1f/Siemens_Martin_Ofen_Brandenburg.jpg/220px-Siemens_Martin_Ofen_Brandenburg.jpg</a:t>
            </a:r>
            <a:r>
              <a:rPr lang="cs-CZ" sz="4800" dirty="0"/>
              <a:t>&gt; [online]. 2011 [cit. 2011-02-09].</a:t>
            </a:r>
          </a:p>
          <a:p>
            <a:endParaRPr lang="cs-CZ" sz="4800" dirty="0"/>
          </a:p>
          <a:p>
            <a:r>
              <a:rPr lang="cs-CZ" sz="4800" dirty="0" smtClean="0"/>
              <a:t> </a:t>
            </a:r>
            <a:r>
              <a:rPr lang="cs-CZ" sz="4800" dirty="0" err="1"/>
              <a:t>Donetskal</a:t>
            </a:r>
            <a:r>
              <a:rPr lang="cs-CZ" sz="4800" dirty="0"/>
              <a:t>, </a:t>
            </a:r>
            <a:r>
              <a:rPr lang="cs-CZ" sz="4800" dirty="0" err="1"/>
              <a:t>Donetsk</a:t>
            </a:r>
            <a:r>
              <a:rPr lang="cs-CZ" sz="4800" dirty="0"/>
              <a:t>. Dostupné z  WWW: &lt;</a:t>
            </a:r>
            <a:r>
              <a:rPr lang="cs-CZ" sz="4800" dirty="0">
                <a:hlinkClick r:id="rId6"/>
              </a:rPr>
              <a:t>http://www.viktormacha.com/</a:t>
            </a:r>
            <a:r>
              <a:rPr lang="cs-CZ" sz="4800" dirty="0" err="1">
                <a:hlinkClick r:id="rId6"/>
              </a:rPr>
              <a:t>photos</a:t>
            </a:r>
            <a:r>
              <a:rPr lang="cs-CZ" sz="4800" dirty="0">
                <a:hlinkClick r:id="rId6"/>
              </a:rPr>
              <a:t>/donetskstal-145t-siemens-martinska-pec-433.jpg</a:t>
            </a:r>
            <a:r>
              <a:rPr lang="cs-CZ" sz="4800" dirty="0"/>
              <a:t>&gt; [online]. 2011 [cit. 2011-02-09].</a:t>
            </a:r>
          </a:p>
          <a:p>
            <a:endParaRPr lang="cs-CZ" sz="4800" dirty="0"/>
          </a:p>
          <a:p>
            <a:r>
              <a:rPr lang="cs-CZ" sz="4800" dirty="0" smtClean="0"/>
              <a:t> foto</a:t>
            </a:r>
            <a:r>
              <a:rPr lang="cs-CZ" sz="4800" dirty="0"/>
              <a:t>: Mgr. Eva </a:t>
            </a:r>
            <a:r>
              <a:rPr lang="cs-CZ" sz="4800" dirty="0" err="1" smtClean="0"/>
              <a:t>Jetenská</a:t>
            </a:r>
            <a:endParaRPr lang="cs-CZ" sz="4800" dirty="0"/>
          </a:p>
          <a:p>
            <a:endParaRPr lang="cs-CZ" sz="4800" dirty="0" smtClean="0"/>
          </a:p>
          <a:p>
            <a:r>
              <a:rPr lang="cs-CZ" sz="4800" dirty="0" smtClean="0"/>
              <a:t>Autorem učebního materiálu a všech jeho částí, není-li uvedeno jinak, </a:t>
            </a:r>
          </a:p>
          <a:p>
            <a:pPr marL="0" indent="0">
              <a:buNone/>
            </a:pPr>
            <a:r>
              <a:rPr lang="cs-CZ" sz="4800" dirty="0" smtClean="0"/>
              <a:t>          je Mgr. Eva </a:t>
            </a:r>
            <a:r>
              <a:rPr lang="cs-CZ" sz="4800" dirty="0" err="1" smtClean="0"/>
              <a:t>Jetenská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809103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617</TotalTime>
  <Words>662</Words>
  <Application>Microsoft Office PowerPoint</Application>
  <PresentationFormat>Předvádění na obrazovce (4:3)</PresentationFormat>
  <Paragraphs>130</Paragraphs>
  <Slides>13</Slides>
  <Notes>6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systému Office</vt:lpstr>
      <vt:lpstr>Microsoft Word 97 - 2003 Document</vt:lpstr>
      <vt:lpstr>Prezentace aplikace PowerPoint</vt:lpstr>
      <vt:lpstr>Prezentace aplikace PowerPoint</vt:lpstr>
      <vt:lpstr>Surové železo obsahuje    ještě 3,5 až 4,5 % uhlíku. </vt:lpstr>
      <vt:lpstr>Prezentace aplikace PowerPoint</vt:lpstr>
      <vt:lpstr>Prezentace aplikace PowerPoint</vt:lpstr>
      <vt:lpstr>Prezentace aplikace PowerPoint</vt:lpstr>
      <vt:lpstr>Prezentace aplikace PowerPoint</vt:lpstr>
      <vt:lpstr>Konvertor</vt:lpstr>
      <vt:lpstr>Nístějová pec (Siemens – Martinská) </vt:lpstr>
      <vt:lpstr>Elektrická oblouková pec</vt:lpstr>
      <vt:lpstr>Prezentace aplikace PowerPoint</vt:lpstr>
      <vt:lpstr>Prezentace aplikace PowerPoint</vt:lpstr>
      <vt:lpstr>Použité zdroje: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Pospíšilová</dc:creator>
  <cp:lastModifiedBy>Jitka Pospíšilová</cp:lastModifiedBy>
  <cp:revision>52</cp:revision>
  <dcterms:created xsi:type="dcterms:W3CDTF">2012-11-11T06:29:22Z</dcterms:created>
  <dcterms:modified xsi:type="dcterms:W3CDTF">2013-11-30T11:43:07Z</dcterms:modified>
</cp:coreProperties>
</file>