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72" r:id="rId12"/>
    <p:sldId id="273" r:id="rId13"/>
    <p:sldId id="274" r:id="rId14"/>
    <p:sldId id="275" r:id="rId15"/>
    <p:sldId id="267" r:id="rId16"/>
    <p:sldId id="268" r:id="rId17"/>
    <p:sldId id="270" r:id="rId18"/>
    <p:sldId id="269" r:id="rId19"/>
    <p:sldId id="271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Dobytí severního pólu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5.3.19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27. 6.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vybrané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k interpretaci díla  Dobytí severního pólu. Obsahuje základní informace o díle a jeho autorech.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k výkladu v hodině. Vhodná i pro samostatnou přípravu žáků ke státní maturitní zkoušce.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 Žáci na základě vlastní četby interpretovali dílo a zasadili ho do literárně-historického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Dobytí</a:t>
            </a:r>
            <a:r>
              <a:rPr lang="cs-CZ" sz="3600" dirty="0" smtClean="0"/>
              <a:t> severního pólu Čechem Karlem Němcem 5. dubna 1909 </a:t>
            </a:r>
            <a:br>
              <a:rPr lang="cs-CZ" sz="3600" dirty="0" smtClean="0"/>
            </a:br>
            <a:r>
              <a:rPr lang="cs-CZ" sz="3600" dirty="0" smtClean="0"/>
              <a:t>/Severské drama/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Cimrman</a:t>
            </a:r>
            <a:r>
              <a:rPr lang="cs-CZ" dirty="0" smtClean="0"/>
              <a:t>/</a:t>
            </a:r>
            <a:r>
              <a:rPr lang="cs-CZ" dirty="0" err="1" smtClean="0"/>
              <a:t>Smoljak</a:t>
            </a:r>
            <a:r>
              <a:rPr lang="cs-CZ" dirty="0" smtClean="0"/>
              <a:t>/Svěrák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divadelní hra z repertoáru divadla Járy </a:t>
            </a:r>
          </a:p>
          <a:p>
            <a:pPr>
              <a:buNone/>
            </a:pPr>
            <a:r>
              <a:rPr lang="cs-CZ" dirty="0" smtClean="0"/>
              <a:t>Cimrmana</a:t>
            </a:r>
          </a:p>
          <a:p>
            <a:r>
              <a:rPr lang="cs-CZ" dirty="0" smtClean="0"/>
              <a:t>premiéra 28. října 1985 v divadle Solidarita v </a:t>
            </a:r>
          </a:p>
          <a:p>
            <a:pPr>
              <a:buNone/>
            </a:pPr>
            <a:r>
              <a:rPr lang="cs-CZ" dirty="0" smtClean="0"/>
              <a:t>Praze </a:t>
            </a:r>
          </a:p>
          <a:p>
            <a:r>
              <a:rPr lang="cs-CZ" dirty="0" smtClean="0"/>
              <a:t>úryvky hry použity ve filmu Nejistá sezóna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Mystifikace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mystifikace = úmyslné oklamání někoho, </a:t>
            </a:r>
          </a:p>
          <a:p>
            <a:pPr>
              <a:buNone/>
            </a:pPr>
            <a:r>
              <a:rPr lang="cs-CZ" dirty="0" smtClean="0"/>
              <a:t>předstírání něčeho, šíření nepravdivé zprávy</a:t>
            </a:r>
          </a:p>
          <a:p>
            <a:r>
              <a:rPr lang="cs-CZ" dirty="0" smtClean="0"/>
              <a:t>literární mystifikace = záměrné užití literárního</a:t>
            </a:r>
          </a:p>
          <a:p>
            <a:pPr>
              <a:buNone/>
            </a:pPr>
            <a:r>
              <a:rPr lang="cs-CZ" dirty="0" smtClean="0"/>
              <a:t>výmyslu k oklamání čtenáře</a:t>
            </a:r>
          </a:p>
          <a:p>
            <a:r>
              <a:rPr lang="cs-CZ" dirty="0" smtClean="0"/>
              <a:t>příklad tzv. vydavatelské mystifikace – dílo </a:t>
            </a:r>
          </a:p>
          <a:p>
            <a:pPr>
              <a:buNone/>
            </a:pPr>
            <a:r>
              <a:rPr lang="cs-CZ" dirty="0" smtClean="0"/>
              <a:t>údajně napsal Jára Cimrman, nyní pouze </a:t>
            </a:r>
          </a:p>
          <a:p>
            <a:pPr>
              <a:buNone/>
            </a:pPr>
            <a:r>
              <a:rPr lang="cs-CZ" dirty="0" smtClean="0"/>
              <a:t>nalezeno a obnoveno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série odborných referátů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Nově objevená báseň - recitace básně „Školní brašnička“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Zkouška nové technické síly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Objev arktického sněžného člověka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Cimrmanova záhadná hra Přetržené dítě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Živé obrazy Járy Cimrmana - rekonstrukce několika živých </a:t>
            </a:r>
          </a:p>
          <a:p>
            <a:pPr>
              <a:buNone/>
            </a:pPr>
            <a:r>
              <a:rPr lang="cs-CZ" dirty="0" smtClean="0"/>
              <a:t>obrazů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Masová scéna „Škodu nezjistí, kdo se pojistí“ - rekonstrukce </a:t>
            </a:r>
          </a:p>
          <a:p>
            <a:pPr>
              <a:buNone/>
            </a:pPr>
            <a:r>
              <a:rPr lang="cs-CZ" dirty="0" smtClean="0"/>
              <a:t>živého obrazu </a:t>
            </a:r>
          </a:p>
          <a:p>
            <a:r>
              <a:rPr lang="cs-CZ" dirty="0" smtClean="0"/>
              <a:t>samotná divadelní hra </a:t>
            </a:r>
          </a:p>
          <a:p>
            <a:pPr>
              <a:buNone/>
            </a:pPr>
            <a:r>
              <a:rPr lang="cs-CZ" dirty="0" smtClean="0"/>
              <a:t>→ 1 dějství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Prostor a čas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 přesně zachyceno – dokumentární ráz, </a:t>
            </a:r>
          </a:p>
          <a:p>
            <a:pPr>
              <a:buNone/>
            </a:pPr>
            <a:r>
              <a:rPr lang="cs-CZ" dirty="0" smtClean="0"/>
              <a:t>snaha o zdání pravdivosti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náčelník Karel Němec</a:t>
            </a:r>
          </a:p>
          <a:p>
            <a:r>
              <a:rPr lang="cs-CZ" dirty="0" smtClean="0"/>
              <a:t>pomocný učitel Václav </a:t>
            </a:r>
            <a:r>
              <a:rPr lang="cs-CZ" dirty="0" err="1" smtClean="0"/>
              <a:t>Poustka</a:t>
            </a:r>
            <a:endParaRPr lang="cs-CZ" dirty="0" smtClean="0"/>
          </a:p>
          <a:p>
            <a:r>
              <a:rPr lang="cs-CZ" dirty="0" smtClean="0"/>
              <a:t>lékárník Vojtěch </a:t>
            </a:r>
            <a:r>
              <a:rPr lang="cs-CZ" dirty="0" err="1" smtClean="0"/>
              <a:t>Šofr</a:t>
            </a:r>
            <a:endParaRPr lang="cs-CZ" dirty="0" smtClean="0"/>
          </a:p>
          <a:p>
            <a:r>
              <a:rPr lang="cs-CZ" dirty="0" err="1" smtClean="0"/>
              <a:t>Varel</a:t>
            </a:r>
            <a:r>
              <a:rPr lang="cs-CZ" dirty="0" smtClean="0"/>
              <a:t> </a:t>
            </a:r>
            <a:r>
              <a:rPr lang="cs-CZ" dirty="0" err="1" smtClean="0"/>
              <a:t>Frištenský</a:t>
            </a:r>
            <a:endParaRPr lang="cs-CZ" dirty="0" smtClean="0"/>
          </a:p>
          <a:p>
            <a:r>
              <a:rPr lang="cs-CZ" dirty="0" smtClean="0"/>
              <a:t>americký Čech poručík biologie Beran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Varel</a:t>
            </a:r>
            <a:r>
              <a:rPr lang="cs-CZ" dirty="0" smtClean="0"/>
              <a:t> </a:t>
            </a:r>
            <a:r>
              <a:rPr lang="cs-CZ" dirty="0" err="1" smtClean="0"/>
              <a:t>Frištenský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bratranec Gustava </a:t>
            </a:r>
            <a:r>
              <a:rPr lang="cs-CZ" dirty="0" err="1" smtClean="0"/>
              <a:t>Frištenského</a:t>
            </a:r>
            <a:r>
              <a:rPr lang="cs-CZ" dirty="0" smtClean="0"/>
              <a:t> (výpravě nahrazuje psy) 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dirty="0" smtClean="0"/>
              <a:t>Gustav </a:t>
            </a:r>
            <a:r>
              <a:rPr lang="cs-CZ" dirty="0" err="1" smtClean="0"/>
              <a:t>Frištenský</a:t>
            </a:r>
            <a:r>
              <a:rPr lang="cs-CZ" dirty="0" smtClean="0"/>
              <a:t> (1879 – 1957) -  za Rakouska - Uherska a první </a:t>
            </a:r>
          </a:p>
          <a:p>
            <a:pPr>
              <a:buNone/>
            </a:pPr>
            <a:r>
              <a:rPr lang="cs-CZ" dirty="0" smtClean="0"/>
              <a:t>republiky český zápasník v řeckořímském zápase</a:t>
            </a:r>
            <a:endParaRPr lang="cs-CZ" b="1" dirty="0" smtClean="0"/>
          </a:p>
          <a:p>
            <a:r>
              <a:rPr lang="cs-CZ" dirty="0" smtClean="0"/>
              <a:t>narozen  jako jedno ze šesti dětí, vyučen kovářem a pak řezníkem</a:t>
            </a:r>
          </a:p>
          <a:p>
            <a:r>
              <a:rPr lang="cs-CZ" dirty="0" smtClean="0"/>
              <a:t>v roce 1900 vyhrál svůj první mezinárodní závod, který se konal v</a:t>
            </a:r>
          </a:p>
          <a:p>
            <a:pPr>
              <a:buNone/>
            </a:pPr>
            <a:r>
              <a:rPr lang="cs-CZ" dirty="0" smtClean="0"/>
              <a:t>Praze </a:t>
            </a:r>
          </a:p>
          <a:p>
            <a:r>
              <a:rPr lang="cs-CZ" dirty="0" smtClean="0"/>
              <a:t>1903 se stal amatérským mistrem Evropy</a:t>
            </a:r>
          </a:p>
          <a:p>
            <a:r>
              <a:rPr lang="cs-CZ" dirty="0" smtClean="0"/>
              <a:t>od oku 1917 žil v Litovli</a:t>
            </a:r>
          </a:p>
          <a:p>
            <a:r>
              <a:rPr lang="cs-CZ" dirty="0" smtClean="0"/>
              <a:t>později zápasil v USA a vystupoval v cirkusech (např. ve známém</a:t>
            </a:r>
          </a:p>
          <a:p>
            <a:pPr>
              <a:buNone/>
            </a:pPr>
            <a:r>
              <a:rPr lang="cs-CZ" dirty="0" smtClean="0"/>
              <a:t>cirkusu </a:t>
            </a:r>
            <a:r>
              <a:rPr lang="cs-CZ" dirty="0" err="1" smtClean="0"/>
              <a:t>Kludský</a:t>
            </a:r>
            <a:r>
              <a:rPr lang="cs-CZ" dirty="0" smtClean="0"/>
              <a:t>), v roce 1929 se stal profesionálním mistrem Evropy, </a:t>
            </a:r>
          </a:p>
          <a:p>
            <a:pPr>
              <a:buNone/>
            </a:pPr>
            <a:r>
              <a:rPr lang="cs-CZ" dirty="0" smtClean="0"/>
              <a:t>když vyhrál v pražské Lucerně </a:t>
            </a:r>
          </a:p>
          <a:p>
            <a:r>
              <a:rPr lang="cs-CZ" dirty="0" smtClean="0"/>
              <a:t>za druhé světové války byl vězněn za odbojovou činnost</a:t>
            </a:r>
          </a:p>
          <a:p>
            <a:r>
              <a:rPr lang="cs-CZ" dirty="0" smtClean="0"/>
              <a:t>po roce 1945 vystupování zanechal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pól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severní pól na Zemi je místo, kde zemská osa protíná zemský povrch a ze</a:t>
            </a:r>
          </a:p>
          <a:p>
            <a:pPr>
              <a:buNone/>
            </a:pPr>
            <a:r>
              <a:rPr lang="cs-CZ" dirty="0" smtClean="0"/>
              <a:t>kterého se navíc Země při pohledu dolů jeví, jako by se otáčela proti směru </a:t>
            </a:r>
          </a:p>
          <a:p>
            <a:pPr>
              <a:buNone/>
            </a:pPr>
            <a:r>
              <a:rPr lang="cs-CZ" dirty="0" smtClean="0"/>
              <a:t>hodinových ručiček</a:t>
            </a:r>
          </a:p>
          <a:p>
            <a:r>
              <a:rPr lang="cs-CZ" dirty="0" smtClean="0"/>
              <a:t>nachází se přibližně uprostřed Severního ledového oceánu</a:t>
            </a:r>
          </a:p>
          <a:p>
            <a:r>
              <a:rPr lang="cs-CZ" dirty="0" smtClean="0"/>
              <a:t>geografický severní pól je situován na 90° zemské šířky</a:t>
            </a:r>
          </a:p>
          <a:p>
            <a:r>
              <a:rPr lang="cs-CZ" dirty="0" smtClean="0"/>
              <a:t>první výprava na dobytí a prozkoumání severního pólu podniknuta roku </a:t>
            </a:r>
          </a:p>
          <a:p>
            <a:pPr>
              <a:buNone/>
            </a:pPr>
            <a:r>
              <a:rPr lang="cs-CZ" dirty="0" smtClean="0"/>
              <a:t>1871, vedena Ch. F. </a:t>
            </a:r>
            <a:r>
              <a:rPr lang="cs-CZ" dirty="0" err="1" smtClean="0"/>
              <a:t>Hallem</a:t>
            </a:r>
            <a:r>
              <a:rPr lang="cs-CZ" dirty="0" smtClean="0"/>
              <a:t> pod patronací Američanů, skončila katastrofou.</a:t>
            </a:r>
          </a:p>
          <a:p>
            <a:r>
              <a:rPr lang="cs-CZ" dirty="0" smtClean="0"/>
              <a:t>další expedice v dubnu 1895 vedena F. </a:t>
            </a:r>
            <a:r>
              <a:rPr lang="cs-CZ" dirty="0" err="1" smtClean="0"/>
              <a:t>Nansenem</a:t>
            </a:r>
            <a:r>
              <a:rPr lang="cs-CZ" dirty="0" smtClean="0"/>
              <a:t>, dosáhla </a:t>
            </a:r>
          </a:p>
          <a:p>
            <a:pPr>
              <a:buNone/>
            </a:pPr>
            <a:r>
              <a:rPr lang="cs-CZ" dirty="0" smtClean="0"/>
              <a:t>86° 14´ severní šířky</a:t>
            </a:r>
          </a:p>
          <a:p>
            <a:r>
              <a:rPr lang="cs-CZ" dirty="0" smtClean="0"/>
              <a:t>první prokazatelné dosažení severního pólu se podařilo 12. května 1926 </a:t>
            </a:r>
          </a:p>
          <a:p>
            <a:pPr>
              <a:buNone/>
            </a:pPr>
            <a:r>
              <a:rPr lang="cs-CZ" dirty="0" smtClean="0"/>
              <a:t>posádce vzducholodi </a:t>
            </a:r>
            <a:r>
              <a:rPr lang="cs-CZ" dirty="0" err="1" smtClean="0"/>
              <a:t>Norge</a:t>
            </a:r>
            <a:endParaRPr lang="cs-CZ" dirty="0" smtClean="0"/>
          </a:p>
          <a:p>
            <a:r>
              <a:rPr lang="cs-CZ" dirty="0" smtClean="0"/>
              <a:t>prvním Čechem na severním pólu byl v roce 1928 František Běhounek, </a:t>
            </a:r>
          </a:p>
          <a:p>
            <a:pPr>
              <a:buNone/>
            </a:pPr>
            <a:r>
              <a:rPr lang="cs-CZ" dirty="0" smtClean="0"/>
              <a:t>který nad pólem přeletěl ve vzducholodi </a:t>
            </a:r>
            <a:r>
              <a:rPr lang="cs-CZ" dirty="0" err="1" smtClean="0"/>
              <a:t>Italia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Robert </a:t>
            </a:r>
            <a:r>
              <a:rPr lang="cs-CZ" dirty="0" err="1" smtClean="0"/>
              <a:t>Edwin</a:t>
            </a:r>
            <a:r>
              <a:rPr lang="cs-CZ" dirty="0" smtClean="0"/>
              <a:t> </a:t>
            </a:r>
            <a:r>
              <a:rPr lang="cs-CZ" dirty="0" err="1" smtClean="0"/>
              <a:t>Peary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err="1" smtClean="0"/>
              <a:t>píri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americký polárník </a:t>
            </a:r>
          </a:p>
          <a:p>
            <a:r>
              <a:rPr lang="cs-CZ" dirty="0" smtClean="0"/>
              <a:t>výzkumné cesty v Grónsku</a:t>
            </a:r>
          </a:p>
          <a:p>
            <a:r>
              <a:rPr lang="cs-CZ" dirty="0" smtClean="0"/>
              <a:t>6. 4. 1909 dosáhl severního pólu (den po </a:t>
            </a:r>
          </a:p>
          <a:p>
            <a:pPr>
              <a:buNone/>
            </a:pPr>
            <a:r>
              <a:rPr lang="cs-CZ" dirty="0" smtClean="0"/>
              <a:t>české výpravě)</a:t>
            </a:r>
          </a:p>
          <a:p>
            <a:r>
              <a:rPr lang="cs-CZ" dirty="0" smtClean="0"/>
              <a:t>jeho prvenství zpochybňováno (F. A. </a:t>
            </a:r>
            <a:r>
              <a:rPr lang="cs-CZ" dirty="0" err="1" smtClean="0"/>
              <a:t>Cook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údajně 21. 4. 1908)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chronologická kompozice – záznam výpravy</a:t>
            </a:r>
          </a:p>
          <a:p>
            <a:r>
              <a:rPr lang="cs-CZ" dirty="0" smtClean="0"/>
              <a:t>o událostech, které výpravě předcházely, popř. </a:t>
            </a:r>
          </a:p>
          <a:p>
            <a:pPr>
              <a:buNone/>
            </a:pPr>
            <a:r>
              <a:rPr lang="cs-CZ" dirty="0" smtClean="0"/>
              <a:t>nejsou zachyceny na jevišti se dozvídáme z </a:t>
            </a:r>
          </a:p>
          <a:p>
            <a:pPr>
              <a:buNone/>
            </a:pPr>
            <a:r>
              <a:rPr lang="cs-CZ" dirty="0" smtClean="0"/>
              <a:t>deníku učitele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Jazykové prostředky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hovorová, místy nespisovná čeština</a:t>
            </a:r>
          </a:p>
          <a:p>
            <a:r>
              <a:rPr lang="cs-CZ" dirty="0" smtClean="0"/>
              <a:t>typická hra se slovy a jejich významy</a:t>
            </a:r>
          </a:p>
          <a:p>
            <a:r>
              <a:rPr lang="cs-CZ" dirty="0" smtClean="0"/>
              <a:t>využití slovní, situační i pohybové komiky → </a:t>
            </a:r>
          </a:p>
          <a:p>
            <a:pPr>
              <a:buNone/>
            </a:pPr>
            <a:r>
              <a:rPr lang="cs-CZ" dirty="0" smtClean="0"/>
              <a:t>přesto konverzační komedie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Aluze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= znamená narážka (slovo je odvozeno z latinského </a:t>
            </a:r>
          </a:p>
          <a:p>
            <a:pPr>
              <a:buNone/>
            </a:pPr>
            <a:r>
              <a:rPr lang="cs-CZ" dirty="0" err="1" smtClean="0"/>
              <a:t>alludere</a:t>
            </a:r>
            <a:r>
              <a:rPr lang="cs-CZ" dirty="0" smtClean="0"/>
              <a:t> - hrát si, žertovat) </a:t>
            </a:r>
          </a:p>
          <a:p>
            <a:r>
              <a:rPr lang="cs-CZ" dirty="0" smtClean="0"/>
              <a:t>v literárním díle skrytá nebo otevřená narážka na jiný</a:t>
            </a:r>
          </a:p>
          <a:p>
            <a:pPr>
              <a:buNone/>
            </a:pPr>
            <a:r>
              <a:rPr lang="cs-CZ" dirty="0" smtClean="0"/>
              <a:t>text (literární </a:t>
            </a:r>
            <a:r>
              <a:rPr lang="cs-CZ" dirty="0" err="1" smtClean="0"/>
              <a:t>aluze</a:t>
            </a:r>
            <a:r>
              <a:rPr lang="cs-CZ" dirty="0" smtClean="0"/>
              <a:t>) nebo na nějakou mimoliterární </a:t>
            </a:r>
          </a:p>
          <a:p>
            <a:pPr>
              <a:buNone/>
            </a:pPr>
            <a:r>
              <a:rPr lang="cs-CZ" dirty="0" smtClean="0"/>
              <a:t>skutečnost</a:t>
            </a:r>
          </a:p>
          <a:p>
            <a:r>
              <a:rPr lang="cs-CZ" dirty="0" smtClean="0"/>
              <a:t>na jedné straně blízko k neoznačenému citátu, na </a:t>
            </a:r>
          </a:p>
          <a:p>
            <a:pPr>
              <a:buNone/>
            </a:pPr>
            <a:r>
              <a:rPr lang="cs-CZ" dirty="0" smtClean="0"/>
              <a:t>druhé k obtížně dešifrovatelné narážce, kterou může </a:t>
            </a:r>
          </a:p>
          <a:p>
            <a:pPr>
              <a:buNone/>
            </a:pPr>
            <a:r>
              <a:rPr lang="cs-CZ" dirty="0" smtClean="0"/>
              <a:t>rozluštit jen ten, kdo dopodrobna zná kontext. </a:t>
            </a:r>
          </a:p>
          <a:p>
            <a:r>
              <a:rPr lang="cs-CZ" dirty="0" smtClean="0"/>
              <a:t>s </a:t>
            </a:r>
            <a:r>
              <a:rPr lang="cs-CZ" dirty="0" err="1" smtClean="0"/>
              <a:t>aluzí</a:t>
            </a:r>
            <a:r>
              <a:rPr lang="cs-CZ" dirty="0" smtClean="0"/>
              <a:t> se mimo literaturu setkáte často, dnes je to </a:t>
            </a:r>
          </a:p>
          <a:p>
            <a:pPr>
              <a:buNone/>
            </a:pPr>
            <a:r>
              <a:rPr lang="cs-CZ" dirty="0" smtClean="0"/>
              <a:t>oblíbený prostředek v novinách (oblíbené jsou narážky na</a:t>
            </a:r>
          </a:p>
          <a:p>
            <a:pPr>
              <a:buNone/>
            </a:pPr>
            <a:r>
              <a:rPr lang="cs-CZ" dirty="0" smtClean="0"/>
              <a:t>bonmoty politiků ap.), hojně využívána v reklamě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Aluze</a:t>
            </a:r>
            <a:r>
              <a:rPr lang="cs-CZ" dirty="0" smtClean="0"/>
              <a:t> z Dobytí severního pólu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K nám. Domů. Do Prahy. Do Podolí. Do </a:t>
            </a:r>
          </a:p>
          <a:p>
            <a:pPr>
              <a:buNone/>
            </a:pPr>
            <a:r>
              <a:rPr lang="cs-CZ" i="1" dirty="0" smtClean="0"/>
              <a:t>lékárny. Do prdele, to je mi smutno.</a:t>
            </a:r>
          </a:p>
          <a:p>
            <a:r>
              <a:rPr lang="cs-CZ" i="1" dirty="0" smtClean="0"/>
              <a:t>Je to pohodlné, to driftování. Ale vleče se to.</a:t>
            </a:r>
          </a:p>
          <a:p>
            <a:r>
              <a:rPr lang="cs-CZ" i="1" dirty="0" smtClean="0"/>
              <a:t>Navrhuji sníst psy. Psy?</a:t>
            </a:r>
          </a:p>
          <a:p>
            <a:r>
              <a:rPr lang="cs-CZ" i="1" dirty="0" smtClean="0"/>
              <a:t>Řeknu vám, docela </a:t>
            </a:r>
            <a:r>
              <a:rPr lang="cs-CZ" i="1" dirty="0" err="1" smtClean="0"/>
              <a:t>frišno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Járy Cimrmana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zakládající schůze 29. října 1966 v kanceláři </a:t>
            </a:r>
          </a:p>
          <a:p>
            <a:pPr>
              <a:buNone/>
            </a:pPr>
            <a:r>
              <a:rPr lang="cs-CZ" dirty="0" smtClean="0"/>
              <a:t>Armádní redakce Československého rozhlasu</a:t>
            </a:r>
          </a:p>
          <a:p>
            <a:r>
              <a:rPr lang="cs-CZ" dirty="0" smtClean="0"/>
              <a:t>Jiří Šebánek, </a:t>
            </a:r>
            <a:r>
              <a:rPr lang="cs-CZ" dirty="0" err="1" smtClean="0"/>
              <a:t>Miloň</a:t>
            </a:r>
            <a:r>
              <a:rPr lang="cs-CZ" dirty="0" smtClean="0"/>
              <a:t> Čepelka, Ladislav </a:t>
            </a:r>
            <a:r>
              <a:rPr lang="cs-CZ" dirty="0" err="1" smtClean="0"/>
              <a:t>Smoljak</a:t>
            </a:r>
            <a:r>
              <a:rPr lang="cs-CZ" dirty="0" smtClean="0"/>
              <a:t>, </a:t>
            </a:r>
          </a:p>
          <a:p>
            <a:pPr>
              <a:buNone/>
            </a:pPr>
            <a:r>
              <a:rPr lang="cs-CZ" dirty="0" smtClean="0"/>
              <a:t>Zdeněk Svěrák</a:t>
            </a:r>
          </a:p>
          <a:p>
            <a:r>
              <a:rPr lang="cs-CZ" dirty="0" smtClean="0"/>
              <a:t>pražská originální scéna s mystifikačním </a:t>
            </a:r>
          </a:p>
          <a:p>
            <a:pPr>
              <a:buNone/>
            </a:pPr>
            <a:r>
              <a:rPr lang="cs-CZ" dirty="0" smtClean="0"/>
              <a:t>humorem</a:t>
            </a:r>
          </a:p>
          <a:p>
            <a:r>
              <a:rPr lang="cs-CZ" dirty="0" smtClean="0"/>
              <a:t>patří do tzv. malých divadel (divadel malých </a:t>
            </a:r>
          </a:p>
          <a:p>
            <a:pPr>
              <a:buNone/>
            </a:pPr>
            <a:r>
              <a:rPr lang="cs-CZ" dirty="0" smtClean="0"/>
              <a:t>forem) zrozených v 60. letech 20. století</a:t>
            </a:r>
          </a:p>
          <a:p>
            <a:r>
              <a:rPr lang="cs-CZ" dirty="0" smtClean="0"/>
              <a:t>divadlo pouze mužů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Ladislav </a:t>
            </a:r>
            <a:r>
              <a:rPr lang="cs-CZ" dirty="0" err="1" smtClean="0"/>
              <a:t>Smoljak</a:t>
            </a:r>
            <a:r>
              <a:rPr lang="cs-CZ" dirty="0" smtClean="0"/>
              <a:t> (1931 – 2012)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filmový i divadelní režisér, scenárista a herec</a:t>
            </a:r>
          </a:p>
          <a:p>
            <a:r>
              <a:rPr lang="cs-CZ" sz="1600" dirty="0" smtClean="0"/>
              <a:t>úzká spolupráce se Zdeňkem Svěrákem - pro Divadlo Járy Cimrmana hry o českém fiktivním géniovi Járovi Cimrmanovi.</a:t>
            </a:r>
          </a:p>
          <a:p>
            <a:r>
              <a:rPr lang="cs-CZ" sz="1600" dirty="0" smtClean="0"/>
              <a:t>v roce 1952 maturita na gymnáziu a nebyl přijat ke studiu divadelní režie na DAMU, vystudoval matematiku a fyziku na </a:t>
            </a:r>
          </a:p>
          <a:p>
            <a:pPr>
              <a:buNone/>
            </a:pPr>
            <a:r>
              <a:rPr lang="cs-CZ" sz="1600" dirty="0" smtClean="0"/>
              <a:t>Vysoké škole pedagogické</a:t>
            </a:r>
          </a:p>
          <a:p>
            <a:r>
              <a:rPr lang="cs-CZ" sz="1600" dirty="0" smtClean="0"/>
              <a:t>asistent na Fakultě technické a jaderné fyziky Karlovy univerzity , středoškolský učitel</a:t>
            </a:r>
          </a:p>
          <a:p>
            <a:r>
              <a:rPr lang="cs-CZ" sz="1600" dirty="0" smtClean="0"/>
              <a:t>v 60. letech se stal redaktorem </a:t>
            </a:r>
            <a:r>
              <a:rPr lang="cs-CZ" sz="1600" i="1" dirty="0" smtClean="0"/>
              <a:t>Mladého světa</a:t>
            </a:r>
            <a:r>
              <a:rPr lang="cs-CZ" sz="1600" dirty="0" smtClean="0"/>
              <a:t>, během působení v jeho redakci se podílel na založení čtenářské ankety Zlatý </a:t>
            </a:r>
          </a:p>
          <a:p>
            <a:pPr>
              <a:buNone/>
            </a:pPr>
            <a:r>
              <a:rPr lang="cs-CZ" sz="1600" dirty="0" smtClean="0"/>
              <a:t>slavík</a:t>
            </a:r>
          </a:p>
          <a:p>
            <a:r>
              <a:rPr lang="cs-CZ" sz="1600" dirty="0" smtClean="0"/>
              <a:t>vedle Divadla Járy Cimrmana byl činný také ve Studiu Láďa Ladislava </a:t>
            </a:r>
            <a:r>
              <a:rPr lang="cs-CZ" sz="1600" dirty="0" err="1" smtClean="0"/>
              <a:t>Smoljaka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sledoval politickou scénu a často se k ní vyjadřoval</a:t>
            </a:r>
          </a:p>
          <a:p>
            <a:r>
              <a:rPr lang="cs-CZ" sz="1600" dirty="0" smtClean="0"/>
              <a:t>před sametovou revolucí nacházeli diváci v jeho divadelních hrách politické paralely, které také přispěly k jejich popularitě, </a:t>
            </a:r>
          </a:p>
          <a:p>
            <a:pPr>
              <a:buNone/>
            </a:pPr>
            <a:r>
              <a:rPr lang="cs-CZ" sz="1600" dirty="0" smtClean="0"/>
              <a:t>ačkoliv se vyhýbal prvoplánové politické satiře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námět a scénář: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i="1" dirty="0" smtClean="0"/>
              <a:t>Jáchyme, hoď ho do stroje!</a:t>
            </a:r>
            <a:r>
              <a:rPr lang="cs-CZ" dirty="0" smtClean="0"/>
              <a:t> (se Zdeňkem Svěrákem a Oldřichem </a:t>
            </a:r>
          </a:p>
          <a:p>
            <a:pPr>
              <a:buNone/>
            </a:pPr>
            <a:r>
              <a:rPr lang="cs-CZ" dirty="0" smtClean="0"/>
              <a:t>Lipským), </a:t>
            </a:r>
            <a:r>
              <a:rPr lang="cs-CZ" i="1" dirty="0" smtClean="0"/>
              <a:t>Marečku, podejte mi pero!</a:t>
            </a:r>
            <a:r>
              <a:rPr lang="cs-CZ" dirty="0" smtClean="0"/>
              <a:t> (se Zdeňkem Svěrákem), </a:t>
            </a:r>
            <a:r>
              <a:rPr lang="cs-CZ" i="1" dirty="0" smtClean="0"/>
              <a:t>Na </a:t>
            </a:r>
          </a:p>
          <a:p>
            <a:pPr>
              <a:buNone/>
            </a:pPr>
            <a:r>
              <a:rPr lang="cs-CZ" i="1" dirty="0" smtClean="0"/>
              <a:t>samotě u lesa</a:t>
            </a:r>
            <a:r>
              <a:rPr lang="cs-CZ" dirty="0" smtClean="0"/>
              <a:t> (se Zdeňkem Svěrákem), </a:t>
            </a:r>
            <a:r>
              <a:rPr lang="cs-CZ" i="1" dirty="0" smtClean="0"/>
              <a:t>Kulový blesk</a:t>
            </a:r>
            <a:r>
              <a:rPr lang="cs-CZ" dirty="0" smtClean="0"/>
              <a:t> (se Zdeňkem </a:t>
            </a:r>
          </a:p>
          <a:p>
            <a:pPr>
              <a:buNone/>
            </a:pPr>
            <a:r>
              <a:rPr lang="cs-CZ" dirty="0" smtClean="0"/>
              <a:t>Svěrákem a Zdeňkem Podskalským), </a:t>
            </a:r>
            <a:r>
              <a:rPr lang="cs-CZ" i="1" dirty="0" smtClean="0"/>
              <a:t>Trhák</a:t>
            </a:r>
            <a:r>
              <a:rPr lang="cs-CZ" dirty="0" smtClean="0"/>
              <a:t> (se Zdeňkem</a:t>
            </a:r>
          </a:p>
          <a:p>
            <a:pPr>
              <a:buNone/>
            </a:pPr>
            <a:r>
              <a:rPr lang="cs-CZ" dirty="0" smtClean="0"/>
              <a:t>Svěrákem), </a:t>
            </a:r>
            <a:r>
              <a:rPr lang="cs-CZ" i="1" dirty="0" smtClean="0"/>
              <a:t>Jára Cimrman ležící, spící</a:t>
            </a:r>
            <a:r>
              <a:rPr lang="cs-CZ" dirty="0" smtClean="0"/>
              <a:t> (se Zdeňkem Svěrákem), </a:t>
            </a:r>
          </a:p>
          <a:p>
            <a:pPr>
              <a:buNone/>
            </a:pPr>
            <a:r>
              <a:rPr lang="cs-CZ" i="1" dirty="0" smtClean="0"/>
              <a:t>Rozpuštěný a vypuštěný</a:t>
            </a:r>
            <a:r>
              <a:rPr lang="cs-CZ" dirty="0" smtClean="0"/>
              <a:t> (se Zdeňkem Svěrákem), </a:t>
            </a:r>
            <a:r>
              <a:rPr lang="cs-CZ" i="1" dirty="0" smtClean="0"/>
              <a:t>Nejistá sezóna</a:t>
            </a:r>
            <a:r>
              <a:rPr lang="cs-CZ" dirty="0" smtClean="0"/>
              <a:t> (se </a:t>
            </a:r>
          </a:p>
          <a:p>
            <a:pPr>
              <a:buNone/>
            </a:pPr>
            <a:r>
              <a:rPr lang="cs-CZ" dirty="0" smtClean="0"/>
              <a:t>Zdeňkem Svěrákem)</a:t>
            </a:r>
          </a:p>
          <a:p>
            <a:r>
              <a:rPr lang="cs-CZ" dirty="0" smtClean="0"/>
              <a:t>Režie:</a:t>
            </a:r>
          </a:p>
          <a:p>
            <a:pPr>
              <a:buNone/>
            </a:pPr>
            <a:r>
              <a:rPr lang="cs-CZ" i="1" dirty="0" smtClean="0"/>
              <a:t>Kulový blesk</a:t>
            </a:r>
            <a:r>
              <a:rPr lang="cs-CZ" dirty="0" smtClean="0"/>
              <a:t> (se Zdeňkem Podskalským), </a:t>
            </a:r>
            <a:r>
              <a:rPr lang="cs-CZ" i="1" dirty="0" smtClean="0"/>
              <a:t>Vrchní, prchni!, Jára Cimrman </a:t>
            </a:r>
          </a:p>
          <a:p>
            <a:pPr>
              <a:buNone/>
            </a:pPr>
            <a:r>
              <a:rPr lang="cs-CZ" i="1" dirty="0" smtClean="0"/>
              <a:t>ležící, spící, Rozpuštěný a vypuštěný, Nejistá sezóna, Tvrdý chleba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Svěrák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český humorista, dramatik, scenárista, textař a herec</a:t>
            </a:r>
          </a:p>
          <a:p>
            <a:r>
              <a:rPr lang="cs-CZ" dirty="0" smtClean="0"/>
              <a:t>úzce spolupracoval s Ladislavem </a:t>
            </a:r>
            <a:r>
              <a:rPr lang="cs-CZ" dirty="0" err="1" smtClean="0"/>
              <a:t>Smoljakem</a:t>
            </a:r>
            <a:r>
              <a:rPr lang="cs-CZ" dirty="0" smtClean="0"/>
              <a:t> (v divadle Járy Cimrmana, v 70. – 80. letech i jako </a:t>
            </a:r>
          </a:p>
          <a:p>
            <a:pPr>
              <a:buNone/>
            </a:pPr>
            <a:r>
              <a:rPr lang="cs-CZ" dirty="0" smtClean="0"/>
              <a:t>filmový scenárista), se svým synem Janem (ve filmu od 90. let) a s hudebním skladatelem Jaroslavem </a:t>
            </a:r>
          </a:p>
          <a:p>
            <a:pPr>
              <a:buNone/>
            </a:pPr>
            <a:r>
              <a:rPr lang="cs-CZ" dirty="0" smtClean="0"/>
              <a:t>Uhlířem (na písních pro děti a hudbě ke svým filmům)</a:t>
            </a:r>
          </a:p>
          <a:p>
            <a:r>
              <a:rPr lang="cs-CZ" dirty="0" smtClean="0"/>
              <a:t>držitel dvou cen Český lev za scénář k filmům Kolja a Vratné lahve</a:t>
            </a:r>
          </a:p>
          <a:p>
            <a:r>
              <a:rPr lang="cs-CZ" dirty="0" smtClean="0"/>
              <a:t>filmu </a:t>
            </a:r>
            <a:r>
              <a:rPr lang="cs-CZ" i="1" dirty="0" smtClean="0"/>
              <a:t>Kolja</a:t>
            </a:r>
            <a:r>
              <a:rPr lang="cs-CZ" dirty="0" smtClean="0"/>
              <a:t> (scénář a herec) udělena cena americké filmové akademie Oscar za nejlepší zahraniční </a:t>
            </a:r>
          </a:p>
          <a:p>
            <a:pPr>
              <a:buNone/>
            </a:pPr>
            <a:r>
              <a:rPr lang="cs-CZ" dirty="0" smtClean="0"/>
              <a:t>film roku 1996.</a:t>
            </a:r>
          </a:p>
          <a:p>
            <a:r>
              <a:rPr lang="cs-CZ" dirty="0" smtClean="0"/>
              <a:t>vystudoval Vysokou školu pedagogickou, obor český jazyk, literatura (1958)</a:t>
            </a:r>
          </a:p>
          <a:p>
            <a:r>
              <a:rPr lang="cs-CZ" dirty="0" smtClean="0"/>
              <a:t>společně s Ladislavem </a:t>
            </a:r>
            <a:r>
              <a:rPr lang="cs-CZ" dirty="0" err="1" smtClean="0"/>
              <a:t>Smoljakem</a:t>
            </a:r>
            <a:r>
              <a:rPr lang="cs-CZ" dirty="0" smtClean="0"/>
              <a:t> a Jiřím Šebánkem vymyslel postavu fiktivního českého génia Járy </a:t>
            </a:r>
          </a:p>
          <a:p>
            <a:pPr>
              <a:buNone/>
            </a:pPr>
            <a:r>
              <a:rPr lang="cs-CZ" dirty="0" smtClean="0"/>
              <a:t>Cimrmana</a:t>
            </a:r>
          </a:p>
          <a:p>
            <a:r>
              <a:rPr lang="cs-CZ" dirty="0" smtClean="0"/>
              <a:t>s Ladislavem </a:t>
            </a:r>
            <a:r>
              <a:rPr lang="cs-CZ" dirty="0" err="1" smtClean="0"/>
              <a:t>Smoljakem</a:t>
            </a:r>
            <a:r>
              <a:rPr lang="cs-CZ" dirty="0" smtClean="0"/>
              <a:t> napsali pro Divadlo Járy Cimrmana řadu divadelních her, jako jejichž fiktivní</a:t>
            </a:r>
          </a:p>
          <a:p>
            <a:pPr>
              <a:buNone/>
            </a:pPr>
            <a:r>
              <a:rPr lang="cs-CZ" dirty="0" smtClean="0"/>
              <a:t>(spolu)autor je uváděn právě Jára Cimrman</a:t>
            </a:r>
          </a:p>
          <a:p>
            <a:r>
              <a:rPr lang="cs-CZ" dirty="0" err="1" smtClean="0"/>
              <a:t>kako</a:t>
            </a:r>
            <a:r>
              <a:rPr lang="cs-CZ" dirty="0" smtClean="0"/>
              <a:t> scenárista se Zdeněk Svěrák podílel na řadě celovečerních filmů, často režírovaných </a:t>
            </a:r>
            <a:r>
              <a:rPr lang="cs-CZ" dirty="0" err="1" smtClean="0"/>
              <a:t>Smoljakem</a:t>
            </a:r>
            <a:endParaRPr lang="cs-CZ" dirty="0" smtClean="0"/>
          </a:p>
          <a:p>
            <a:r>
              <a:rPr lang="cs-CZ" dirty="0" smtClean="0"/>
              <a:t>úspěšný také jako herec</a:t>
            </a:r>
          </a:p>
          <a:p>
            <a:r>
              <a:rPr lang="cs-CZ" dirty="0" smtClean="0"/>
              <a:t>kromě písniček pro děti na hudbu Jaroslava Uhlíře psal v 70. letech pod pseudonymem Emil Synek i </a:t>
            </a:r>
          </a:p>
          <a:p>
            <a:pPr>
              <a:buNone/>
            </a:pPr>
            <a:r>
              <a:rPr lang="cs-CZ" dirty="0" smtClean="0"/>
              <a:t>texty k populárním písním; nejznámější je </a:t>
            </a:r>
            <a:r>
              <a:rPr lang="cs-CZ" i="1" dirty="0" smtClean="0"/>
              <a:t>Holubí dům</a:t>
            </a:r>
            <a:endParaRPr lang="cs-CZ" dirty="0" smtClean="0"/>
          </a:p>
          <a:p>
            <a:r>
              <a:rPr lang="cs-CZ" dirty="0" smtClean="0"/>
              <a:t>od roku 1988 připravuje spolu s Jaroslavem Uhlířem pořad pro děti </a:t>
            </a:r>
            <a:r>
              <a:rPr lang="cs-CZ" i="1" dirty="0" smtClean="0"/>
              <a:t>Hodina zpěvu</a:t>
            </a:r>
            <a:r>
              <a:rPr lang="cs-CZ" dirty="0" smtClean="0"/>
              <a:t>, který je vysílán </a:t>
            </a:r>
          </a:p>
          <a:p>
            <a:pPr>
              <a:buNone/>
            </a:pPr>
            <a:r>
              <a:rPr lang="cs-CZ" dirty="0" smtClean="0"/>
              <a:t>Českou televizí</a:t>
            </a:r>
          </a:p>
          <a:p>
            <a:r>
              <a:rPr lang="cs-CZ" dirty="0" smtClean="0"/>
              <a:t>do podvědomí lidu se také dostal díky své charitativní činnosti – Centrum Paraple 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/>
              <a:t>Samostatné scénáře</a:t>
            </a:r>
          </a:p>
          <a:p>
            <a:pPr>
              <a:buNone/>
            </a:pPr>
            <a:r>
              <a:rPr lang="cs-CZ" i="1" dirty="0" smtClean="0"/>
              <a:t>Vrchní, prchni!, Tři veteráni, Vesničko má středisková, Utopím si ho sám, Obecná škola, Kolja, </a:t>
            </a:r>
            <a:r>
              <a:rPr lang="cs-CZ" i="1" dirty="0" err="1" smtClean="0"/>
              <a:t>Lotrando</a:t>
            </a:r>
            <a:r>
              <a:rPr lang="cs-CZ" i="1" dirty="0" smtClean="0"/>
              <a:t> a </a:t>
            </a:r>
          </a:p>
          <a:p>
            <a:pPr>
              <a:buNone/>
            </a:pPr>
            <a:r>
              <a:rPr lang="cs-CZ" i="1" dirty="0" err="1" smtClean="0"/>
              <a:t>Zubejda</a:t>
            </a:r>
            <a:r>
              <a:rPr lang="cs-CZ" i="1" dirty="0" smtClean="0"/>
              <a:t>, Tmavomodrý svět, Vratné lahve, Život a </a:t>
            </a:r>
          </a:p>
          <a:p>
            <a:pPr>
              <a:buNone/>
            </a:pPr>
            <a:r>
              <a:rPr lang="cs-CZ" i="1" dirty="0" smtClean="0"/>
              <a:t>podivuhodná dobrodružství vojína Ivana </a:t>
            </a:r>
            <a:r>
              <a:rPr lang="cs-CZ" i="1" dirty="0" err="1" smtClean="0"/>
              <a:t>Čonkina</a:t>
            </a:r>
            <a:endParaRPr lang="cs-CZ" dirty="0" smtClean="0"/>
          </a:p>
          <a:p>
            <a:r>
              <a:rPr lang="cs-CZ" dirty="0" smtClean="0"/>
              <a:t>Společné scénáře s Ladislavem </a:t>
            </a:r>
            <a:r>
              <a:rPr lang="cs-CZ" dirty="0" err="1" smtClean="0"/>
              <a:t>Smoljakem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Jáchyme, hoď ho do stroje!, Na samotě u lesa, Marečku, podejte mi pero!, Kulový blesk, Trhák, Jára Cimrman ležící, spící, Rozpuštěný a vypuštěný, Nejistá </a:t>
            </a:r>
          </a:p>
          <a:p>
            <a:pPr>
              <a:buNone/>
            </a:pPr>
            <a:r>
              <a:rPr lang="cs-CZ" i="1" dirty="0" smtClean="0"/>
              <a:t>sezóna, Dobytí severního </a:t>
            </a:r>
            <a:r>
              <a:rPr lang="cs-CZ" i="1" dirty="0" err="1" smtClean="0"/>
              <a:t>polu</a:t>
            </a:r>
            <a:r>
              <a:rPr lang="cs-CZ" i="1" dirty="0" smtClean="0"/>
              <a:t>, </a:t>
            </a:r>
          </a:p>
          <a:p>
            <a:r>
              <a:rPr lang="cs-CZ" dirty="0" smtClean="0"/>
              <a:t> Společné scénáře</a:t>
            </a:r>
          </a:p>
          <a:p>
            <a:r>
              <a:rPr lang="cs-CZ" i="1" dirty="0" smtClean="0"/>
              <a:t>Ať žijí duchové!, Akumulátor 1</a:t>
            </a:r>
            <a:endParaRPr lang="cs-CZ" dirty="0" smtClean="0"/>
          </a:p>
          <a:p>
            <a:r>
              <a:rPr lang="cs-CZ" dirty="0" smtClean="0"/>
              <a:t>Literární tvorba</a:t>
            </a:r>
          </a:p>
          <a:p>
            <a:pPr>
              <a:buNone/>
            </a:pPr>
            <a:r>
              <a:rPr lang="cs-CZ" dirty="0" smtClean="0"/>
              <a:t>Knihy pro děti</a:t>
            </a:r>
          </a:p>
          <a:p>
            <a:r>
              <a:rPr lang="cs-CZ" i="1" dirty="0" smtClean="0"/>
              <a:t>Jaké je to asi v Čudu, Mám v hlavě myš Lenku, Když se zamiluje kůň, Tatínku, ta se ti povedla, Radovanovy radovánky , Zdeněk Svěrák Dělání Písňové texty</a:t>
            </a:r>
            <a:endParaRPr lang="cs-CZ" dirty="0" smtClean="0"/>
          </a:p>
          <a:p>
            <a:r>
              <a:rPr lang="cs-CZ" dirty="0" smtClean="0"/>
              <a:t>Pechová, Nakladatelství Fragment</a:t>
            </a:r>
          </a:p>
          <a:p>
            <a:pPr>
              <a:buNone/>
            </a:pPr>
            <a:r>
              <a:rPr lang="cs-CZ" dirty="0" smtClean="0"/>
              <a:t>Knihy pro dospělé</a:t>
            </a:r>
          </a:p>
          <a:p>
            <a:r>
              <a:rPr lang="cs-CZ" i="1" dirty="0" smtClean="0"/>
              <a:t>Vratné lahve</a:t>
            </a:r>
            <a:r>
              <a:rPr lang="cs-CZ" dirty="0" smtClean="0"/>
              <a:t>, </a:t>
            </a:r>
            <a:r>
              <a:rPr lang="cs-CZ" i="1" dirty="0" smtClean="0"/>
              <a:t>Povídky</a:t>
            </a:r>
            <a:r>
              <a:rPr lang="cs-CZ" dirty="0" smtClean="0"/>
              <a:t>, </a:t>
            </a:r>
            <a:r>
              <a:rPr lang="cs-CZ" i="1" dirty="0" smtClean="0"/>
              <a:t>Nové povídky</a:t>
            </a:r>
            <a:r>
              <a:rPr lang="cs-CZ" dirty="0" smtClean="0"/>
              <a:t>, 2011, </a:t>
            </a:r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CIMRMAN, Jára </a:t>
            </a:r>
            <a:r>
              <a:rPr lang="cs-CZ" sz="2000" dirty="0" err="1" smtClean="0"/>
              <a:t>da</a:t>
            </a:r>
            <a:r>
              <a:rPr lang="cs-CZ" sz="2000" dirty="0" smtClean="0"/>
              <a:t>, Ladislav SMOLJAK a Zdeněk SVĚRÁK. </a:t>
            </a:r>
            <a:r>
              <a:rPr lang="cs-CZ" sz="2000" i="1" dirty="0" smtClean="0"/>
              <a:t>Hry a semináře: úplné vydání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2., </a:t>
            </a:r>
            <a:r>
              <a:rPr lang="cs-CZ" sz="2000" dirty="0" err="1" smtClean="0"/>
              <a:t>dopl</a:t>
            </a:r>
            <a:r>
              <a:rPr lang="cs-CZ" sz="2000" dirty="0" smtClean="0"/>
              <a:t>. Ilustrace Jaroslav </a:t>
            </a:r>
            <a:r>
              <a:rPr lang="cs-CZ" sz="2000" dirty="0" err="1" smtClean="0"/>
              <a:t>Weigel</a:t>
            </a:r>
            <a:r>
              <a:rPr lang="cs-CZ" sz="2000" dirty="0" smtClean="0"/>
              <a:t>. V Praze: Paseka, 2010, 565 s. </a:t>
            </a:r>
            <a:r>
              <a:rPr lang="cs-CZ" sz="2000" smtClean="0"/>
              <a:t>ISBN 978-807-4320-361.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1446</Words>
  <Application>Microsoft Office PowerPoint</Application>
  <PresentationFormat>Předvádění na obrazovce (4:3)</PresentationFormat>
  <Paragraphs>201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Dobytí severního pólu Čechem Karlem Němcem 5. dubna 1909  /Severské drama/</vt:lpstr>
      <vt:lpstr>Okolnosti vzniku</vt:lpstr>
      <vt:lpstr>Mystifikace</vt:lpstr>
      <vt:lpstr>Struktura hry</vt:lpstr>
      <vt:lpstr>Prostor a čas </vt:lpstr>
      <vt:lpstr>Osoby</vt:lpstr>
      <vt:lpstr>Varel Frištenský</vt:lpstr>
      <vt:lpstr>Severní pól</vt:lpstr>
      <vt:lpstr>Robert Edwin Peary [píri]</vt:lpstr>
      <vt:lpstr>Kompozice</vt:lpstr>
      <vt:lpstr>Jazykové prostředky</vt:lpstr>
      <vt:lpstr>Aluze</vt:lpstr>
      <vt:lpstr>Aluze z Dobytí severního pólu </vt:lpstr>
      <vt:lpstr>Divadlo Járy Cimrmana</vt:lpstr>
      <vt:lpstr>Ladislav Smoljak (1931 – 2012)</vt:lpstr>
      <vt:lpstr>Tvorba</vt:lpstr>
      <vt:lpstr>Zdeněk Svěrák</vt:lpstr>
      <vt:lpstr>Tvorba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11</cp:revision>
  <dcterms:created xsi:type="dcterms:W3CDTF">2012-12-23T08:55:19Z</dcterms:created>
  <dcterms:modified xsi:type="dcterms:W3CDTF">2013-10-26T06:20:38Z</dcterms:modified>
</cp:coreProperties>
</file>