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9" r:id="rId12"/>
    <p:sldId id="271" r:id="rId13"/>
    <p:sldId id="272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Andělé všedního dne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</a:t>
                      </a:r>
                      <a:r>
                        <a:rPr lang="cs-CZ" sz="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800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5.3.18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28. 6.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Literatura po roce 1945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vybrané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k interpretaci díla  Andělé všedního dne. Obsahuje základní informace o díle a jeho autorovi.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</a:t>
                      </a:r>
                      <a:r>
                        <a:rPr lang="cs-CZ" sz="800" baseline="0" dirty="0" smtClean="0">
                          <a:effectLst/>
                        </a:rPr>
                        <a:t> k výkladu v hodině. Vhodná i pro samostatnou přípravu žáků ke státní maturitní zkoušce.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 Žáci na základě vlastní četby interpretovali dílo a zasadili ho do literárně-historického kontextu.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Andělé všedního dne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Michal Viewegh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kniha vydána r. 2007</a:t>
            </a:r>
          </a:p>
          <a:p>
            <a:r>
              <a:rPr lang="cs-CZ" dirty="0" smtClean="0"/>
              <a:t>inspirací prožitek autora – blízké setkání se</a:t>
            </a:r>
          </a:p>
          <a:p>
            <a:pPr>
              <a:buNone/>
            </a:pPr>
            <a:r>
              <a:rPr lang="cs-CZ" dirty="0" smtClean="0"/>
              <a:t>smrtí – umírání otce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Sám autor novelu charakterizuje jako „svižnou </a:t>
            </a:r>
          </a:p>
          <a:p>
            <a:pPr>
              <a:buNone/>
            </a:pPr>
            <a:r>
              <a:rPr lang="cs-CZ" dirty="0" smtClean="0"/>
              <a:t>story o lidech, andělech a umírání“ či „knížku o</a:t>
            </a:r>
          </a:p>
          <a:p>
            <a:pPr>
              <a:buNone/>
            </a:pPr>
            <a:r>
              <a:rPr lang="cs-CZ" dirty="0" smtClean="0"/>
              <a:t>nás všech, jejichž čas je dávno vyměřen, ale </a:t>
            </a:r>
          </a:p>
          <a:p>
            <a:pPr>
              <a:buNone/>
            </a:pPr>
            <a:r>
              <a:rPr lang="cs-CZ" dirty="0" smtClean="0"/>
              <a:t>přesto se chováme, jako bychom tu měli být </a:t>
            </a:r>
          </a:p>
          <a:p>
            <a:pPr>
              <a:buNone/>
            </a:pPr>
            <a:r>
              <a:rPr lang="cs-CZ" dirty="0" smtClean="0"/>
              <a:t>věčně.“ (citace z obalu knihy)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Prostor a čas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děj se odehrává během jediného dne v úterý </a:t>
            </a:r>
          </a:p>
          <a:p>
            <a:pPr>
              <a:buNone/>
            </a:pPr>
            <a:r>
              <a:rPr lang="cs-CZ" dirty="0" smtClean="0"/>
              <a:t>5. září na několika místech Prahy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postavy - andělé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Jofaniel</a:t>
            </a:r>
            <a:r>
              <a:rPr lang="cs-CZ" dirty="0" smtClean="0"/>
              <a:t> (m.)</a:t>
            </a:r>
          </a:p>
          <a:p>
            <a:r>
              <a:rPr lang="cs-CZ" dirty="0" err="1" smtClean="0"/>
              <a:t>Hachamel</a:t>
            </a:r>
            <a:r>
              <a:rPr lang="cs-CZ" dirty="0" smtClean="0"/>
              <a:t> (m.)</a:t>
            </a:r>
          </a:p>
          <a:p>
            <a:r>
              <a:rPr lang="cs-CZ" dirty="0" err="1" smtClean="0"/>
              <a:t>Nith</a:t>
            </a:r>
            <a:r>
              <a:rPr lang="cs-CZ" dirty="0" smtClean="0"/>
              <a:t>-</a:t>
            </a:r>
            <a:r>
              <a:rPr lang="cs-CZ" dirty="0" err="1" smtClean="0"/>
              <a:t>Haiah</a:t>
            </a:r>
            <a:r>
              <a:rPr lang="cs-CZ" dirty="0" smtClean="0"/>
              <a:t> (m.)</a:t>
            </a:r>
          </a:p>
          <a:p>
            <a:r>
              <a:rPr lang="cs-CZ" dirty="0" err="1" smtClean="0"/>
              <a:t>Ilmuth</a:t>
            </a:r>
            <a:r>
              <a:rPr lang="cs-CZ" dirty="0" smtClean="0"/>
              <a:t> (</a:t>
            </a:r>
            <a:r>
              <a:rPr lang="cs-CZ" dirty="0" err="1" smtClean="0"/>
              <a:t>ž</a:t>
            </a:r>
            <a:r>
              <a:rPr lang="cs-CZ" dirty="0" smtClean="0"/>
              <a:t>.)</a:t>
            </a:r>
          </a:p>
          <a:p>
            <a:pPr>
              <a:buNone/>
            </a:pPr>
            <a:r>
              <a:rPr lang="cs-CZ" dirty="0" smtClean="0"/>
              <a:t>jejich posláním je vyplnit několika vybraným </a:t>
            </a:r>
          </a:p>
          <a:p>
            <a:pPr>
              <a:buNone/>
            </a:pPr>
            <a:r>
              <a:rPr lang="cs-CZ" dirty="0" smtClean="0"/>
              <a:t>šťastlivcům poslední přání před smrtí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postavy - lidé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Ester – mladá vdova, neschopná vyrovnat se</a:t>
            </a:r>
          </a:p>
          <a:p>
            <a:pPr>
              <a:buNone/>
            </a:pPr>
            <a:r>
              <a:rPr lang="cs-CZ" dirty="0" smtClean="0"/>
              <a:t>se smrtí manžela, účastnice autoškoly</a:t>
            </a:r>
          </a:p>
          <a:p>
            <a:r>
              <a:rPr lang="cs-CZ" dirty="0" smtClean="0"/>
              <a:t>Karel – instruktor autoškoly</a:t>
            </a:r>
          </a:p>
          <a:p>
            <a:r>
              <a:rPr lang="cs-CZ" dirty="0" smtClean="0"/>
              <a:t>Zdeněk – muž, s nímž se rozvedla žena (andělé</a:t>
            </a:r>
          </a:p>
          <a:p>
            <a:pPr>
              <a:buNone/>
            </a:pPr>
            <a:r>
              <a:rPr lang="cs-CZ" dirty="0" smtClean="0"/>
              <a:t>kvůli jeho matce – modlí se k Bohu)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příběh Zdeňka vypráví </a:t>
            </a:r>
            <a:r>
              <a:rPr lang="cs-CZ" dirty="0" err="1" smtClean="0"/>
              <a:t>Nith</a:t>
            </a:r>
            <a:r>
              <a:rPr lang="cs-CZ" dirty="0" smtClean="0"/>
              <a:t>-</a:t>
            </a:r>
            <a:r>
              <a:rPr lang="cs-CZ" dirty="0" err="1" smtClean="0"/>
              <a:t>Haiah</a:t>
            </a:r>
            <a:endParaRPr lang="cs-CZ" dirty="0" smtClean="0"/>
          </a:p>
          <a:p>
            <a:r>
              <a:rPr lang="cs-CZ" dirty="0" smtClean="0"/>
              <a:t>příběh Karla vypráví </a:t>
            </a:r>
            <a:r>
              <a:rPr lang="cs-CZ" dirty="0" err="1" smtClean="0"/>
              <a:t>Hachamel</a:t>
            </a:r>
            <a:endParaRPr lang="cs-CZ" dirty="0" smtClean="0"/>
          </a:p>
          <a:p>
            <a:r>
              <a:rPr lang="cs-CZ" dirty="0" smtClean="0"/>
              <a:t>Ester vypráví svůj příběh sama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o paralelní kompozici</a:t>
            </a:r>
          </a:p>
          <a:p>
            <a:r>
              <a:rPr lang="cs-CZ" dirty="0" smtClean="0"/>
              <a:t>několik vedle sebe jdoucích příběhů, které se</a:t>
            </a:r>
          </a:p>
          <a:p>
            <a:pPr>
              <a:buNone/>
            </a:pPr>
            <a:r>
              <a:rPr lang="cs-CZ" dirty="0" smtClean="0"/>
              <a:t>na konci propojí (na Nuselském mostě)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Literární žánr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novela</a:t>
            </a:r>
            <a:r>
              <a:rPr lang="cs-CZ" dirty="0" smtClean="0"/>
              <a:t> = prozaický žánr středního rozsahu, z </a:t>
            </a:r>
            <a:r>
              <a:rPr lang="cs-CZ" dirty="0" err="1" smtClean="0"/>
              <a:t>it</a:t>
            </a:r>
            <a:r>
              <a:rPr lang="cs-CZ" dirty="0" smtClean="0"/>
              <a:t>. la </a:t>
            </a:r>
          </a:p>
          <a:p>
            <a:pPr>
              <a:buNone/>
            </a:pPr>
            <a:r>
              <a:rPr lang="cs-CZ" dirty="0" err="1" smtClean="0"/>
              <a:t>novella</a:t>
            </a:r>
            <a:r>
              <a:rPr lang="cs-CZ" dirty="0" smtClean="0"/>
              <a:t> = novinka), zakladatel </a:t>
            </a:r>
            <a:r>
              <a:rPr lang="cs-CZ" dirty="0" err="1" smtClean="0"/>
              <a:t>Giovanni</a:t>
            </a:r>
            <a:r>
              <a:rPr lang="cs-CZ" dirty="0" smtClean="0"/>
              <a:t> </a:t>
            </a:r>
            <a:r>
              <a:rPr lang="cs-CZ" dirty="0" err="1" smtClean="0"/>
              <a:t>Boccaccio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znaky:</a:t>
            </a:r>
          </a:p>
          <a:p>
            <a:r>
              <a:rPr lang="cs-CZ" dirty="0" smtClean="0"/>
              <a:t>soustředěna na jeden poutavý příběh, podán</a:t>
            </a:r>
          </a:p>
          <a:p>
            <a:pPr>
              <a:buNone/>
            </a:pPr>
            <a:r>
              <a:rPr lang="cs-CZ" dirty="0" smtClean="0"/>
              <a:t>dramaticky sevřeně (bez popisů a epizod)</a:t>
            </a:r>
          </a:p>
          <a:p>
            <a:r>
              <a:rPr lang="cs-CZ" dirty="0" smtClean="0"/>
              <a:t>konec v podobě překvapivého, výrazného závěru </a:t>
            </a:r>
          </a:p>
          <a:p>
            <a:pPr>
              <a:buNone/>
            </a:pPr>
            <a:r>
              <a:rPr lang="cs-CZ" b="1" dirty="0" smtClean="0"/>
              <a:t>(= pointa)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Michal </a:t>
            </a:r>
            <a:r>
              <a:rPr lang="cs-CZ" dirty="0" err="1" smtClean="0"/>
              <a:t>Viwegh</a:t>
            </a:r>
            <a:r>
              <a:rPr lang="cs-CZ" dirty="0" smtClean="0"/>
              <a:t> (1962)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narozen v Praze</a:t>
            </a:r>
          </a:p>
          <a:p>
            <a:r>
              <a:rPr lang="cs-CZ" dirty="0" smtClean="0"/>
              <a:t>dětství v Sázavě</a:t>
            </a:r>
          </a:p>
          <a:p>
            <a:r>
              <a:rPr lang="cs-CZ" dirty="0" smtClean="0"/>
              <a:t>Studium Filozofické fakulty Karlovy univerzity v</a:t>
            </a:r>
          </a:p>
          <a:p>
            <a:pPr>
              <a:buNone/>
            </a:pPr>
            <a:r>
              <a:rPr lang="cs-CZ" dirty="0" smtClean="0"/>
              <a:t>Praze obor český jazyk a literatura – pedagogika</a:t>
            </a:r>
          </a:p>
          <a:p>
            <a:r>
              <a:rPr lang="cs-CZ" dirty="0" smtClean="0"/>
              <a:t>od roku 1989 učitel na základní škole na</a:t>
            </a:r>
          </a:p>
          <a:p>
            <a:pPr>
              <a:buNone/>
            </a:pPr>
            <a:r>
              <a:rPr lang="cs-CZ" dirty="0" smtClean="0"/>
              <a:t>Zbraslavi</a:t>
            </a:r>
          </a:p>
          <a:p>
            <a:r>
              <a:rPr lang="cs-CZ" dirty="0" smtClean="0"/>
              <a:t>od roku 1995 na volné noze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komerčně úspěšné</a:t>
            </a:r>
          </a:p>
          <a:p>
            <a:r>
              <a:rPr lang="cs-CZ" dirty="0" smtClean="0"/>
              <a:t>mnohé zfilmované, popř. divadelní adaptace</a:t>
            </a:r>
          </a:p>
          <a:p>
            <a:pPr>
              <a:buNone/>
            </a:pPr>
            <a:r>
              <a:rPr lang="cs-CZ" dirty="0" smtClean="0"/>
              <a:t>Báječná léta pod psa, Výchova dívek v Čechách </a:t>
            </a:r>
          </a:p>
          <a:p>
            <a:pPr>
              <a:buNone/>
            </a:pPr>
            <a:r>
              <a:rPr lang="cs-CZ" dirty="0" smtClean="0"/>
              <a:t>(1994), Účastníci zájezdu (1996), Román pro </a:t>
            </a:r>
          </a:p>
          <a:p>
            <a:pPr>
              <a:buNone/>
            </a:pPr>
            <a:r>
              <a:rPr lang="cs-CZ" dirty="0" smtClean="0"/>
              <a:t>ženy (2001), Vybíjená (2004), Báječný rok/Deník</a:t>
            </a:r>
          </a:p>
          <a:p>
            <a:pPr>
              <a:buNone/>
            </a:pPr>
            <a:r>
              <a:rPr lang="cs-CZ" dirty="0" smtClean="0"/>
              <a:t>2005 (2006), Román pro muže (2008)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Adaptace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několik dramatizací na různých českých </a:t>
            </a:r>
          </a:p>
          <a:p>
            <a:pPr>
              <a:buNone/>
            </a:pPr>
            <a:r>
              <a:rPr lang="cs-CZ" dirty="0" smtClean="0"/>
              <a:t>scénách</a:t>
            </a:r>
          </a:p>
          <a:p>
            <a:r>
              <a:rPr lang="cs-CZ" smtClean="0"/>
              <a:t>připravován </a:t>
            </a:r>
            <a:r>
              <a:rPr lang="cs-CZ" dirty="0" smtClean="0"/>
              <a:t>film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VIEWEGH, Michal. </a:t>
            </a:r>
            <a:r>
              <a:rPr lang="cs-CZ" sz="2000" i="1" dirty="0" smtClean="0"/>
              <a:t>Andělé všedního dne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Brno: Druhé město, 2007, 123 s. </a:t>
            </a:r>
            <a:r>
              <a:rPr lang="cs-CZ" sz="2000" smtClean="0"/>
              <a:t>ISBN 978-80-7227-256-3.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507</Words>
  <Application>Microsoft Office PowerPoint</Application>
  <PresentationFormat>Předvádění na obrazovce (4:3)</PresentationFormat>
  <Paragraphs>96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Andělé všedního dne</vt:lpstr>
      <vt:lpstr>Okolnosti vzniku</vt:lpstr>
      <vt:lpstr>Charakteristika knihy</vt:lpstr>
      <vt:lpstr>Prostor a čas knihy</vt:lpstr>
      <vt:lpstr>Hlavní postavy - andělé</vt:lpstr>
      <vt:lpstr>Hlavní postavy - lidé</vt:lpstr>
      <vt:lpstr>Kompozice </vt:lpstr>
      <vt:lpstr>Kompozice</vt:lpstr>
      <vt:lpstr>Literární žánr</vt:lpstr>
      <vt:lpstr>Michal Viwegh (1962)</vt:lpstr>
      <vt:lpstr>Romány</vt:lpstr>
      <vt:lpstr>Adaptace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27</cp:revision>
  <dcterms:created xsi:type="dcterms:W3CDTF">2012-12-23T08:55:19Z</dcterms:created>
  <dcterms:modified xsi:type="dcterms:W3CDTF">2013-10-26T06:20:26Z</dcterms:modified>
</cp:coreProperties>
</file>